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76" r:id="rId11"/>
    <p:sldId id="277" r:id="rId12"/>
    <p:sldId id="283" r:id="rId13"/>
    <p:sldId id="300" r:id="rId14"/>
    <p:sldId id="301" r:id="rId15"/>
    <p:sldId id="279" r:id="rId16"/>
    <p:sldId id="280" r:id="rId17"/>
    <p:sldId id="281" r:id="rId18"/>
    <p:sldId id="287" r:id="rId19"/>
    <p:sldId id="302" r:id="rId20"/>
    <p:sldId id="305" r:id="rId21"/>
    <p:sldId id="282" r:id="rId22"/>
    <p:sldId id="290" r:id="rId23"/>
    <p:sldId id="297" r:id="rId24"/>
    <p:sldId id="295" r:id="rId25"/>
    <p:sldId id="304" r:id="rId26"/>
    <p:sldId id="293" r:id="rId27"/>
    <p:sldId id="296" r:id="rId28"/>
    <p:sldId id="289" r:id="rId29"/>
    <p:sldId id="275" r:id="rId30"/>
    <p:sldId id="291" r:id="rId31"/>
    <p:sldId id="298" r:id="rId32"/>
    <p:sldId id="303" r:id="rId33"/>
    <p:sldId id="30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31" autoAdjust="0"/>
  </p:normalViewPr>
  <p:slideViewPr>
    <p:cSldViewPr>
      <p:cViewPr varScale="1">
        <p:scale>
          <a:sx n="69" d="100"/>
          <a:sy n="69" d="100"/>
        </p:scale>
        <p:origin x="16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0930BE-2C88-412F-BCF6-AE5CF436567E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vsZPCZ6bdyyPXX9W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Scientific Notation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…or how we handle really </a:t>
            </a:r>
            <a:r>
              <a:rPr lang="en-US" sz="4800" dirty="0" smtClean="0">
                <a:solidFill>
                  <a:srgbClr val="C00000"/>
                </a:solidFill>
              </a:rPr>
              <a:t>BIG</a:t>
            </a:r>
            <a:r>
              <a:rPr lang="en-US" dirty="0" smtClean="0"/>
              <a:t> and really    </a:t>
            </a:r>
            <a:r>
              <a:rPr lang="en-US" sz="1400" dirty="0" smtClean="0">
                <a:solidFill>
                  <a:srgbClr val="0070C0"/>
                </a:solidFill>
              </a:rPr>
              <a:t>small</a:t>
            </a:r>
            <a:r>
              <a:rPr lang="en-US" dirty="0" smtClean="0"/>
              <a:t>    numbers!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1"/>
            <a:ext cx="82296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        </a:t>
            </a:r>
            <a:r>
              <a:rPr lang="en-US" sz="7200" dirty="0" smtClean="0"/>
              <a:t>10</a:t>
            </a:r>
            <a:r>
              <a:rPr lang="en-US" sz="6600" baseline="48000" dirty="0" smtClean="0"/>
              <a:t>2</a:t>
            </a:r>
          </a:p>
          <a:p>
            <a:pPr>
              <a:buNone/>
            </a:pPr>
            <a:r>
              <a:rPr lang="en-US" sz="6600" baseline="30000" dirty="0" smtClean="0"/>
              <a:t>   </a:t>
            </a:r>
            <a:r>
              <a:rPr lang="en-US" sz="4000" baseline="30000" dirty="0" smtClean="0"/>
              <a:t>base                                exponent</a:t>
            </a:r>
            <a:endParaRPr lang="en-US" sz="6600" baseline="30000" dirty="0" smtClean="0"/>
          </a:p>
          <a:p>
            <a:pPr>
              <a:buNone/>
            </a:pPr>
            <a:endParaRPr lang="en-US" sz="6600" baseline="30000" dirty="0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1905000" y="1981200"/>
            <a:ext cx="838200" cy="762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0800000">
            <a:off x="4343400" y="1905000"/>
            <a:ext cx="9906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10000" y="1295400"/>
            <a:ext cx="4572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9400" y="1524000"/>
            <a:ext cx="990600" cy="914400"/>
          </a:xfrm>
          <a:prstGeom prst="roundRect">
            <a:avLst/>
          </a:prstGeom>
          <a:solidFill>
            <a:srgbClr val="FFFF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90600" y="2590800"/>
            <a:ext cx="990600" cy="457200"/>
          </a:xfrm>
          <a:prstGeom prst="round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39624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/>
              <a:t>10</a:t>
            </a:r>
            <a:r>
              <a:rPr lang="en-US" sz="4000" baseline="30000" dirty="0" smtClean="0"/>
              <a:t>2  </a:t>
            </a:r>
            <a:r>
              <a:rPr lang="en-US" sz="4000" dirty="0" smtClean="0"/>
              <a:t>= 10 x 10 = 100</a:t>
            </a:r>
          </a:p>
          <a:p>
            <a:pPr marL="742950" indent="-742950"/>
            <a:r>
              <a:rPr lang="en-US" sz="4000" dirty="0" smtClean="0"/>
              <a:t>10</a:t>
            </a:r>
            <a:r>
              <a:rPr lang="en-US" sz="4000" baseline="30000" dirty="0" smtClean="0"/>
              <a:t>-3</a:t>
            </a:r>
            <a:r>
              <a:rPr lang="en-US" sz="4000" dirty="0" smtClean="0"/>
              <a:t> = 1/10 x 1/10 x 1/10 = 0.001</a:t>
            </a:r>
            <a:endParaRPr lang="en-US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exponents….make numbers </a:t>
            </a:r>
            <a:r>
              <a:rPr lang="en-US" dirty="0" smtClean="0">
                <a:solidFill>
                  <a:srgbClr val="FF0000"/>
                </a:solidFill>
              </a:rPr>
              <a:t>larger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the decimal moves </a:t>
            </a:r>
            <a:r>
              <a:rPr lang="en-US" u="sng" dirty="0" smtClean="0"/>
              <a:t>RIGHT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10</a:t>
            </a:r>
            <a:r>
              <a:rPr lang="en-US" baseline="30000" dirty="0" smtClean="0"/>
              <a:t>2</a:t>
            </a:r>
            <a:r>
              <a:rPr lang="en-US" dirty="0" smtClean="0"/>
              <a:t> = 100           1      .</a:t>
            </a:r>
          </a:p>
          <a:p>
            <a:endParaRPr lang="en-US" dirty="0" smtClean="0"/>
          </a:p>
          <a:p>
            <a:r>
              <a:rPr lang="en-US" dirty="0" smtClean="0"/>
              <a:t>Negative exponents…make numbers </a:t>
            </a:r>
            <a:r>
              <a:rPr lang="en-US" dirty="0" smtClean="0">
                <a:solidFill>
                  <a:srgbClr val="FF0000"/>
                </a:solidFill>
              </a:rPr>
              <a:t>smaller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>
                <a:sym typeface="Wingdings" pitchFamily="2" charset="2"/>
              </a:rPr>
              <a:t> the decimals moves </a:t>
            </a:r>
            <a:r>
              <a:rPr lang="en-US" u="sng" dirty="0" smtClean="0">
                <a:sym typeface="Wingdings" pitchFamily="2" charset="2"/>
              </a:rPr>
              <a:t>LEFT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10</a:t>
            </a:r>
            <a:r>
              <a:rPr lang="en-US" baseline="30000" dirty="0" smtClean="0">
                <a:sym typeface="Wingdings" pitchFamily="2" charset="2"/>
              </a:rPr>
              <a:t>-3</a:t>
            </a:r>
            <a:r>
              <a:rPr lang="en-US" dirty="0" smtClean="0">
                <a:sym typeface="Wingdings" pitchFamily="2" charset="2"/>
              </a:rPr>
              <a:t> = 0.001     .         1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*Note: 10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 1 x 10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 …right?   Right!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>
            <a:off x="51816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0800000">
            <a:off x="48006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4196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2819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2819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Simple way to remember.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1) Start with ‘1.0’</a:t>
            </a:r>
          </a:p>
          <a:p>
            <a:pPr>
              <a:buNone/>
            </a:pPr>
            <a:r>
              <a:rPr lang="en-US" dirty="0" smtClean="0"/>
              <a:t>2) +exponent = move decimal right </a:t>
            </a:r>
          </a:p>
          <a:p>
            <a:pPr>
              <a:buNone/>
            </a:pPr>
            <a:r>
              <a:rPr lang="en-US" dirty="0" smtClean="0"/>
              <a:t>3) –exponent = move decimal left. </a:t>
            </a:r>
          </a:p>
          <a:p>
            <a:pPr>
              <a:buNone/>
            </a:pPr>
            <a:r>
              <a:rPr lang="en-US" dirty="0" smtClean="0"/>
              <a:t>4) Decimal moves same # as exponent.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:  10</a:t>
            </a:r>
            <a:r>
              <a:rPr lang="en-US" baseline="30000" dirty="0" smtClean="0"/>
              <a:t>3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    1.0            Fill in the spots with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(= 1 x10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	)						‘0’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        = 1000 ! 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7400" y="2819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5791200" y="3810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rved Up Arrow 7"/>
          <p:cNvSpPr/>
          <p:nvPr/>
        </p:nvSpPr>
        <p:spPr>
          <a:xfrm>
            <a:off x="3505200" y="5181600"/>
            <a:ext cx="3810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3962400" y="5181600"/>
            <a:ext cx="3810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4343400" y="5181600"/>
            <a:ext cx="3810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Try: 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10</a:t>
            </a:r>
            <a:r>
              <a:rPr lang="en-US" sz="3600" baseline="30000" dirty="0" smtClean="0"/>
              <a:t>-5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	1.0  =   0.00001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 </a:t>
            </a:r>
            <a:endParaRPr lang="en-US" dirty="0"/>
          </a:p>
        </p:txBody>
      </p:sp>
      <p:sp>
        <p:nvSpPr>
          <p:cNvPr id="6" name="Curved Left Arrow 5"/>
          <p:cNvSpPr/>
          <p:nvPr/>
        </p:nvSpPr>
        <p:spPr>
          <a:xfrm rot="5763716">
            <a:off x="2305052" y="4362452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rot="5763716">
            <a:off x="1924051" y="4362452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5763716">
            <a:off x="1543052" y="4362452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5763716">
            <a:off x="1162052" y="4362452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rot="5763716">
            <a:off x="781051" y="4362453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-2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1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-5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 =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Try…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10,000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1,000,000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-2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0.01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1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10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-5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0.00001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Try…and check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Now…instead of 1 x 10</a:t>
            </a:r>
            <a:r>
              <a:rPr lang="en-US" baseline="30000" dirty="0" smtClean="0"/>
              <a:t>something</a:t>
            </a:r>
            <a:r>
              <a:rPr lang="en-US" dirty="0" smtClean="0"/>
              <a:t> ,  we have a different number in front of base 10.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we need to factor.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ie</a:t>
            </a:r>
            <a:r>
              <a:rPr lang="en-US" dirty="0" smtClean="0"/>
              <a:t>:  345  = 3.45 x 100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Now…instead of 1 x 10</a:t>
            </a:r>
            <a:r>
              <a:rPr lang="en-US" baseline="30000" dirty="0" smtClean="0"/>
              <a:t>something</a:t>
            </a:r>
            <a:r>
              <a:rPr lang="en-US" dirty="0" smtClean="0"/>
              <a:t> ,  we have a different number in front of base 10.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we need to factor.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ie</a:t>
            </a:r>
            <a:r>
              <a:rPr lang="en-US" dirty="0" smtClean="0"/>
              <a:t>:  345  = 3.45 x 100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= </a:t>
            </a:r>
            <a:r>
              <a:rPr lang="en-US" dirty="0" smtClean="0">
                <a:solidFill>
                  <a:srgbClr val="FF0000"/>
                </a:solidFill>
              </a:rPr>
              <a:t>3.45 x 10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In Scientific Notation, we like the first number to have a </a:t>
            </a:r>
            <a:r>
              <a:rPr lang="en-US" sz="3200" u="sng" dirty="0" smtClean="0"/>
              <a:t>decimal between the 1</a:t>
            </a:r>
            <a:r>
              <a:rPr lang="en-US" sz="3200" u="sng" baseline="30000" dirty="0" smtClean="0"/>
              <a:t>st</a:t>
            </a:r>
            <a:r>
              <a:rPr lang="en-US" sz="3200" u="sng" dirty="0" smtClean="0"/>
              <a:t> and 2</a:t>
            </a:r>
            <a:r>
              <a:rPr lang="en-US" sz="3200" u="sng" baseline="30000" dirty="0" smtClean="0"/>
              <a:t>nd</a:t>
            </a:r>
            <a:r>
              <a:rPr lang="en-US" sz="3200" u="sng" dirty="0" smtClean="0"/>
              <a:t> digit.  </a:t>
            </a:r>
            <a:r>
              <a:rPr lang="en-US" sz="3200" dirty="0" smtClean="0"/>
              <a:t>That’s just the way it is.  The second number is a base 10.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So…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12,309  =  1.2309 x 10,000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Factoring…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124200" y="4267200"/>
            <a:ext cx="228600" cy="762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In Scientific Notation, we like the first number to have a </a:t>
            </a:r>
            <a:r>
              <a:rPr lang="en-US" sz="3200" u="sng" dirty="0" smtClean="0"/>
              <a:t>decimal between the 1</a:t>
            </a:r>
            <a:r>
              <a:rPr lang="en-US" sz="3200" u="sng" baseline="30000" dirty="0" smtClean="0"/>
              <a:t>st</a:t>
            </a:r>
            <a:r>
              <a:rPr lang="en-US" sz="3200" u="sng" dirty="0" smtClean="0"/>
              <a:t> and 2</a:t>
            </a:r>
            <a:r>
              <a:rPr lang="en-US" sz="3200" u="sng" baseline="30000" dirty="0" smtClean="0"/>
              <a:t>nd</a:t>
            </a:r>
            <a:r>
              <a:rPr lang="en-US" sz="3200" u="sng" dirty="0" smtClean="0"/>
              <a:t> digit.  </a:t>
            </a:r>
            <a:r>
              <a:rPr lang="en-US" sz="3200" dirty="0" smtClean="0"/>
              <a:t>That’s just the way it is.  The second number is a base 10.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So…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12,309  =  1.2309 x 10,000</a:t>
            </a:r>
          </a:p>
          <a:p>
            <a:pPr>
              <a:buNone/>
            </a:pPr>
            <a:r>
              <a:rPr lang="en-US" sz="3200" dirty="0" smtClean="0"/>
              <a:t>              </a:t>
            </a:r>
            <a:r>
              <a:rPr lang="en-US" sz="3200" dirty="0" smtClean="0">
                <a:solidFill>
                  <a:srgbClr val="FF0000"/>
                </a:solidFill>
              </a:rPr>
              <a:t>= 1.2309 x 10</a:t>
            </a:r>
            <a:r>
              <a:rPr lang="en-US" sz="3200" baseline="30000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Factoring…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124200" y="4267200"/>
            <a:ext cx="228600" cy="762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that the Andromeda Galaxy has 200,000,000,000 stars?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That’s a lot of stars!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know...</a:t>
            </a:r>
            <a:endParaRPr lang="en-US" dirty="0"/>
          </a:p>
        </p:txBody>
      </p:sp>
      <p:pic>
        <p:nvPicPr>
          <p:cNvPr id="4" name="Picture 3" descr="adromeda galax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3528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In Scientific Notation, we like the first number to have a </a:t>
            </a:r>
            <a:r>
              <a:rPr lang="en-US" sz="3200" u="sng" dirty="0" smtClean="0"/>
              <a:t>decimal between the 1</a:t>
            </a:r>
            <a:r>
              <a:rPr lang="en-US" sz="3200" u="sng" baseline="30000" dirty="0" smtClean="0"/>
              <a:t>st</a:t>
            </a:r>
            <a:r>
              <a:rPr lang="en-US" sz="3200" u="sng" dirty="0" smtClean="0"/>
              <a:t> and 2</a:t>
            </a:r>
            <a:r>
              <a:rPr lang="en-US" sz="3200" u="sng" baseline="30000" dirty="0" smtClean="0"/>
              <a:t>nd</a:t>
            </a:r>
            <a:r>
              <a:rPr lang="en-US" sz="3200" u="sng" dirty="0" smtClean="0"/>
              <a:t> digit.  </a:t>
            </a:r>
            <a:r>
              <a:rPr lang="en-US" sz="3200" dirty="0" smtClean="0"/>
              <a:t>That’s just the way it is.  The second number is a base 10.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So…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12,309  =  1.2309 x 10,000</a:t>
            </a:r>
          </a:p>
          <a:p>
            <a:pPr>
              <a:buNone/>
            </a:pPr>
            <a:r>
              <a:rPr lang="en-US" sz="3200" dirty="0" smtClean="0"/>
              <a:t>              </a:t>
            </a:r>
            <a:r>
              <a:rPr lang="en-US" sz="3200" dirty="0" smtClean="0">
                <a:solidFill>
                  <a:srgbClr val="FF0000"/>
                </a:solidFill>
              </a:rPr>
              <a:t>= 1.2309 x 10</a:t>
            </a:r>
            <a:r>
              <a:rPr lang="en-US" sz="3200" baseline="30000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Factoring…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124200" y="4267200"/>
            <a:ext cx="228600" cy="762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0" y="5562600"/>
            <a:ext cx="3733800" cy="762000"/>
          </a:xfrm>
          <a:prstGeom prst="ellipse">
            <a:avLst/>
          </a:prstGeom>
          <a:solidFill>
            <a:srgbClr val="FFFF00">
              <a:alpha val="27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 rot="10800000" flipV="1">
            <a:off x="5486400" y="5334000"/>
            <a:ext cx="1295400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81800" y="4724400"/>
            <a:ext cx="152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This is Scientific Notation!!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  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2" name="Smiley Face 21"/>
          <p:cNvSpPr/>
          <p:nvPr/>
        </p:nvSpPr>
        <p:spPr>
          <a:xfrm>
            <a:off x="7162800" y="5715000"/>
            <a:ext cx="533400" cy="5334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short cut….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3499 = ?    Start by putting the decimal where </a:t>
            </a:r>
          </a:p>
          <a:p>
            <a:pPr>
              <a:buNone/>
            </a:pPr>
            <a:r>
              <a:rPr lang="en-US" dirty="0" smtClean="0"/>
              <a:t>				it needs to be.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3.499 x 10</a:t>
            </a:r>
            <a:r>
              <a:rPr lang="en-US" baseline="300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u="sng" baseline="30000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to Scientific Notation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401094" y="3085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short cut….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3499 = ?    Start by putting the decimal where </a:t>
            </a:r>
          </a:p>
          <a:p>
            <a:pPr>
              <a:buNone/>
            </a:pPr>
            <a:r>
              <a:rPr lang="en-US" dirty="0" smtClean="0"/>
              <a:t>				it needs to be.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3.499 x 10</a:t>
            </a:r>
            <a:r>
              <a:rPr lang="en-US" baseline="300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Now figure out which way the decimal needs to move (right = +, left = - ) and how far to get to original </a:t>
            </a:r>
            <a:r>
              <a:rPr lang="en-US" u="sng" dirty="0" smtClean="0"/>
              <a:t>number</a:t>
            </a:r>
            <a:r>
              <a:rPr lang="en-US" dirty="0" smtClean="0"/>
              <a:t>.  In this case, decimal needs to move </a:t>
            </a:r>
            <a:r>
              <a:rPr lang="en-US" dirty="0" smtClean="0">
                <a:solidFill>
                  <a:srgbClr val="FF0000"/>
                </a:solidFill>
              </a:rPr>
              <a:t>right 3 spaces</a:t>
            </a:r>
            <a:r>
              <a:rPr lang="en-US" dirty="0" smtClean="0"/>
              <a:t>.   So…it’s </a:t>
            </a:r>
            <a:r>
              <a:rPr lang="en-US" u="sng" dirty="0" smtClean="0">
                <a:solidFill>
                  <a:srgbClr val="FF0000"/>
                </a:solidFill>
              </a:rPr>
              <a:t>3.499 x 10</a:t>
            </a:r>
            <a:r>
              <a:rPr lang="en-US" u="sng" baseline="3000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to Scientific Notation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401094" y="3085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378 =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304,622 =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0.00707 =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0.085 = 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try…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378 = </a:t>
            </a:r>
            <a:r>
              <a:rPr lang="en-US" dirty="0" smtClean="0">
                <a:solidFill>
                  <a:srgbClr val="FF0000"/>
                </a:solidFill>
              </a:rPr>
              <a:t>3.78 x 10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304,622 = </a:t>
            </a:r>
            <a:r>
              <a:rPr lang="en-US" dirty="0" smtClean="0">
                <a:solidFill>
                  <a:srgbClr val="FF0000"/>
                </a:solidFill>
              </a:rPr>
              <a:t>3.04622 x 10</a:t>
            </a:r>
            <a:r>
              <a:rPr lang="en-US" baseline="30000" dirty="0" smtClean="0">
                <a:solidFill>
                  <a:srgbClr val="FF0000"/>
                </a:solidFill>
              </a:rPr>
              <a:t>5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0.00707 = </a:t>
            </a:r>
            <a:r>
              <a:rPr lang="en-US" dirty="0" smtClean="0">
                <a:solidFill>
                  <a:srgbClr val="FF0000"/>
                </a:solidFill>
              </a:rPr>
              <a:t>7.07 x 10</a:t>
            </a:r>
            <a:r>
              <a:rPr lang="en-US" baseline="30000" dirty="0" smtClean="0">
                <a:solidFill>
                  <a:srgbClr val="FF0000"/>
                </a:solidFill>
              </a:rPr>
              <a:t>-3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0.085 = </a:t>
            </a:r>
            <a:r>
              <a:rPr lang="en-US" dirty="0" smtClean="0">
                <a:solidFill>
                  <a:srgbClr val="FF0000"/>
                </a:solidFill>
              </a:rPr>
              <a:t>8.5 x 10</a:t>
            </a:r>
            <a:r>
              <a:rPr lang="en-US" baseline="30000" dirty="0" smtClean="0">
                <a:solidFill>
                  <a:srgbClr val="FF0000"/>
                </a:solidFill>
              </a:rPr>
              <a:t>-2  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try…and check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1) Same as before except start with the number given. </a:t>
            </a:r>
          </a:p>
          <a:p>
            <a:pPr>
              <a:buNone/>
            </a:pPr>
            <a:r>
              <a:rPr lang="en-US" dirty="0" smtClean="0"/>
              <a:t>2) +exponent = move decimal right </a:t>
            </a:r>
          </a:p>
          <a:p>
            <a:pPr>
              <a:buNone/>
            </a:pPr>
            <a:r>
              <a:rPr lang="en-US" dirty="0" smtClean="0"/>
              <a:t>3) – exponent = move decimal left. </a:t>
            </a:r>
          </a:p>
          <a:p>
            <a:pPr>
              <a:buNone/>
            </a:pPr>
            <a:r>
              <a:rPr lang="en-US" dirty="0" smtClean="0"/>
              <a:t>4) Decimal moves same # as exponent.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ie</a:t>
            </a:r>
            <a:r>
              <a:rPr lang="en-US" dirty="0" smtClean="0"/>
              <a:t>:        3.33 x 10</a:t>
            </a:r>
            <a:r>
              <a:rPr lang="en-US" baseline="30000" dirty="0" smtClean="0"/>
              <a:t>-3</a:t>
            </a:r>
            <a:r>
              <a:rPr lang="en-US" dirty="0" smtClean="0"/>
              <a:t>  =    0.00333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Notation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standard form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1905000" y="510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1524000" y="510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1143000" y="510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4.3 x 10</a:t>
            </a:r>
            <a:r>
              <a:rPr lang="en-US" baseline="30000" dirty="0" smtClean="0"/>
              <a:t>2</a:t>
            </a:r>
            <a:r>
              <a:rPr lang="en-US" dirty="0" smtClean="0"/>
              <a:t> =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7.79 x 10</a:t>
            </a:r>
            <a:r>
              <a:rPr lang="en-US" baseline="30000" dirty="0" smtClean="0"/>
              <a:t>-1</a:t>
            </a:r>
            <a:r>
              <a:rPr lang="en-US" dirty="0" smtClean="0"/>
              <a:t> =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6.09 x 10</a:t>
            </a:r>
            <a:r>
              <a:rPr lang="en-US" baseline="30000" dirty="0" smtClean="0"/>
              <a:t>4</a:t>
            </a:r>
            <a:r>
              <a:rPr lang="en-US" dirty="0" smtClean="0"/>
              <a:t> = 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1.234 x 10</a:t>
            </a:r>
            <a:r>
              <a:rPr lang="en-US" baseline="30000" dirty="0" smtClean="0"/>
              <a:t>-5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try putting into standard form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4.3 x 10</a:t>
            </a:r>
            <a:r>
              <a:rPr lang="en-US" baseline="30000" dirty="0" smtClean="0"/>
              <a:t>2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rgbClr val="FF0000"/>
                </a:solidFill>
              </a:rPr>
              <a:t>430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7.79 x 10</a:t>
            </a:r>
            <a:r>
              <a:rPr lang="en-US" baseline="30000" dirty="0" smtClean="0"/>
              <a:t>-1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0.779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6.09 x 10</a:t>
            </a:r>
            <a:r>
              <a:rPr lang="en-US" baseline="30000" dirty="0" smtClean="0"/>
              <a:t>4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rgbClr val="FF0000"/>
                </a:solidFill>
              </a:rPr>
              <a:t>60,900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1.234 x 10</a:t>
            </a:r>
            <a:r>
              <a:rPr lang="en-US" baseline="30000" dirty="0" smtClean="0"/>
              <a:t>-5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0.00001234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check….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Remember that alpha particle that has a mass of </a:t>
            </a:r>
          </a:p>
          <a:p>
            <a:pPr>
              <a:buNone/>
            </a:pPr>
            <a:r>
              <a:rPr lang="en-US" dirty="0" smtClean="0"/>
              <a:t>0.000,000,000,000,000,000,000,006,645 kilograms?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now you know!!</a:t>
            </a:r>
            <a:endParaRPr lang="en-US" dirty="0"/>
          </a:p>
        </p:txBody>
      </p:sp>
      <p:pic>
        <p:nvPicPr>
          <p:cNvPr id="4" name="Picture 3" descr="radioactive deca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19600"/>
            <a:ext cx="3609975" cy="223162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can say it’s 6.645 x 10</a:t>
            </a:r>
            <a:r>
              <a:rPr lang="en-US" baseline="30000" dirty="0" smtClean="0"/>
              <a:t>-24</a:t>
            </a:r>
            <a:r>
              <a:rPr lang="en-US" dirty="0" smtClean="0"/>
              <a:t> kg.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Much easier!! 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now you know!!</a:t>
            </a:r>
            <a:endParaRPr lang="en-US" dirty="0"/>
          </a:p>
        </p:txBody>
      </p:sp>
      <p:pic>
        <p:nvPicPr>
          <p:cNvPr id="4" name="Picture 3" descr="radioactive deca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19600"/>
            <a:ext cx="3609975" cy="223162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that a radioactive alpha particle is only</a:t>
            </a:r>
          </a:p>
          <a:p>
            <a:pPr>
              <a:buNone/>
            </a:pPr>
            <a:r>
              <a:rPr lang="en-US" dirty="0" smtClean="0"/>
              <a:t>   0.000,000,000,000,000,000,000,006,645 kilograms?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That’s small!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did you know...</a:t>
            </a:r>
            <a:endParaRPr lang="en-US" dirty="0"/>
          </a:p>
        </p:txBody>
      </p:sp>
      <p:pic>
        <p:nvPicPr>
          <p:cNvPr id="4" name="Picture 3" descr="radioactive deca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895600"/>
            <a:ext cx="4448175" cy="274978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to be directed to a short quiz on Scientific Notation.</a:t>
            </a:r>
          </a:p>
          <a:p>
            <a:r>
              <a:rPr lang="en-US" dirty="0" smtClean="0"/>
              <a:t>NOTE: You must use your school Google Account to be able to take the quiz.</a:t>
            </a:r>
          </a:p>
          <a:p>
            <a:r>
              <a:rPr lang="en-US" dirty="0" smtClean="0"/>
              <a:t>You are able to go back and review the PowerPoint at anytime during the quiz.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Check Your Understanding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41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8305800" cy="190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200,000,000,000  stars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0.000,000,000,000,000,000,000,006,645 kilograms</a:t>
            </a:r>
            <a:endParaRPr lang="en-US" dirty="0"/>
          </a:p>
        </p:txBody>
      </p:sp>
      <p:pic>
        <p:nvPicPr>
          <p:cNvPr id="6" name="Picture 5" descr="googlyey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838200"/>
            <a:ext cx="4114800" cy="2743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20118526">
            <a:off x="-87014" y="1541269"/>
            <a:ext cx="6122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Too many zeroes!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522" y="762000"/>
            <a:ext cx="8409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Solution!! 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  Get crafty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  with base 10!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43200"/>
            <a:ext cx="8153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200,000,000,000 = 2 x 100,000,000,000</a:t>
            </a:r>
          </a:p>
          <a:p>
            <a:endParaRPr lang="en-US" sz="3000" dirty="0" smtClean="0"/>
          </a:p>
          <a:p>
            <a:r>
              <a:rPr lang="en-US" sz="3000" dirty="0" smtClean="0"/>
              <a:t>			      = 2 x 10</a:t>
            </a:r>
            <a:r>
              <a:rPr lang="en-US" sz="3000" baseline="30000" dirty="0" smtClean="0"/>
              <a:t>11</a:t>
            </a:r>
            <a:r>
              <a:rPr lang="en-US" sz="3000" dirty="0" smtClean="0"/>
              <a:t>  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  2 x 10</a:t>
            </a:r>
            <a:r>
              <a:rPr lang="en-US" sz="3000" baseline="30000" dirty="0" smtClean="0"/>
              <a:t>11</a:t>
            </a:r>
            <a:r>
              <a:rPr lang="en-US" sz="3000" dirty="0" smtClean="0"/>
              <a:t> is so much easier !!</a:t>
            </a:r>
          </a:p>
          <a:p>
            <a:endParaRPr lang="en-US" sz="3000" dirty="0"/>
          </a:p>
        </p:txBody>
      </p:sp>
      <p:pic>
        <p:nvPicPr>
          <p:cNvPr id="5" name="Picture 4" descr="f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44764">
            <a:off x="6206199" y="3740017"/>
            <a:ext cx="2398205" cy="1852613"/>
          </a:xfrm>
          <a:prstGeom prst="rect">
            <a:avLst/>
          </a:prstGeom>
          <a:noFill/>
          <a:effectLst>
            <a:innerShdw blurRad="63500" dist="50800" dir="8100000">
              <a:schemeClr val="bg1">
                <a:alpha val="50000"/>
              </a:schemeClr>
            </a:inn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Scientific Notation is: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decoding a really big or really small number 			into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number x 10</a:t>
            </a:r>
            <a:r>
              <a:rPr lang="en-US" baseline="30000" dirty="0" smtClean="0">
                <a:solidFill>
                  <a:schemeClr val="accent2"/>
                </a:solidFill>
                <a:sym typeface="Wingdings" pitchFamily="2" charset="2"/>
              </a:rPr>
              <a:t>something</a:t>
            </a:r>
            <a:endParaRPr lang="en-US" dirty="0" smtClean="0">
              <a:solidFill>
                <a:schemeClr val="accent2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276600" y="3657600"/>
            <a:ext cx="1143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Scientific Notation is: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decoding a really big or really small number 			into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number x 10</a:t>
            </a:r>
            <a:r>
              <a:rPr lang="en-US" baseline="30000" dirty="0" smtClean="0">
                <a:solidFill>
                  <a:schemeClr val="accent2"/>
                </a:solidFill>
                <a:sym typeface="Wingdings" pitchFamily="2" charset="2"/>
              </a:rPr>
              <a:t>something</a:t>
            </a:r>
            <a:endParaRPr lang="en-US" dirty="0" smtClean="0">
              <a:solidFill>
                <a:schemeClr val="accent2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276600" y="3657600"/>
            <a:ext cx="1143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0486038">
            <a:off x="3041817" y="5021567"/>
            <a:ext cx="5886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Power of 10!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        </a:t>
            </a:r>
            <a:r>
              <a:rPr lang="en-US" sz="7200" dirty="0" smtClean="0"/>
              <a:t>10</a:t>
            </a:r>
            <a:r>
              <a:rPr lang="en-US" sz="6600" baseline="48000" dirty="0" smtClean="0"/>
              <a:t>2</a:t>
            </a:r>
          </a:p>
          <a:p>
            <a:pPr>
              <a:buNone/>
            </a:pPr>
            <a:r>
              <a:rPr lang="en-US" sz="6600" baseline="30000" dirty="0" smtClean="0"/>
              <a:t>   </a:t>
            </a:r>
            <a:r>
              <a:rPr lang="en-US" sz="4000" baseline="30000" dirty="0" smtClean="0"/>
              <a:t>base                                exponent</a:t>
            </a:r>
            <a:endParaRPr lang="en-US" sz="6600" baseline="30000" dirty="0" smtClean="0"/>
          </a:p>
          <a:p>
            <a:pPr>
              <a:buNone/>
            </a:pPr>
            <a:endParaRPr lang="en-US" sz="6600" baseline="30000" dirty="0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1905000" y="1981200"/>
            <a:ext cx="838200" cy="762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0800000">
            <a:off x="4343400" y="1905000"/>
            <a:ext cx="9906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10000" y="1295400"/>
            <a:ext cx="4572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9400" y="1524000"/>
            <a:ext cx="990600" cy="914400"/>
          </a:xfrm>
          <a:prstGeom prst="roundRect">
            <a:avLst/>
          </a:prstGeom>
          <a:solidFill>
            <a:srgbClr val="FFFF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90600" y="2590800"/>
            <a:ext cx="990600" cy="457200"/>
          </a:xfrm>
          <a:prstGeom prst="round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1"/>
            <a:ext cx="82296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        </a:t>
            </a:r>
            <a:r>
              <a:rPr lang="en-US" sz="7200" dirty="0" smtClean="0"/>
              <a:t>10</a:t>
            </a:r>
            <a:r>
              <a:rPr lang="en-US" sz="6600" baseline="48000" dirty="0" smtClean="0"/>
              <a:t>2</a:t>
            </a:r>
          </a:p>
          <a:p>
            <a:pPr>
              <a:buNone/>
            </a:pPr>
            <a:r>
              <a:rPr lang="en-US" sz="6600" baseline="30000" dirty="0" smtClean="0"/>
              <a:t>   </a:t>
            </a:r>
            <a:r>
              <a:rPr lang="en-US" sz="4000" baseline="30000" dirty="0" smtClean="0"/>
              <a:t>base                                exponent</a:t>
            </a:r>
            <a:endParaRPr lang="en-US" sz="6600" baseline="30000" dirty="0" smtClean="0"/>
          </a:p>
          <a:p>
            <a:pPr>
              <a:buNone/>
            </a:pPr>
            <a:endParaRPr lang="en-US" sz="6600" baseline="30000" dirty="0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1905000" y="1981200"/>
            <a:ext cx="838200" cy="762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0800000">
            <a:off x="4343400" y="1905000"/>
            <a:ext cx="9906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10000" y="1295400"/>
            <a:ext cx="4572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9400" y="1524000"/>
            <a:ext cx="990600" cy="914400"/>
          </a:xfrm>
          <a:prstGeom prst="roundRect">
            <a:avLst/>
          </a:prstGeom>
          <a:solidFill>
            <a:srgbClr val="FFFF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90600" y="2590800"/>
            <a:ext cx="990600" cy="457200"/>
          </a:xfrm>
          <a:prstGeom prst="round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39624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 = 10 x 10 = 100</a:t>
            </a:r>
            <a:endParaRPr lang="en-US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8E29AD-08AF-4A0F-8C9A-E25BE91E0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5652FF-226E-4D17-8FD0-E988BF604A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9B8C3C-DF8D-466E-AE5D-AD8158B30056}">
  <ds:schemaRefs>
    <ds:schemaRef ds:uri="http://purl.org/dc/terms/"/>
    <ds:schemaRef ds:uri="http://schemas.microsoft.com/office/2006/documentManagement/types"/>
    <ds:schemaRef ds:uri="http://purl.org/dc/dcmitype/"/>
    <ds:schemaRef ds:uri="41d8231a-1f9d-476b-be5f-304d9c9b4ead"/>
    <ds:schemaRef ds:uri="http://schemas.openxmlformats.org/package/2006/metadata/core-properties"/>
    <ds:schemaRef ds:uri="ac4572f7-dc9e-4ce6-a210-4a839be5dd7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730</TotalTime>
  <Words>913</Words>
  <Application>Microsoft Office PowerPoint</Application>
  <PresentationFormat>On-screen Show (4:3)</PresentationFormat>
  <Paragraphs>204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Lucida Sans Unicode</vt:lpstr>
      <vt:lpstr>Verdana</vt:lpstr>
      <vt:lpstr>Wingdings</vt:lpstr>
      <vt:lpstr>Wingdings 2</vt:lpstr>
      <vt:lpstr>Wingdings 3</vt:lpstr>
      <vt:lpstr>Concourse</vt:lpstr>
      <vt:lpstr>Scientific Notation </vt:lpstr>
      <vt:lpstr>Did you know...</vt:lpstr>
      <vt:lpstr>Or did you know...</vt:lpstr>
      <vt:lpstr>PowerPoint Presentation</vt:lpstr>
      <vt:lpstr>PowerPoint Presentation</vt:lpstr>
      <vt:lpstr>Scientific Notation</vt:lpstr>
      <vt:lpstr>Scientific Notation</vt:lpstr>
      <vt:lpstr>Reviewing Base 10</vt:lpstr>
      <vt:lpstr>Reviewing Base 10</vt:lpstr>
      <vt:lpstr>Reviewing Base 10</vt:lpstr>
      <vt:lpstr>So….</vt:lpstr>
      <vt:lpstr>Reviewing Base 10 </vt:lpstr>
      <vt:lpstr>Reviewing Base 10 </vt:lpstr>
      <vt:lpstr>You Try…</vt:lpstr>
      <vt:lpstr>You Try…and check</vt:lpstr>
      <vt:lpstr>Scientific Notation</vt:lpstr>
      <vt:lpstr>Scientific Notation</vt:lpstr>
      <vt:lpstr>Now Factoring…</vt:lpstr>
      <vt:lpstr>Now Factoring…</vt:lpstr>
      <vt:lpstr>Now Factoring…</vt:lpstr>
      <vt:lpstr>Converting to Scientific Notation</vt:lpstr>
      <vt:lpstr>Converting to Scientific Notation</vt:lpstr>
      <vt:lpstr>You try…</vt:lpstr>
      <vt:lpstr>You try…and check</vt:lpstr>
      <vt:lpstr>Scientific Notation  standard form</vt:lpstr>
      <vt:lpstr>You try putting into standard form </vt:lpstr>
      <vt:lpstr>…and check….</vt:lpstr>
      <vt:lpstr>So now you know!!</vt:lpstr>
      <vt:lpstr>So now you know!!</vt:lpstr>
      <vt:lpstr>Check Your Understanding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</dc:title>
  <dc:creator>J Seguin</dc:creator>
  <cp:lastModifiedBy>James Seguin</cp:lastModifiedBy>
  <cp:revision>108</cp:revision>
  <dcterms:created xsi:type="dcterms:W3CDTF">2010-09-01T01:35:00Z</dcterms:created>
  <dcterms:modified xsi:type="dcterms:W3CDTF">2020-04-02T16:34:28Z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  <property fmtid="{D5CDD505-2E9C-101B-9397-08002B2CF9AE}" pid="3" name="_MarkAsFinal">
    <vt:bool>true</vt:bool>
  </property>
</Properties>
</file>