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  <p:sldMasterId id="2147483650" r:id="rId5"/>
    <p:sldMasterId id="2147483651" r:id="rId6"/>
    <p:sldMasterId id="2147483652" r:id="rId7"/>
    <p:sldMasterId id="2147483653" r:id="rId8"/>
    <p:sldMasterId id="2147483654" r:id="rId9"/>
    <p:sldMasterId id="2147483655" r:id="rId10"/>
    <p:sldMasterId id="2147483656" r:id="rId11"/>
    <p:sldMasterId id="2147483658" r:id="rId12"/>
  </p:sldMasterIdLst>
  <p:notesMasterIdLst>
    <p:notesMasterId r:id="rId25"/>
  </p:notesMasterIdLst>
  <p:handoutMasterIdLst>
    <p:handoutMasterId r:id="rId26"/>
  </p:handoutMasterIdLst>
  <p:sldIdLst>
    <p:sldId id="358" r:id="rId13"/>
    <p:sldId id="274" r:id="rId14"/>
    <p:sldId id="276" r:id="rId15"/>
    <p:sldId id="327" r:id="rId16"/>
    <p:sldId id="277" r:id="rId17"/>
    <p:sldId id="359" r:id="rId18"/>
    <p:sldId id="328" r:id="rId19"/>
    <p:sldId id="329" r:id="rId20"/>
    <p:sldId id="330" r:id="rId21"/>
    <p:sldId id="331" r:id="rId22"/>
    <p:sldId id="360" r:id="rId23"/>
    <p:sldId id="356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 baseline="300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orient="horz" pos="1440" userDrawn="1">
          <p15:clr>
            <a:srgbClr val="A4A3A4"/>
          </p15:clr>
        </p15:guide>
        <p15:guide id="3" pos="7168" userDrawn="1">
          <p15:clr>
            <a:srgbClr val="A4A3A4"/>
          </p15:clr>
        </p15:guide>
        <p15:guide id="4" pos="4160" userDrawn="1">
          <p15:clr>
            <a:srgbClr val="A4A3A4"/>
          </p15:clr>
        </p15:guide>
        <p15:guide id="5" pos="3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B1E"/>
    <a:srgbClr val="D6000E"/>
    <a:srgbClr val="006FC1"/>
    <a:srgbClr val="526FDE"/>
    <a:srgbClr val="7C2878"/>
    <a:srgbClr val="8D007F"/>
    <a:srgbClr val="FF0000"/>
    <a:srgbClr val="99B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26FAE-7433-E24A-858C-84FA24FED730}" v="3" dt="2021-01-07T19:12:57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8" y="78"/>
      </p:cViewPr>
      <p:guideLst>
        <p:guide orient="horz" pos="2208"/>
        <p:guide orient="horz" pos="1440"/>
        <p:guide pos="7168"/>
        <p:guide pos="4160"/>
        <p:guide pos="3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Seguin" userId="04979fa7-d7b0-4701-b179-b1e88064a7f5" providerId="ADAL" clId="{A1E26FAE-7433-E24A-858C-84FA24FED730}"/>
    <pc:docChg chg="modSld">
      <pc:chgData name="James Seguin" userId="04979fa7-d7b0-4701-b179-b1e88064a7f5" providerId="ADAL" clId="{A1E26FAE-7433-E24A-858C-84FA24FED730}" dt="2021-01-07T19:12:57.532" v="2" actId="14100"/>
      <pc:docMkLst>
        <pc:docMk/>
      </pc:docMkLst>
      <pc:sldChg chg="modSp">
        <pc:chgData name="James Seguin" userId="04979fa7-d7b0-4701-b179-b1e88064a7f5" providerId="ADAL" clId="{A1E26FAE-7433-E24A-858C-84FA24FED730}" dt="2021-01-07T19:05:32.796" v="1" actId="1076"/>
        <pc:sldMkLst>
          <pc:docMk/>
          <pc:sldMk cId="0" sldId="277"/>
        </pc:sldMkLst>
        <pc:picChg chg="mod">
          <ac:chgData name="James Seguin" userId="04979fa7-d7b0-4701-b179-b1e88064a7f5" providerId="ADAL" clId="{A1E26FAE-7433-E24A-858C-84FA24FED730}" dt="2021-01-07T19:05:32.796" v="1" actId="1076"/>
          <ac:picMkLst>
            <pc:docMk/>
            <pc:sldMk cId="0" sldId="277"/>
            <ac:picMk id="117764" creationId="{00000000-0000-0000-0000-000000000000}"/>
          </ac:picMkLst>
        </pc:picChg>
      </pc:sldChg>
      <pc:sldChg chg="modSp">
        <pc:chgData name="James Seguin" userId="04979fa7-d7b0-4701-b179-b1e88064a7f5" providerId="ADAL" clId="{A1E26FAE-7433-E24A-858C-84FA24FED730}" dt="2021-01-07T19:12:57.532" v="2" actId="14100"/>
        <pc:sldMkLst>
          <pc:docMk/>
          <pc:sldMk cId="0" sldId="331"/>
        </pc:sldMkLst>
        <pc:picChg chg="mod">
          <ac:chgData name="James Seguin" userId="04979fa7-d7b0-4701-b179-b1e88064a7f5" providerId="ADAL" clId="{A1E26FAE-7433-E24A-858C-84FA24FED730}" dt="2021-01-07T19:12:57.532" v="2" actId="14100"/>
          <ac:picMkLst>
            <pc:docMk/>
            <pc:sldMk cId="0" sldId="331"/>
            <ac:picMk id="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9144D3A-DFFE-44FE-815F-693C4F747CBE}" type="datetimeFigureOut">
              <a:rPr lang="en-US"/>
              <a:pPr>
                <a:defRPr/>
              </a:pPr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092A83-CDA2-41A2-89DF-A11AC19A0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73A54AF3-E570-4474-AE8B-0B1BCA9D2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AB37A0-1482-4041-9AE4-B9DDB5B37C8A}" type="slidenum">
              <a:rPr lang="en-US" altLang="en-US" sz="1200" baseline="0"/>
              <a:pPr/>
              <a:t>2</a:t>
            </a:fld>
            <a:endParaRPr lang="en-US" altLang="en-US" sz="1200" baseline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59AF667-2C8D-40FB-956B-F11296D83053}" type="slidenum">
              <a:rPr lang="en-US" altLang="en-US" sz="1200" baseline="0"/>
              <a:pPr/>
              <a:t>3</a:t>
            </a:fld>
            <a:endParaRPr lang="en-US" altLang="en-US" sz="1200" baseline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F293A2C-32C6-47A2-85A5-816C8E868DE8}" type="slidenum">
              <a:rPr lang="en-US" altLang="en-US" sz="1200" baseline="0"/>
              <a:pPr/>
              <a:t>4</a:t>
            </a:fld>
            <a:endParaRPr lang="en-US" altLang="en-US" sz="1200" baseline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5DF4810-84E6-487A-94E9-13D2E7F723C6}" type="slidenum">
              <a:rPr lang="en-US" altLang="en-US" sz="1200" baseline="0"/>
              <a:pPr/>
              <a:t>5</a:t>
            </a:fld>
            <a:endParaRPr lang="en-US" altLang="en-US" sz="1200" baseline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1F2B610-085C-4952-B067-DE30BA08A1F4}" type="slidenum">
              <a:rPr lang="en-US" altLang="en-US" sz="1200" baseline="0"/>
              <a:pPr/>
              <a:t>7</a:t>
            </a:fld>
            <a:endParaRPr lang="en-US" altLang="en-US" sz="1200" baseline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FB7FBD3-41A5-411C-8728-2A100B5FAF2D}" type="slidenum">
              <a:rPr lang="en-US" altLang="en-US" sz="1200" baseline="0"/>
              <a:pPr/>
              <a:t>8</a:t>
            </a:fld>
            <a:endParaRPr lang="en-US" altLang="en-US" sz="1200" baseline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074F12C-2510-48B7-9F72-BC23CCA0A523}" type="slidenum">
              <a:rPr lang="en-US" altLang="en-US" sz="1200" baseline="0"/>
              <a:pPr/>
              <a:t>9</a:t>
            </a:fld>
            <a:endParaRPr lang="en-US" altLang="en-US" sz="1200" baseline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8F67CF9-F618-4A90-BDF4-613E07204610}" type="slidenum">
              <a:rPr lang="en-US" altLang="en-US" sz="1200" baseline="0"/>
              <a:pPr/>
              <a:t>10</a:t>
            </a:fld>
            <a:endParaRPr lang="en-US" altLang="en-US" sz="1200" baseline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F02C37-E814-4AB7-B48A-8F22E4C28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56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5EC2DB-E669-406D-8924-25CE97843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17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DBC3BC-B981-4D88-9B43-795C9A567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44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4279B4-DA81-4B45-A164-ABBF7FC3F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578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9007EB-60FB-4FA3-AAC0-9E403AAF3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058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89E23C-F3F9-43BA-B625-2B9D6F9C1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23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A25381-D636-4924-A27A-CE2F780D8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381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ECC3BC-D957-4541-B523-480FBE9E3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99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1A662A-57F7-44DD-8A77-2553806AC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7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8E833-992D-43B7-83D0-B5E46ECB8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523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AA6DDC-484B-4950-8144-652A840E8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84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DF6FC-A625-4332-8B1D-805FE52A2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350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C1AB2-412C-4AA0-9DCD-235491E32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129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7DFC5E-7677-4D38-9421-6DF4F100D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556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C1D3E2-2EFF-408E-8201-359C65CB3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54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45B37-4879-40E6-A88F-E5FA1A432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259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CFF71E-A90E-4E5F-B9BC-0B3267CF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61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126FC5-0FB1-4937-B13B-3B27798A4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72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CFF7FC-958D-413D-895B-0664B2F1B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025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EF99E3-F97D-49E3-85C9-5C6EB335B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478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718CF-C3A5-4E41-9260-C15DF2914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91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DBD11B-6834-447E-9DF4-8EF9EFFD27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58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D9D7C4-55CA-4B1C-B75C-8E2E5DB50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4796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F8DC3D-8ABF-48C0-8FC4-7A19CCD34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539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913E0-F936-47EC-BA53-F4756B7DD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43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08F138-919A-44AD-B309-2392C50615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39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2532F-A074-42B0-AE4E-A67BCF610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625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96AA58-7349-4E71-9048-2179B2703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455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028C98-F540-4AD4-9061-7BB7A801C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064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07BD45-FA50-4C1D-A2C3-E903C7DD7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6218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E416FD-F44F-44EF-B455-A31D17621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3481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B1F3DC-E54C-4117-AD01-FE8B30B60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8038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A56BC0-E4F9-4B8F-B446-D61034851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74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5CF896-64E2-4A0E-8AB0-62FBE374F0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005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E35513-A656-4198-A3D6-A3B48BBAD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8483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2E0149-440A-48F8-9C51-757F7280E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603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65AC85-C610-4C7E-BB6C-1E21F9CEC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0855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AA3DEE-E1F4-476B-8CF9-72D048763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4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9A51A5-1C67-40DE-95A0-9017898E5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481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B99B3A-496E-4FF1-BEB5-4DB0567AFF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1620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E50EC6-658D-48D9-AFA3-76297C29BB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416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E2E0B6-C9E4-4AFB-BB8A-992485DE58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2626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016C14-A8E0-4A5D-A1F8-07762D6F6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663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862683-8DEC-4C5F-87E1-9199C007C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6A7D17-9C99-4FA1-B3C3-7BAD2FA23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640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4F8930-D42C-4D58-8CD1-6B4824A8B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5054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11951-74F3-4256-BB3C-C9E91AF53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6588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422BC-11FA-4B8E-875D-5438160EB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8348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927268-C9BF-41FE-A6E5-D1BE0E66F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0417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EDEE5-0E4F-412B-985E-6830F7E8A7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6981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A80AA9-33BC-43B3-B93F-D937BF0A5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963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612D91-78D0-45B8-BEB7-8105A9B16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9519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3C8E29-4025-4BA8-8623-838D58AFC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323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705FD6-9A7B-4781-BFF3-4207EE9C2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6449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0FADD9-156A-423C-BA18-EF1F9E609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13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C90063-FAE1-4B80-9A3D-799CA6DDB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116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4AE783-0B69-4135-A634-1E49774D81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1176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5AE32-9C0D-4E04-B683-D12314F515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979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3B68C5-D88C-45CE-BE7D-A6076C6B2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8905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7D2D9E-2D92-4C9D-8F40-74BAD529D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4585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4815F1-1A20-4A4D-8FC9-A2FDCA8CD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2501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B65E3D-C36F-49AC-A4D1-8916E06BE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0120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C0FD85-2BE7-41D8-8BB0-694DA8BF4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932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1F2986-BE7C-4E04-A1F4-11B469462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077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A9D287-4E7F-459E-A50C-16A163C21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3405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61480F-89DC-408C-B5F4-D32E90E00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38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7B1D88-18BE-4B11-A14F-4AF99E294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538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7AB036-E3A0-49BA-855D-990F0A314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7457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78B8AE-48F8-475D-A8EE-9FDBACF82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0184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3C329-A37C-4D9E-80D7-C4AD840E1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6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2A399-F424-4041-942E-B2457C5B2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6154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5B603-0662-4EE7-BEC3-89AD725827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326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A88B57-9217-4BF4-BF4C-BA52A316D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639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A804F6-523E-4265-8551-CA909D4A3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8462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F556E-F79F-41AA-8E7D-47BA660CE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7917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465B5C-01DF-4BF3-A4B7-67490B989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009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1E651B-AC98-4086-B831-DE7F1B82C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2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B005FC-6D35-44BA-96B2-1633E2A69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776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D07B2B-6780-42FB-AFE7-705F67011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2371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0AB447-C27E-487C-A53F-271C9407D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2311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A5A37-59D1-4138-AB5F-BEE606BCB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296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C013D1-D5C5-4CBB-82A9-5CF143CD8A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609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BB0E80-945D-4652-9B99-CE2F99CA1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4851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4BA040-A3F0-4667-A0EC-659AF9B2A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6847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A8385B-26A7-4D6F-8183-171C41366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2988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7526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C8C857-91A8-46BD-B6CF-24C8CF771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091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43000"/>
            <a:ext cx="2743200" cy="2636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105" y="1143000"/>
            <a:ext cx="4111895" cy="2636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673F1C-4480-4197-85F2-4A52C5D3F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7187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6166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22AF60-7494-470F-AA41-2324FB8D0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8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809087-576E-4D12-8889-FAF4F2218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2814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9E84D6-E440-452F-8030-8B569F783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34714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06790"/>
            <a:ext cx="10363200" cy="4001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5A090E-4306-439D-BFDF-1C527D8EA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8873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26C47-907A-4409-9E1F-D50790494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3021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6BAD9C-DEF8-41DC-AEA0-F85570D0F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35338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5A6B0-851F-4BB1-BECC-EB061EB87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34340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FD1EC6-9AE2-43C8-8014-9538F0B265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8877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837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3B3057-F4B4-4E00-951E-CAB96E66F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58275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466BA6-E4EC-4901-B6F3-570AB4D37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0403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92630" y="1143000"/>
            <a:ext cx="7589770" cy="20497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9698A0-B45D-4BC8-A206-6D4292EF1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18412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28956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990" y="274638"/>
            <a:ext cx="3127010" cy="2895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30A60-12E0-4231-8EE9-5FEFE7365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08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1027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1028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15.1</a:t>
            </a:r>
          </a:p>
        </p:txBody>
      </p:sp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</a:rPr>
              <a:t>Solubility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FCCA118-1C32-4C25-8953-ABB9C9511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2051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2052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15.2</a:t>
            </a:r>
          </a:p>
        </p:txBody>
      </p:sp>
      <p:sp>
        <p:nvSpPr>
          <p:cNvPr id="2056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An Introduction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C0CA28-278C-4186-849C-D9089D768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9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075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3076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9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15.3</a:t>
            </a:r>
          </a:p>
        </p:txBody>
      </p:sp>
      <p:sp>
        <p:nvSpPr>
          <p:cNvPr id="3080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Mass Percent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15CF96-8055-4C00-BB29-4F00A8AA8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3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79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4099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4100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3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15.4</a:t>
            </a:r>
          </a:p>
        </p:txBody>
      </p:sp>
      <p:sp>
        <p:nvSpPr>
          <p:cNvPr id="4104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Molarity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059448-BE89-4BE8-976D-400BD49015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7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5123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5124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7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15.5</a:t>
            </a:r>
          </a:p>
        </p:txBody>
      </p:sp>
      <p:sp>
        <p:nvSpPr>
          <p:cNvPr id="5128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Dilution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5699DB-812E-4BB6-9EBB-DFB9DFBC8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31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58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6147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6148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1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15.6</a:t>
            </a:r>
          </a:p>
        </p:txBody>
      </p:sp>
      <p:sp>
        <p:nvSpPr>
          <p:cNvPr id="6152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Stoichiometry of Solution Reactions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D2FFBA-C07B-4834-A76C-38D77F031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5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36868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68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7171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7172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5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15.7</a:t>
            </a:r>
          </a:p>
        </p:txBody>
      </p:sp>
      <p:sp>
        <p:nvSpPr>
          <p:cNvPr id="7176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Neutralization Reactions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8BFA77-2D4C-480B-9E33-72456034B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179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8195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8196" name="Rectangle 19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43000"/>
            <a:ext cx="1097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9" name="Text Box 8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Section 15.8</a:t>
            </a:r>
          </a:p>
        </p:txBody>
      </p:sp>
      <p:sp>
        <p:nvSpPr>
          <p:cNvPr id="8200" name="Text Box 9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Solution Composition: Normality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B85B34-E6BD-4FAA-A4AB-589008A88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203" name="Text Box 17">
            <a:hlinkClick r:id="rId13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10871200" y="6400800"/>
            <a:ext cx="13208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latin typeface="Arial Unicode MS" pitchFamily="34" charset="-128"/>
                <a:hlinkClick r:id="rId13" action="ppaction://hlinksldjump"/>
              </a:rPr>
              <a:t>Return to TOC</a:t>
            </a:r>
            <a:endParaRPr lang="en-US" altLang="en-US" sz="100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89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91B1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ChangeArrowheads="1"/>
          </p:cNvSpPr>
          <p:nvPr userDrawn="1"/>
        </p:nvSpPr>
        <p:spPr bwMode="auto">
          <a:xfrm>
            <a:off x="0" y="6556375"/>
            <a:ext cx="12192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9219" name="Rectangle 13"/>
          <p:cNvSpPr>
            <a:spLocks noChangeArrowheads="1"/>
          </p:cNvSpPr>
          <p:nvPr userDrawn="1"/>
        </p:nvSpPr>
        <p:spPr bwMode="auto">
          <a:xfrm>
            <a:off x="0" y="0"/>
            <a:ext cx="609600" cy="712788"/>
          </a:xfrm>
          <a:prstGeom prst="rect">
            <a:avLst/>
          </a:prstGeom>
          <a:solidFill>
            <a:srgbClr val="991B1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9220" name="Rectangle 14"/>
          <p:cNvSpPr>
            <a:spLocks noChangeArrowheads="1"/>
          </p:cNvSpPr>
          <p:nvPr userDrawn="1"/>
        </p:nvSpPr>
        <p:spPr bwMode="auto">
          <a:xfrm>
            <a:off x="0" y="457200"/>
            <a:ext cx="12192000" cy="533400"/>
          </a:xfrm>
          <a:prstGeom prst="rect">
            <a:avLst/>
          </a:prstGeom>
          <a:solidFill>
            <a:srgbClr val="99B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80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 userDrawn="1"/>
        </p:nvSpPr>
        <p:spPr bwMode="auto">
          <a:xfrm>
            <a:off x="609601" y="30164"/>
            <a:ext cx="347556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200" b="1" baseline="0">
                <a:solidFill>
                  <a:srgbClr val="991B1E"/>
                </a:solidFill>
                <a:latin typeface="Arial" panose="020B0604020202020204" pitchFamily="34" charset="0"/>
              </a:rPr>
              <a:t>Chapter 15</a:t>
            </a:r>
          </a:p>
        </p:txBody>
      </p:sp>
      <p:sp>
        <p:nvSpPr>
          <p:cNvPr id="9223" name="Text Box 7"/>
          <p:cNvSpPr txBox="1">
            <a:spLocks noChangeArrowheads="1"/>
          </p:cNvSpPr>
          <p:nvPr userDrawn="1"/>
        </p:nvSpPr>
        <p:spPr bwMode="auto">
          <a:xfrm>
            <a:off x="609600" y="533400"/>
            <a:ext cx="1158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30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2400" b="1" baseline="0">
                <a:latin typeface="Arial" panose="020B0604020202020204" pitchFamily="34" charset="0"/>
                <a:cs typeface="Times New Roman" panose="02020603050405020304" pitchFamily="18" charset="0"/>
              </a:rPr>
              <a:t>Table of Contents</a:t>
            </a:r>
            <a:endParaRPr lang="en-US" altLang="en-US" sz="2400" b="1" baseline="0">
              <a:latin typeface="Arial" panose="020B0604020202020204" pitchFamily="34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417" y="6618288"/>
            <a:ext cx="782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aseline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325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D72A8D-07F2-4951-9173-71C966DDC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cPFx0wFuVs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s://youtu.be/0cPFx0wFuV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forms.gle/AG7Sb4iHtdjNzwhbA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nary.com/browse/homogeneo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2362200"/>
          </a:xfrm>
        </p:spPr>
        <p:txBody>
          <a:bodyPr/>
          <a:lstStyle/>
          <a:p>
            <a:pPr algn="ctr"/>
            <a:r>
              <a:rPr lang="en-US" sz="7200"/>
              <a:t>Solutions and Solubility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886200"/>
            <a:ext cx="9372600" cy="1323439"/>
          </a:xfrm>
        </p:spPr>
        <p:txBody>
          <a:bodyPr/>
          <a:lstStyle/>
          <a:p>
            <a:r>
              <a:rPr lang="en-US" sz="4000"/>
              <a:t>Aqueous Solutions and Their Properties</a:t>
            </a:r>
          </a:p>
        </p:txBody>
      </p:sp>
    </p:spTree>
    <p:extLst>
      <p:ext uri="{BB962C8B-B14F-4D97-AF65-F5344CB8AC3E}">
        <p14:creationId xmlns:p14="http://schemas.microsoft.com/office/powerpoint/2010/main" val="24518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763000" cy="1295400"/>
          </a:xfrm>
        </p:spPr>
        <p:txBody>
          <a:bodyPr/>
          <a:lstStyle/>
          <a:p>
            <a:pPr algn="ctr" eaLnBrk="1" hangingPunct="1"/>
            <a:r>
              <a:rPr lang="en-US" altLang="en-US" sz="4400">
                <a:hlinkClick r:id="rId4"/>
              </a:rPr>
              <a:t>How Substances Dissolve</a:t>
            </a:r>
            <a:r>
              <a:rPr lang="en-US" altLang="en-US" sz="4400"/>
              <a:t/>
            </a:r>
            <a:br>
              <a:rPr lang="en-US" altLang="en-US" sz="4400"/>
            </a:br>
            <a:r>
              <a:rPr lang="en-US" altLang="en-US" sz="4400"/>
              <a:t>Tyler DeWitt</a:t>
            </a:r>
          </a:p>
        </p:txBody>
      </p:sp>
      <p:pic>
        <p:nvPicPr>
          <p:cNvPr id="2" name="0cPFx0wFuVs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828801" y="1570430"/>
            <a:ext cx="8887129" cy="513517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9601200" cy="533400"/>
          </a:xfrm>
        </p:spPr>
        <p:txBody>
          <a:bodyPr/>
          <a:lstStyle/>
          <a:p>
            <a:r>
              <a:rPr lang="en-US" sz="4400"/>
              <a:t>Dissolving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3834896"/>
          </a:xfrm>
        </p:spPr>
        <p:txBody>
          <a:bodyPr/>
          <a:lstStyle/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3200">
                <a:cs typeface="Times New Roman" panose="02020603050405020304" pitchFamily="18" charset="0"/>
              </a:rPr>
              <a:t>The intermolecular bonds between solute particles must be broken.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3200">
                <a:cs typeface="Times New Roman" panose="02020603050405020304" pitchFamily="18" charset="0"/>
              </a:rPr>
              <a:t>A “hole” must be made in the water structure for each solute particle. 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3200">
                <a:cs typeface="Times New Roman" panose="02020603050405020304" pitchFamily="18" charset="0"/>
              </a:rPr>
              <a:t>The lost water-water interactions must be replaced by water-solute interactions. 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3200">
                <a:cs typeface="Times New Roman" panose="02020603050405020304" pitchFamily="18" charset="0"/>
              </a:rPr>
              <a:t>“like dissolves like”</a:t>
            </a:r>
            <a:endParaRPr lang="en-US" altLang="en-US" sz="32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9601200" cy="533400"/>
          </a:xfrm>
        </p:spPr>
        <p:txBody>
          <a:bodyPr/>
          <a:lstStyle/>
          <a:p>
            <a:r>
              <a:rPr lang="en-US" altLang="en-US" sz="4400" dirty="0"/>
              <a:t>Homework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9601200" cy="1766637"/>
          </a:xfrm>
        </p:spPr>
        <p:txBody>
          <a:bodyPr/>
          <a:lstStyle/>
          <a:p>
            <a:r>
              <a:rPr lang="en-US" altLang="en-US" sz="3200" dirty="0"/>
              <a:t>Read sections 8.2, 8.3</a:t>
            </a:r>
          </a:p>
          <a:p>
            <a:r>
              <a:rPr lang="en-US" altLang="en-US" sz="3200" dirty="0"/>
              <a:t>Page 389 #2,3,6</a:t>
            </a:r>
          </a:p>
          <a:p>
            <a:r>
              <a:rPr lang="en-US" altLang="en-US" sz="3200" dirty="0"/>
              <a:t>Take the </a:t>
            </a:r>
            <a:r>
              <a:rPr lang="en-US" altLang="en-US" sz="3200" dirty="0">
                <a:hlinkClick r:id="rId2"/>
              </a:rPr>
              <a:t>Check Your Understanding Quiz</a:t>
            </a:r>
            <a:endParaRPr lang="en-US" alt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06" y="3519238"/>
            <a:ext cx="2578875" cy="3206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533400"/>
            <a:ext cx="8229600" cy="884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>
                <a:solidFill>
                  <a:srgbClr val="991B1E"/>
                </a:solidFill>
              </a:rPr>
              <a:t>What is a Solution?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10896600" cy="5440362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Solution </a:t>
            </a:r>
            <a:r>
              <a:rPr lang="en-US" altLang="en-US" sz="3200">
                <a:cs typeface="Times New Roman" panose="02020603050405020304" pitchFamily="18" charset="0"/>
              </a:rPr>
              <a:t>– </a:t>
            </a:r>
            <a:r>
              <a:rPr lang="en-US" altLang="en-US" sz="3200">
                <a:cs typeface="Times New Roman" panose="02020603050405020304" pitchFamily="18" charset="0"/>
                <a:hlinkClick r:id="rId3"/>
              </a:rPr>
              <a:t>homogeneous</a:t>
            </a:r>
            <a:r>
              <a:rPr lang="en-US" altLang="en-US" sz="3200">
                <a:cs typeface="Times New Roman" panose="02020603050405020304" pitchFamily="18" charset="0"/>
              </a:rPr>
              <a:t> mixture made of two main parts.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Solvent – </a:t>
            </a:r>
            <a:r>
              <a:rPr lang="en-US" altLang="en-US" sz="3200">
                <a:cs typeface="Times New Roman" panose="02020603050405020304" pitchFamily="18" charset="0"/>
              </a:rPr>
              <a:t>substance present in largest amount. The substance doing the dissolving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Solute – </a:t>
            </a:r>
            <a:r>
              <a:rPr lang="en-US" altLang="en-US" sz="3200">
                <a:cs typeface="Times New Roman" panose="02020603050405020304" pitchFamily="18" charset="0"/>
              </a:rPr>
              <a:t>other substances in the solution. The substance being dissolved.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Aqueous solution – </a:t>
            </a:r>
            <a:r>
              <a:rPr lang="en-US" altLang="en-US" sz="3200">
                <a:cs typeface="Times New Roman" panose="02020603050405020304" pitchFamily="18" charset="0"/>
              </a:rPr>
              <a:t>solution with water as the solvent </a:t>
            </a:r>
            <a:endParaRPr lang="en-US" altLang="en-US" sz="32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2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186266"/>
            <a:ext cx="10972800" cy="5334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Various Types of Solutions</a:t>
            </a:r>
          </a:p>
        </p:txBody>
      </p:sp>
      <p:pic>
        <p:nvPicPr>
          <p:cNvPr id="115715" name="Picture 5" descr="15T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5" y="3693616"/>
            <a:ext cx="892492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48596"/>
              </p:ext>
            </p:extLst>
          </p:nvPr>
        </p:nvGraphicFramePr>
        <p:xfrm>
          <a:off x="1633536" y="928047"/>
          <a:ext cx="8924925" cy="2661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4975">
                  <a:extLst>
                    <a:ext uri="{9D8B030D-6E8A-4147-A177-3AD203B41FA5}">
                      <a16:colId xmlns:a16="http://schemas.microsoft.com/office/drawing/2014/main" val="1116260477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val="3431374858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val="1337936859"/>
                    </a:ext>
                  </a:extLst>
                </a:gridCol>
              </a:tblGrid>
              <a:tr h="443552">
                <a:tc>
                  <a:txBody>
                    <a:bodyPr/>
                    <a:lstStyle/>
                    <a:p>
                      <a:r>
                        <a:rPr lang="en-US" dirty="0" smtClean="0"/>
                        <a:t>State of Solvent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of Solute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737177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15967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788900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742766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528982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1405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31950"/>
            <a:ext cx="10363200" cy="946150"/>
          </a:xfrm>
        </p:spPr>
        <p:txBody>
          <a:bodyPr/>
          <a:lstStyle/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</a:rPr>
              <a:t>Polar water molecules interact with the positive and negative ions of a salt.</a:t>
            </a:r>
            <a:r>
              <a:rPr lang="en-US" altLang="en-US" sz="2800" b="1">
                <a:cs typeface="Times New Roman" panose="02020603050405020304" pitchFamily="18" charset="0"/>
              </a:rPr>
              <a:t> (like dissolve like)</a:t>
            </a:r>
            <a:endParaRPr lang="en-US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10744200" cy="1479550"/>
          </a:xfrm>
        </p:spPr>
        <p:txBody>
          <a:bodyPr/>
          <a:lstStyle/>
          <a:p>
            <a:pPr eaLnBrk="1" hangingPunct="1"/>
            <a:r>
              <a:rPr lang="en-US" altLang="en-US" sz="4400"/>
              <a:t>Review: Solubility of Ionic Substances</a:t>
            </a:r>
          </a:p>
        </p:txBody>
      </p:sp>
      <p:pic>
        <p:nvPicPr>
          <p:cNvPr id="211972" name="Picture 4" descr="15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64643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55215"/>
            <a:ext cx="10820400" cy="954107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Ionic substances breakup into individual cations and anions. The process is called dissociation.</a:t>
            </a:r>
            <a:endParaRPr lang="en-US" altLang="en-US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83804"/>
            <a:ext cx="10972800" cy="730597"/>
          </a:xfrm>
        </p:spPr>
        <p:txBody>
          <a:bodyPr/>
          <a:lstStyle/>
          <a:p>
            <a:pPr eaLnBrk="1" hangingPunct="1"/>
            <a:r>
              <a:rPr lang="en-US" altLang="en-US" sz="4400"/>
              <a:t>Review: Solubility of Ionic Substances</a:t>
            </a:r>
          </a:p>
        </p:txBody>
      </p:sp>
      <p:pic>
        <p:nvPicPr>
          <p:cNvPr id="117764" name="Picture 5" descr="15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78209"/>
            <a:ext cx="8382000" cy="246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5410201"/>
            <a:ext cx="1082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>
                <a:latin typeface="+mn-lt"/>
              </a:rPr>
              <a:t>Dissociation Equation: </a:t>
            </a:r>
            <a:r>
              <a:rPr lang="en-US" baseline="0" dirty="0">
                <a:latin typeface="+mn-lt"/>
              </a:rPr>
              <a:t>A reaction equation showing the ions present when an </a:t>
            </a:r>
            <a:r>
              <a:rPr lang="en-US" b="1" i="1" baseline="0" dirty="0">
                <a:latin typeface="+mn-lt"/>
              </a:rPr>
              <a:t>ionic</a:t>
            </a:r>
            <a:r>
              <a:rPr lang="en-US" baseline="0" dirty="0">
                <a:latin typeface="+mn-lt"/>
              </a:rPr>
              <a:t> compound dissolves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371600"/>
          </a:xfrm>
        </p:spPr>
        <p:txBody>
          <a:bodyPr/>
          <a:lstStyle/>
          <a:p>
            <a:r>
              <a:rPr lang="en-US" sz="4400"/>
              <a:t>Write dissociation equation for the following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3200400" cy="400725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sodium carbonate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potassium phosphate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aluminum chlorate</a:t>
            </a:r>
          </a:p>
        </p:txBody>
      </p:sp>
    </p:spTree>
    <p:extLst>
      <p:ext uri="{BB962C8B-B14F-4D97-AF65-F5344CB8AC3E}">
        <p14:creationId xmlns:p14="http://schemas.microsoft.com/office/powerpoint/2010/main" val="7683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14500"/>
            <a:ext cx="9906000" cy="94615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Ethanol is soluble in water because of the polar -OH bond.</a:t>
            </a:r>
            <a:r>
              <a:rPr lang="en-US" altLang="en-US" sz="2800" b="1">
                <a:cs typeface="Times New Roman" panose="02020603050405020304" pitchFamily="18" charset="0"/>
              </a:rPr>
              <a:t> (like dissolves like)</a:t>
            </a:r>
            <a:endParaRPr lang="en-US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1"/>
            <a:ext cx="11049000" cy="1398587"/>
          </a:xfrm>
        </p:spPr>
        <p:txBody>
          <a:bodyPr/>
          <a:lstStyle/>
          <a:p>
            <a:pPr eaLnBrk="1" hangingPunct="1"/>
            <a:r>
              <a:rPr lang="en-US" altLang="en-US" sz="4400"/>
              <a:t>Review: Solubility of Polar Substances</a:t>
            </a:r>
          </a:p>
        </p:txBody>
      </p:sp>
      <p:pic>
        <p:nvPicPr>
          <p:cNvPr id="121860" name="Picture 4" descr="15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7963"/>
            <a:ext cx="68453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1049000" cy="1471172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Why is solid sugar soluble in water?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b="1">
                <a:cs typeface="Times New Roman" panose="02020603050405020304" pitchFamily="18" charset="0"/>
              </a:rPr>
              <a:t>Plenty of polar –OH bonds for water to bond with. </a:t>
            </a:r>
            <a:endParaRPr lang="en-US" altLang="en-US" sz="28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11049000" cy="1219200"/>
          </a:xfrm>
        </p:spPr>
        <p:txBody>
          <a:bodyPr/>
          <a:lstStyle/>
          <a:p>
            <a:pPr eaLnBrk="1" hangingPunct="1"/>
            <a:r>
              <a:rPr lang="en-US" altLang="en-US" sz="4400"/>
              <a:t>Review: Solubility of Polar Substances</a:t>
            </a:r>
          </a:p>
        </p:txBody>
      </p:sp>
      <p:pic>
        <p:nvPicPr>
          <p:cNvPr id="123908" name="Picture 4" descr="15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" t="4564" r="1260" b="3537"/>
          <a:stretch>
            <a:fillRect/>
          </a:stretch>
        </p:blipFill>
        <p:spPr bwMode="auto">
          <a:xfrm>
            <a:off x="2488407" y="3352801"/>
            <a:ext cx="7138987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6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293054"/>
            <a:ext cx="10972800" cy="2936188"/>
          </a:xfrm>
        </p:spPr>
        <p:txBody>
          <a:bodyPr/>
          <a:lstStyle/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</a:rPr>
              <a:t>Substances that are unable to bond with water (polar molecule) are not soluble.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</a:rPr>
              <a:t>Nonpolar oil does not interact with polar water.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</a:rPr>
              <a:t>Water-water hydrogen bonds keep the water from mixing with the nonpolar molecules.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</a:p>
          <a:p>
            <a:pPr marL="533400" indent="-533400" eaLnBrk="1" hangingPunct="1">
              <a:buClr>
                <a:schemeClr val="tx1"/>
              </a:buClr>
            </a:pPr>
            <a:r>
              <a:rPr lang="en-US" alt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These are also said to be </a:t>
            </a:r>
            <a:r>
              <a:rPr lang="en-US" altLang="en-US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immiscible</a:t>
            </a:r>
            <a:endParaRPr lang="en-US" altLang="en-US" sz="2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10972800" cy="533400"/>
          </a:xfrm>
        </p:spPr>
        <p:txBody>
          <a:bodyPr/>
          <a:lstStyle/>
          <a:p>
            <a:pPr eaLnBrk="1" hangingPunct="1"/>
            <a:r>
              <a:rPr lang="en-US" altLang="en-US" sz="4400"/>
              <a:t>Substances Insoluble in Water</a:t>
            </a:r>
          </a:p>
        </p:txBody>
      </p:sp>
      <p:pic>
        <p:nvPicPr>
          <p:cNvPr id="125956" name="Picture 4" descr="15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835" y="4379297"/>
            <a:ext cx="2442531" cy="227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ion 4.2">
  <a:themeElements>
    <a:clrScheme name="Section 4.2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2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4.3">
  <a:themeElements>
    <a:clrScheme name="Section 4.3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 4.4">
  <a:themeElements>
    <a:clrScheme name="Section 4.4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4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ction 4.5">
  <a:themeElements>
    <a:clrScheme name="Section 4.5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5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ection 4.6">
  <a:themeElements>
    <a:clrScheme name="Section 4.6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ection 4.7">
  <a:themeElements>
    <a:clrScheme name="Section 4.7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ection 4.8">
  <a:themeElements>
    <a:clrScheme name="Section 4.8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ection 4.9">
  <a:themeElements>
    <a:clrScheme name="Section 4.9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Section 4.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Section 4.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4.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4.9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OC">
  <a:themeElements>
    <a:clrScheme name="TOC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T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TO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6D5E73-915B-43EC-BF18-787BDD7D4F10}">
  <ds:schemaRefs>
    <ds:schemaRef ds:uri="41d8231a-1f9d-476b-be5f-304d9c9b4ead"/>
    <ds:schemaRef ds:uri="ac4572f7-dc9e-4ce6-a210-4a839be5dd70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84273E-4C27-4733-A0E4-2569CCA322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824D7-4B53-42A0-BA06-1BE7DA0F37CE}">
  <ds:schemaRefs>
    <ds:schemaRef ds:uri="http://schemas.microsoft.com/office/infopath/2007/PartnerControls"/>
    <ds:schemaRef ds:uri="ac4572f7-dc9e-4ce6-a210-4a839be5dd70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41d8231a-1f9d-476b-be5f-304d9c9b4ea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327</Words>
  <Application>Microsoft Office PowerPoint</Application>
  <PresentationFormat>Widescreen</PresentationFormat>
  <Paragraphs>64</Paragraphs>
  <Slides>12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Arial Unicode MS</vt:lpstr>
      <vt:lpstr>Times</vt:lpstr>
      <vt:lpstr>Times New Roman</vt:lpstr>
      <vt:lpstr>Wingdings</vt:lpstr>
      <vt:lpstr>Section 4.2</vt:lpstr>
      <vt:lpstr>Section 4.3</vt:lpstr>
      <vt:lpstr>Section 4.4</vt:lpstr>
      <vt:lpstr>Section 4.5</vt:lpstr>
      <vt:lpstr>Section 4.6</vt:lpstr>
      <vt:lpstr>Section 4.7</vt:lpstr>
      <vt:lpstr>Section 4.8</vt:lpstr>
      <vt:lpstr>Section 4.9</vt:lpstr>
      <vt:lpstr>TOC</vt:lpstr>
      <vt:lpstr>Solutions and Solubility</vt:lpstr>
      <vt:lpstr>What is a Solution?</vt:lpstr>
      <vt:lpstr>Various Types of Solutions</vt:lpstr>
      <vt:lpstr>Review: Solubility of Ionic Substances</vt:lpstr>
      <vt:lpstr>Review: Solubility of Ionic Substances</vt:lpstr>
      <vt:lpstr>Write dissociation equation for the following ionic compounds</vt:lpstr>
      <vt:lpstr>Review: Solubility of Polar Substances</vt:lpstr>
      <vt:lpstr>Review: Solubility of Polar Substances</vt:lpstr>
      <vt:lpstr>Substances Insoluble in Water</vt:lpstr>
      <vt:lpstr>How Substances Dissolve Tyler DeWitt</vt:lpstr>
      <vt:lpstr>Dissolving Summary</vt:lpstr>
      <vt:lpstr>Homework</vt:lpstr>
    </vt:vector>
  </TitlesOfParts>
  <Company>뿿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Seguin</dc:creator>
  <cp:lastModifiedBy>James Seguin</cp:lastModifiedBy>
  <cp:revision>3</cp:revision>
  <dcterms:created xsi:type="dcterms:W3CDTF">2006-07-31T17:58:07Z</dcterms:created>
  <dcterms:modified xsi:type="dcterms:W3CDTF">2021-01-08T19:15:29Z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