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6" r:id="rId13"/>
    <p:sldId id="263" r:id="rId14"/>
    <p:sldId id="264" r:id="rId15"/>
    <p:sldId id="265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3E2FE6-2BB4-40E2-A7AF-480C23B91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2B54-9C4B-4940-96E4-54EE14713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80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F449-81D6-4BD1-AAB8-155FC00EF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2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E0C4-AF84-46EB-BB5C-0AC46F78D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04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7912-0C09-4EF9-9443-B26B11823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32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ACA57-3077-4733-8C2A-971B87E2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7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5B456-5BF0-433D-9BD5-5DDADA4F9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0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449B-6F62-46A9-8F45-774216ED1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64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65F33-DE57-4141-9C54-0F9EEB4A3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F0B96-5B78-4ACD-9E1C-47F5E2BA0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5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104B-49F8-4A89-9365-110CD0444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98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9262-DA3D-45C0-9250-434AF443A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1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78ABA-4098-466F-998E-64688B6E6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EE86-826D-416F-A8BF-794227492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27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C0F3C7A-13FA-480D-BE1E-42F8F94C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CBzoJcfsgo8pp65CA" TargetMode="External"/><Relationship Id="rId2" Type="http://schemas.openxmlformats.org/officeDocument/2006/relationships/hyperlink" Target="https://youtu.be/XFMUjf1e_W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smtClean="0"/>
              <a:t>Static Electricity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Law of Electric Charges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Most objects are </a:t>
            </a:r>
            <a:r>
              <a:rPr lang="en-US" altLang="en-US" b="1" u="sng" smtClean="0"/>
              <a:t>neutral</a:t>
            </a:r>
            <a:r>
              <a:rPr lang="en-US" altLang="en-US" smtClean="0"/>
              <a:t> (uncharged) because they have the </a:t>
            </a:r>
            <a:r>
              <a:rPr lang="en-US" altLang="en-US" b="1" u="sng" smtClean="0"/>
              <a:t>same</a:t>
            </a:r>
            <a:r>
              <a:rPr lang="en-US" altLang="en-US" smtClean="0"/>
              <a:t> number of </a:t>
            </a:r>
            <a:r>
              <a:rPr lang="en-US" altLang="en-US" b="1" i="1" smtClean="0"/>
              <a:t>positive</a:t>
            </a:r>
            <a:r>
              <a:rPr lang="en-US" altLang="en-US" smtClean="0"/>
              <a:t> and </a:t>
            </a:r>
            <a:r>
              <a:rPr lang="en-US" altLang="en-US" b="1" i="1" smtClean="0"/>
              <a:t>negative</a:t>
            </a:r>
            <a:r>
              <a:rPr lang="en-US" altLang="en-US" smtClean="0"/>
              <a:t> charges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u="sng" smtClean="0"/>
              <a:t>Law of Electric Charges</a:t>
            </a:r>
            <a:r>
              <a:rPr lang="en-US" altLang="en-US" smtClean="0"/>
              <a:t> states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Like charges repel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Opposite charges attract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neutral object attracts bother </a:t>
            </a:r>
            <a:r>
              <a:rPr lang="en-US" altLang="en-US" b="1" smtClean="0"/>
              <a:t>positively</a:t>
            </a:r>
            <a:r>
              <a:rPr lang="en-US" altLang="en-US" smtClean="0"/>
              <a:t> and </a:t>
            </a:r>
            <a:r>
              <a:rPr lang="en-US" altLang="en-US" b="1" smtClean="0"/>
              <a:t>negatively</a:t>
            </a:r>
            <a:r>
              <a:rPr lang="en-US" altLang="en-US" smtClean="0"/>
              <a:t> charged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5" descr="attractionandrepulsi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533400"/>
            <a:ext cx="8534400" cy="293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331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295400" y="4038600"/>
          <a:ext cx="6705600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Bitmap Image" r:id="rId4" imgW="5125165" imgH="1743318" progId="Paint.Picture">
                  <p:embed/>
                </p:oleObj>
              </mc:Choice>
              <mc:Fallback>
                <p:oleObj name="Bitmap Image" r:id="rId4" imgW="5125165" imgH="174331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6705600" cy="227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Assigned Work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Watch and complete the </a:t>
            </a:r>
            <a:r>
              <a:rPr lang="en-US" altLang="en-US" dirty="0" smtClean="0">
                <a:hlinkClick r:id="rId2"/>
              </a:rPr>
              <a:t>Bill Nye video</a:t>
            </a:r>
            <a:r>
              <a:rPr lang="en-US" altLang="en-US" dirty="0" smtClean="0"/>
              <a:t> questions</a:t>
            </a:r>
          </a:p>
          <a:p>
            <a:pPr eaLnBrk="1" hangingPunct="1"/>
            <a:r>
              <a:rPr lang="en-US" altLang="en-US" dirty="0" smtClean="0"/>
              <a:t>Fill out the note that goes with this </a:t>
            </a:r>
            <a:r>
              <a:rPr lang="en-US" altLang="en-US" dirty="0" err="1" smtClean="0"/>
              <a:t>powerpoint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Take the </a:t>
            </a:r>
            <a:r>
              <a:rPr lang="en-US" altLang="en-US" b="1" dirty="0" smtClean="0">
                <a:hlinkClick r:id="rId3"/>
              </a:rPr>
              <a:t>Check Your Understanding – Static Electricity Quiz  </a:t>
            </a:r>
            <a:endParaRPr lang="fr-CA" alt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Electricity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502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Accumulates on an object to form an electric </a:t>
            </a:r>
            <a:r>
              <a:rPr lang="en-US" altLang="en-US" sz="2400" b="1" u="sng" smtClean="0"/>
              <a:t>charge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Charges are </a:t>
            </a:r>
            <a:r>
              <a:rPr lang="en-US" altLang="en-US" sz="2400" b="1" u="sng" smtClean="0"/>
              <a:t>static = stationary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Static electricity does </a:t>
            </a:r>
            <a:r>
              <a:rPr lang="en-US" altLang="en-US" sz="2400" b="1" u="sng" smtClean="0"/>
              <a:t>NOT</a:t>
            </a:r>
            <a:r>
              <a:rPr lang="en-US" altLang="en-US" sz="2400" smtClean="0"/>
              <a:t> move through wires.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i="1" u="sng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 u="sng" smtClean="0"/>
              <a:t>Examples:</a:t>
            </a:r>
            <a:r>
              <a:rPr lang="en-US" altLang="en-US" sz="2400" smtClean="0"/>
              <a:t>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During thunderstorms – Lighting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we empty the dryer – static cling</a:t>
            </a:r>
          </a:p>
        </p:txBody>
      </p:sp>
      <p:pic>
        <p:nvPicPr>
          <p:cNvPr id="4100" name="Picture 5" descr="cartoon_lightning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56400" y="1444625"/>
            <a:ext cx="2066925" cy="215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8" descr="rgt-088_1z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75" y="3938588"/>
            <a:ext cx="334645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When different materials are rubbed together or bump into each other a lot, </a:t>
            </a:r>
            <a:r>
              <a:rPr lang="en-US" altLang="en-US" sz="2400" b="1" u="sng" smtClean="0"/>
              <a:t>ELECTRONS</a:t>
            </a:r>
            <a:r>
              <a:rPr lang="en-US" altLang="en-US" sz="2400" smtClean="0"/>
              <a:t> leave one surface and collect on the other (transfer)</a:t>
            </a:r>
            <a:endParaRPr lang="en-US" altLang="en-US" sz="2400" i="1" u="sng" smtClean="0"/>
          </a:p>
          <a:p>
            <a:pPr eaLnBrk="1" hangingPunct="1"/>
            <a:r>
              <a:rPr lang="en-US" altLang="en-US" sz="2400" i="1" u="sng" smtClean="0"/>
              <a:t>Examples:</a:t>
            </a:r>
            <a:r>
              <a:rPr lang="en-US" altLang="en-US" sz="2400" smtClean="0"/>
              <a:t>	</a:t>
            </a:r>
          </a:p>
          <a:p>
            <a:pPr lvl="1" eaLnBrk="1" hangingPunct="1"/>
            <a:r>
              <a:rPr lang="en-US" altLang="en-US" sz="2000" smtClean="0"/>
              <a:t>water droplets in a thunderstorm with high winds</a:t>
            </a:r>
          </a:p>
          <a:p>
            <a:pPr lvl="1" eaLnBrk="1" hangingPunct="1"/>
            <a:r>
              <a:rPr lang="en-US" altLang="en-US" sz="2000" smtClean="0"/>
              <a:t> Socks rubbing against a carpet</a:t>
            </a:r>
          </a:p>
        </p:txBody>
      </p:sp>
      <p:pic>
        <p:nvPicPr>
          <p:cNvPr id="5124" name="Picture 5" descr="photo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68600"/>
            <a:ext cx="40386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 Theory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30212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Matter is made up of </a:t>
            </a:r>
            <a:r>
              <a:rPr lang="en-US" altLang="en-US" sz="2000" b="1" u="sng" smtClean="0"/>
              <a:t>ATOMS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Recall:  2 types of charges:  </a:t>
            </a:r>
            <a:r>
              <a:rPr lang="en-US" altLang="en-US" sz="2000" b="1" u="sng" smtClean="0"/>
              <a:t>POSITIVE</a:t>
            </a:r>
            <a:r>
              <a:rPr lang="en-US" altLang="en-US" sz="2000" smtClean="0"/>
              <a:t> and </a:t>
            </a:r>
            <a:r>
              <a:rPr lang="en-US" altLang="en-US" sz="2000" b="1" u="sng" smtClean="0"/>
              <a:t>NEGATIVE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Each atom has a positive </a:t>
            </a:r>
            <a:r>
              <a:rPr lang="en-US" altLang="en-US" sz="2000" b="1" u="sng" smtClean="0"/>
              <a:t>NUCLEUS</a:t>
            </a:r>
            <a:r>
              <a:rPr lang="en-US" altLang="en-US" sz="2000" smtClean="0"/>
              <a:t> made up of </a:t>
            </a:r>
            <a:r>
              <a:rPr lang="en-US" altLang="en-US" sz="2000" b="1" u="sng" smtClean="0"/>
              <a:t>PROTONS</a:t>
            </a:r>
            <a:r>
              <a:rPr lang="en-US" altLang="en-US" sz="2000" smtClean="0"/>
              <a:t> and </a:t>
            </a:r>
            <a:r>
              <a:rPr lang="en-US" altLang="en-US" sz="2000" b="1" u="sng" smtClean="0"/>
              <a:t>NEUTRONS</a:t>
            </a:r>
            <a:r>
              <a:rPr lang="en-US" altLang="en-US" sz="2000" smtClean="0"/>
              <a:t> that is surrounded by negative </a:t>
            </a:r>
            <a:r>
              <a:rPr lang="en-US" altLang="en-US" sz="2000" b="1" u="sng" smtClean="0"/>
              <a:t>ELECTRONS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Neutrons have </a:t>
            </a:r>
            <a:r>
              <a:rPr lang="en-US" altLang="en-US" sz="2000" b="1" u="sng" smtClean="0"/>
              <a:t>NO</a:t>
            </a:r>
            <a:r>
              <a:rPr lang="en-US" altLang="en-US" sz="2000" smtClean="0"/>
              <a:t> charge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The </a:t>
            </a:r>
            <a:r>
              <a:rPr lang="en-US" altLang="en-US" sz="2000" b="1" u="sng" smtClean="0"/>
              <a:t>OUTER</a:t>
            </a:r>
            <a:r>
              <a:rPr lang="en-US" altLang="en-US" sz="2000" smtClean="0"/>
              <a:t> electrons can </a:t>
            </a:r>
            <a:r>
              <a:rPr lang="en-US" altLang="en-US" sz="2000" b="1" u="sng" smtClean="0"/>
              <a:t>MOVE</a:t>
            </a:r>
            <a:r>
              <a:rPr lang="en-US" altLang="en-US" sz="2000" smtClean="0"/>
              <a:t> around within the substance</a:t>
            </a:r>
          </a:p>
        </p:txBody>
      </p:sp>
      <p:pic>
        <p:nvPicPr>
          <p:cNvPr id="6148" name="Picture 5" descr="898792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25" y="2541588"/>
            <a:ext cx="3968750" cy="2643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 Transfer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0772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Some materials </a:t>
            </a:r>
            <a:r>
              <a:rPr lang="en-US" altLang="en-US" sz="2800" b="1" smtClean="0"/>
              <a:t>gain</a:t>
            </a:r>
            <a:r>
              <a:rPr lang="en-US" altLang="en-US" sz="2800" smtClean="0"/>
              <a:t> electrons and end up with a </a:t>
            </a:r>
            <a:r>
              <a:rPr lang="en-US" altLang="en-US" sz="2800" b="1" u="sng" smtClean="0"/>
              <a:t>NEGATIVE</a:t>
            </a:r>
            <a:r>
              <a:rPr lang="en-US" altLang="en-US" sz="2800" smtClean="0"/>
              <a:t> charge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/>
            <a:r>
              <a:rPr lang="en-US" altLang="en-US" sz="2800" smtClean="0"/>
              <a:t>Some materials </a:t>
            </a:r>
            <a:r>
              <a:rPr lang="en-US" altLang="en-US" sz="2800" b="1" smtClean="0"/>
              <a:t>lose</a:t>
            </a:r>
            <a:r>
              <a:rPr lang="en-US" altLang="en-US" sz="2800" smtClean="0"/>
              <a:t> electrons and end up with a </a:t>
            </a:r>
            <a:r>
              <a:rPr lang="en-US" altLang="en-US" sz="2800" b="1" u="sng" smtClean="0"/>
              <a:t>POSITIVE</a:t>
            </a:r>
            <a:r>
              <a:rPr lang="en-US" altLang="en-US" sz="2800" smtClean="0"/>
              <a:t> charge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/>
            <a:r>
              <a:rPr lang="en-US" altLang="en-US" sz="2800" smtClean="0"/>
              <a:t>When a </a:t>
            </a:r>
            <a:r>
              <a:rPr lang="en-US" altLang="en-US" sz="2800" b="1" u="sng" smtClean="0"/>
              <a:t>CHARGED</a:t>
            </a:r>
            <a:r>
              <a:rPr lang="en-US" altLang="en-US" sz="2800" smtClean="0"/>
              <a:t> object has more electrons than it can hold on to, they are suddenly released, creating a </a:t>
            </a:r>
            <a:r>
              <a:rPr lang="en-US" altLang="en-US" sz="2800" b="1" u="sng" smtClean="0"/>
              <a:t>SPARK</a:t>
            </a:r>
          </a:p>
        </p:txBody>
      </p:sp>
      <p:pic>
        <p:nvPicPr>
          <p:cNvPr id="7172" name="Picture 5" descr="static-electricity-shock-285x2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5181600"/>
            <a:ext cx="1800225" cy="132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Ebonite and Fur	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ph idx="1"/>
          </p:nvPr>
        </p:nvGraphicFramePr>
        <p:xfrm>
          <a:off x="304800" y="1871663"/>
          <a:ext cx="8228013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71663"/>
                        <a:ext cx="8228013" cy="346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2 kinds of materials: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1550988"/>
            <a:ext cx="44958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800" b="1" u="sng"/>
              <a:t>Insulators</a:t>
            </a:r>
            <a:endParaRPr lang="en-US" altLang="en-US" sz="2800"/>
          </a:p>
          <a:p>
            <a:pPr lvl="2" eaLnBrk="1" hangingPunct="1"/>
            <a:r>
              <a:rPr lang="en-US" altLang="en-US" sz="2800"/>
              <a:t>	-If you rub an object, and the charge </a:t>
            </a:r>
            <a:r>
              <a:rPr lang="en-US" altLang="en-US" sz="2800" b="1" u="sng"/>
              <a:t>stays</a:t>
            </a:r>
            <a:r>
              <a:rPr lang="en-US" altLang="en-US" sz="2800"/>
              <a:t> on the spot where you rubbed, the material is called an </a:t>
            </a:r>
            <a:r>
              <a:rPr lang="en-US" altLang="en-US" sz="2800" b="1" u="sng"/>
              <a:t>insulator</a:t>
            </a:r>
          </a:p>
          <a:p>
            <a:pPr lvl="2" eaLnBrk="1" hangingPunct="1"/>
            <a:endParaRPr lang="en-US" altLang="en-US" sz="2800" b="1" u="sng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ph idx="1"/>
          </p:nvPr>
        </p:nvGraphicFramePr>
        <p:xfrm>
          <a:off x="5715000" y="1295400"/>
          <a:ext cx="2870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Bitmap Image" r:id="rId3" imgW="2238687" imgH="3505689" progId="Paint.Picture">
                  <p:embed/>
                </p:oleObj>
              </mc:Choice>
              <mc:Fallback>
                <p:oleObj name="Bitmap Image" r:id="rId3" imgW="2238687" imgH="3505689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95400"/>
                        <a:ext cx="2870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 smtClean="0"/>
              <a:t>2. Conductors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the charges </a:t>
            </a:r>
            <a:r>
              <a:rPr lang="en-US" altLang="en-US" sz="2400" b="1" u="sng" smtClean="0"/>
              <a:t>moves</a:t>
            </a:r>
            <a:r>
              <a:rPr lang="en-US" altLang="en-US" sz="2400" smtClean="0"/>
              <a:t> freely across or through the material, it is called a </a:t>
            </a:r>
            <a:r>
              <a:rPr lang="en-US" altLang="en-US" sz="2400" b="1" u="sng" smtClean="0"/>
              <a:t>conductor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Most </a:t>
            </a:r>
            <a:r>
              <a:rPr lang="en-US" altLang="en-US" sz="2400" b="1" u="sng" smtClean="0"/>
              <a:t>metals</a:t>
            </a:r>
            <a:r>
              <a:rPr lang="en-US" altLang="en-US" sz="2400" smtClean="0"/>
              <a:t> are conductors.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</a:t>
            </a:r>
            <a:r>
              <a:rPr lang="en-US" altLang="en-US" sz="2400" b="1" u="sng" smtClean="0"/>
              <a:t>DO NOT</a:t>
            </a:r>
            <a:r>
              <a:rPr lang="en-US" altLang="en-US" sz="2400" smtClean="0"/>
              <a:t> hold a static charge.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943600" y="1600200"/>
          <a:ext cx="19367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Bitmap Image" r:id="rId3" imgW="1628571" imgH="3524742" progId="Paint.Picture">
                  <p:embed/>
                </p:oleObj>
              </mc:Choice>
              <mc:Fallback>
                <p:oleObj name="Bitmap Image" r:id="rId3" imgW="1628571" imgH="352474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600200"/>
                        <a:ext cx="193675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Insulators </a:t>
            </a:r>
            <a:r>
              <a:rPr lang="en-US" altLang="en-US" smtClean="0">
                <a:sym typeface="Wingdings" panose="05000000000000000000" pitchFamily="2" charset="2"/>
              </a:rPr>
              <a:t>Conductors</a:t>
            </a:r>
            <a:endParaRPr lang="en-US" altLang="en-US" smtClean="0"/>
          </a:p>
        </p:txBody>
      </p:sp>
      <p:pic>
        <p:nvPicPr>
          <p:cNvPr id="11267" name="Picture 5" descr="u8l1d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950" y="1676400"/>
            <a:ext cx="8458200" cy="198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9DA882-2E26-4CED-9B96-0E2D9F722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5F1DC1-803F-4F44-9631-750405E6B8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063B79-C87B-45A0-9C85-F49EDDFD2A9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1d8231a-1f9d-476b-be5f-304d9c9b4ea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328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Default Design</vt:lpstr>
      <vt:lpstr>Paintbrush Picture</vt:lpstr>
      <vt:lpstr>Static Electricity</vt:lpstr>
      <vt:lpstr>Static Electricity</vt:lpstr>
      <vt:lpstr>PowerPoint Presentation</vt:lpstr>
      <vt:lpstr>Electron Theory</vt:lpstr>
      <vt:lpstr>Electron Transfer</vt:lpstr>
      <vt:lpstr>Ebonite and Fur </vt:lpstr>
      <vt:lpstr>There are 2 kinds of materials:</vt:lpstr>
      <vt:lpstr>PowerPoint Presentation</vt:lpstr>
      <vt:lpstr>Insulators Conductors</vt:lpstr>
      <vt:lpstr>The Law of Electric Charges</vt:lpstr>
      <vt:lpstr>PowerPoint Presentation</vt:lpstr>
      <vt:lpstr>Assigned Work</vt:lpstr>
    </vt:vector>
  </TitlesOfParts>
  <Company>Ottawa-Carleton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Electricity</dc:title>
  <dc:creator>J Seguin</dc:creator>
  <cp:lastModifiedBy>James Seguin</cp:lastModifiedBy>
  <cp:revision>12</cp:revision>
  <dcterms:created xsi:type="dcterms:W3CDTF">2016-04-01T14:57:49Z</dcterms:created>
  <dcterms:modified xsi:type="dcterms:W3CDTF">2020-04-05T16:30:41Z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