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sldIdLst>
    <p:sldId id="256" r:id="rId5"/>
    <p:sldId id="258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CA" altLang="en-US" noProof="0" smtClean="0"/>
              <a:t>Click to edit Master title style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CA" altLang="en-US" noProof="0" smtClean="0"/>
              <a:t>Click to edit Master subtitle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4B0522-FF3D-472E-BFA8-8E1181FA39E8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17ECA-49D7-4AE3-9DBE-3F9D47E42BD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2255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E5F36-4F93-480D-8DCF-BE44117F429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3201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EE5AF8-67C0-4DDA-96C3-13F937FC8F8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9464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C03C9C-C672-4C46-9331-E243C1C083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430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95B7CB-577C-4028-A992-14A2ACE6BE5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4773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1AF7B6-BF4C-400B-9DDC-15C18248D3D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638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D49E305-9959-4872-9A00-F8DDAD3AC7B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011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B9E57-4FCF-40E1-99E3-9C349ECA386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329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6AE3E-EC27-436C-8AC9-07975E06C7C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692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6FE4A-CD97-428C-B6E0-3121114527B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592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5E455-1D65-4854-A9B0-FDF3779B4F1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569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A024A-D989-4FBC-BAA2-C62621B8A6E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573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56F6-E469-4B46-966C-D0264F60E1B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1211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1ED0-091F-454E-8D82-8CB78A49A3F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906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BFAD8-5E6A-4AE0-A3BD-A6D246987BA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857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CA" altLang="en-US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CA" altLang="en-US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59272C3D-5984-42F9-915F-C8644EC8043E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p3AYaJc0Xw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t2.gstatic.com/images?q=tbn:ANd9GcTjYHhGhw2USqdnFLBDEig2nsiB03QdQzz9NMLFGOS2XswHCf9_fA&amp;t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t2.gstatic.com/images?q=tbn:ANd9GcTjYHhGhw2USqdnFLBDEig2nsiB03QdQzz9NMLFGOS2XswHCf9_fA&amp;t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ce.com/16149-night-sk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slideshows.nyppa.org/slideshow_images/2006editorialillustration/01-1360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scienceonthesubway.com/images/constellation-ursa-minor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wAtt31ViLHU/Sy__r7CgGKI/AAAAAAAAAaI/vc0z8UKgnnU/s200/mapcircumpolar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altLang="en-US" sz="5400"/>
              <a:t>What do we see in the Night Sky…</a:t>
            </a:r>
            <a:br>
              <a:rPr lang="en-CA" altLang="en-US" sz="5400"/>
            </a:br>
            <a:endParaRPr lang="en-CA" altLang="en-US" sz="540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76287" y="5229200"/>
            <a:ext cx="7772400" cy="1416050"/>
          </a:xfrm>
        </p:spPr>
        <p:txBody>
          <a:bodyPr/>
          <a:lstStyle/>
          <a:p>
            <a:pPr algn="l"/>
            <a:r>
              <a:rPr lang="en-US" altLang="en-US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Download </a:t>
            </a:r>
            <a:r>
              <a:rPr lang="en-US" altLang="en-US" sz="36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SkyView</a:t>
            </a:r>
            <a:r>
              <a:rPr lang="en-US" altLang="en-US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Lite from the App Store or Google Play (free version)</a:t>
            </a:r>
            <a:endParaRPr lang="en-US" altLang="en-US" sz="3600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VLC166_Star_color_and_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900113" y="620713"/>
            <a:ext cx="712787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dirty="0"/>
              <a:t>How can </a:t>
            </a:r>
            <a:r>
              <a:rPr lang="en-CA" altLang="en-US" dirty="0" smtClean="0"/>
              <a:t>we measure </a:t>
            </a:r>
            <a:r>
              <a:rPr lang="en-CA" altLang="en-US" dirty="0" smtClean="0"/>
              <a:t>distances in space?</a:t>
            </a:r>
            <a:endParaRPr lang="en-CA" altLang="en-US" dirty="0"/>
          </a:p>
        </p:txBody>
      </p:sp>
      <p:pic>
        <p:nvPicPr>
          <p:cNvPr id="2" name="Op3AYaJc0X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3568" y="1768315"/>
            <a:ext cx="7704856" cy="4333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Galaxies</a:t>
            </a:r>
          </a:p>
        </p:txBody>
      </p:sp>
      <p:pic>
        <p:nvPicPr>
          <p:cNvPr id="2" name="Content Placeholder 1" descr="Stars/Galaxies/Laboratory - Wikiversit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1600200"/>
            <a:ext cx="3803650" cy="4241800"/>
          </a:xfrm>
        </p:spPr>
      </p:pic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691062" cy="50688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A collection of many 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billions of stars</a:t>
            </a:r>
            <a:r>
              <a:rPr lang="en-CA" altLang="en-US" sz="2800"/>
              <a:t> held together by gravity is called a </a:t>
            </a:r>
            <a:r>
              <a:rPr lang="en-CA" altLang="en-US" sz="2800" b="1" u="sng"/>
              <a:t>galaxy</a:t>
            </a:r>
            <a:r>
              <a:rPr lang="en-CA" altLang="en-US" sz="2800"/>
              <a:t>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There are </a:t>
            </a:r>
            <a:r>
              <a:rPr lang="en-CA" altLang="en-US" sz="2800" u="sng"/>
              <a:t>billions and billions</a:t>
            </a:r>
            <a:r>
              <a:rPr lang="en-CA" altLang="en-US" sz="2800"/>
              <a:t> of galaxies in the universe.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Our solar system is located in the </a:t>
            </a:r>
            <a:r>
              <a:rPr lang="en-CA" altLang="en-US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Milky Way</a:t>
            </a:r>
            <a:r>
              <a:rPr lang="en-CA" altLang="en-US" sz="2800" b="1" u="sng"/>
              <a:t> galaxy</a:t>
            </a:r>
            <a:r>
              <a:rPr lang="en-CA" altLang="en-US" sz="2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4716463" cy="6237287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Galaxies also contain masses of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gas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dust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The gas is mainly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hydrogen</a:t>
            </a:r>
            <a:r>
              <a:rPr lang="en-CA" altLang="en-US" sz="2800"/>
              <a:t> atoms.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Space dust is made up of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atoms and fragments of atoms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Most of a galaxy is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nothing</a:t>
            </a:r>
            <a:r>
              <a:rPr lang="en-CA" altLang="en-US" sz="2800"/>
              <a:t> – just empty space!</a:t>
            </a:r>
          </a:p>
          <a:p>
            <a:endParaRPr lang="en-CA" altLang="en-US" sz="2800"/>
          </a:p>
        </p:txBody>
      </p:sp>
      <p:sp>
        <p:nvSpPr>
          <p:cNvPr id="39943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39941" name="Picture 5" descr="space-d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41021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/>
              <a:t>C.  Object separated by immense distances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The distances in space are so 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immense</a:t>
            </a:r>
            <a:r>
              <a:rPr lang="en-CA" altLang="en-US" sz="2800"/>
              <a:t>, using standard distance units does not make sense.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Astronomers have created their own units to measure distances in space.  </a:t>
            </a:r>
          </a:p>
          <a:p>
            <a:pPr>
              <a:buFont typeface="Wingdings" panose="05000000000000000000" pitchFamily="2" charset="2"/>
              <a:buNone/>
            </a:pPr>
            <a:endParaRPr lang="en-CA" altLang="en-US" sz="2800"/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43012" name="il_fi" descr="http://t2.gstatic.com/images?q=tbn:ANd9GcTjYHhGhw2USqdnFLBDEig2nsiB03QdQzz9NMLFGOS2XswHCf9_fA&amp;t=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88931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CA" altLang="en-US"/>
          </a:p>
          <a:p>
            <a:pPr>
              <a:buFont typeface="Wingdings" panose="05000000000000000000" pitchFamily="2" charset="2"/>
              <a:buNone/>
            </a:pPr>
            <a:r>
              <a:rPr lang="en-CA" altLang="en-US"/>
              <a:t>One </a:t>
            </a:r>
            <a:r>
              <a:rPr lang="en-CA" altLang="en-US" b="1" u="sng"/>
              <a:t>astronomical unit (AU)</a:t>
            </a:r>
            <a:r>
              <a:rPr lang="en-CA" altLang="en-US"/>
              <a:t>  is equal to </a:t>
            </a:r>
            <a:r>
              <a:rPr lang="en-CA" altLang="en-US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distance between the Sun and Earth     (150 000 000 km).  </a:t>
            </a:r>
          </a:p>
          <a:p>
            <a:endParaRPr lang="en-CA" altLang="en-US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4038" name="Picture 6" descr="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72358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333375"/>
            <a:ext cx="8856983" cy="165546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3000" dirty="0" smtClean="0"/>
              <a:t>The </a:t>
            </a:r>
            <a:r>
              <a:rPr lang="en-CA" altLang="en-US" sz="3000" dirty="0"/>
              <a:t>distance from the Sun to </a:t>
            </a:r>
            <a:r>
              <a:rPr lang="en-CA" altLang="en-US" sz="3000" dirty="0" smtClean="0"/>
              <a:t>Neptune </a:t>
            </a:r>
            <a:r>
              <a:rPr lang="en-CA" altLang="en-US" sz="3000" dirty="0"/>
              <a:t>is </a:t>
            </a:r>
            <a:r>
              <a:rPr lang="en-CA" altLang="en-US" sz="300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 </a:t>
            </a:r>
            <a:r>
              <a:rPr lang="en-CA" altLang="en-US" sz="3000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</a:t>
            </a:r>
            <a:r>
              <a:rPr lang="en-CA" altLang="en-US" sz="3000" dirty="0" smtClean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3000" dirty="0" smtClean="0"/>
              <a:t>The </a:t>
            </a:r>
            <a:r>
              <a:rPr lang="en-CA" altLang="en-US" sz="3000" dirty="0"/>
              <a:t>distance from the Sun to </a:t>
            </a:r>
            <a:r>
              <a:rPr lang="en-CA" altLang="en-US" sz="3000" dirty="0" smtClean="0"/>
              <a:t>Mercury </a:t>
            </a:r>
            <a:r>
              <a:rPr lang="en-CA" altLang="en-US" sz="3000" dirty="0"/>
              <a:t>is </a:t>
            </a:r>
            <a:r>
              <a:rPr lang="en-CA" altLang="en-US" sz="300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0.39 </a:t>
            </a:r>
            <a:r>
              <a:rPr lang="en-CA" altLang="en-US" sz="3000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</a:t>
            </a:r>
            <a:endParaRPr lang="en-CA" altLang="en-US" sz="3000" dirty="0"/>
          </a:p>
          <a:p>
            <a:pPr>
              <a:buFont typeface="Wingdings" panose="05000000000000000000" pitchFamily="2" charset="2"/>
              <a:buNone/>
            </a:pPr>
            <a:endParaRPr lang="en-CA" altLang="en-US" dirty="0"/>
          </a:p>
          <a:p>
            <a:endParaRPr lang="en-CA" altLang="en-US" dirty="0"/>
          </a:p>
        </p:txBody>
      </p:sp>
      <p:pic>
        <p:nvPicPr>
          <p:cNvPr id="45059" name="il_fi" descr="http://t2.gstatic.com/images?q=tbn:ANd9GcTjYHhGhw2USqdnFLBDEig2nsiB03QdQzz9NMLFGOS2XswHCf9_fA&amp;t=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2246100"/>
            <a:ext cx="8893175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710" y="549275"/>
            <a:ext cx="8523770" cy="5183981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dirty="0"/>
              <a:t>The distance between stars and galaxies is </a:t>
            </a:r>
            <a:r>
              <a:rPr lang="en-CA" alt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too great</a:t>
            </a:r>
            <a:r>
              <a:rPr lang="en-CA" altLang="en-US" dirty="0"/>
              <a:t> to be covered in a human lifetime.  AUs are </a:t>
            </a:r>
            <a:r>
              <a:rPr lang="en-CA" altLang="en-US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not</a:t>
            </a:r>
            <a:r>
              <a:rPr lang="en-CA" altLang="en-US" dirty="0"/>
              <a:t> sufficient.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dirty="0"/>
              <a:t>A </a:t>
            </a:r>
            <a:r>
              <a:rPr lang="en-CA" altLang="en-US" b="1" u="sng" dirty="0"/>
              <a:t>light-year</a:t>
            </a:r>
            <a:r>
              <a:rPr lang="en-CA" altLang="en-US" dirty="0"/>
              <a:t> is </a:t>
            </a:r>
            <a:r>
              <a:rPr lang="en-CA" alt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distance that light travels in one year.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dirty="0"/>
              <a:t>Light travels at a speed of </a:t>
            </a:r>
            <a:r>
              <a:rPr lang="en-CA" alt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300 000 </a:t>
            </a:r>
            <a:r>
              <a:rPr lang="en-CA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km/s</a:t>
            </a:r>
            <a:endParaRPr lang="en-CA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dirty="0"/>
              <a:t>One light year covers </a:t>
            </a:r>
            <a:r>
              <a:rPr lang="en-CA" alt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9.5 trillion km</a:t>
            </a:r>
            <a:r>
              <a:rPr lang="en-CA" altLang="en-US" dirty="0"/>
              <a:t>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dirty="0"/>
              <a:t>Most stars and galaxies are hundreds, thousands and even millions of light-years away!</a:t>
            </a:r>
          </a:p>
          <a:p>
            <a:pPr>
              <a:lnSpc>
                <a:spcPct val="90000"/>
              </a:lnSpc>
            </a:pPr>
            <a:endParaRPr lang="en-C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200"/>
              <a:t/>
            </a:r>
            <a:br>
              <a:rPr lang="en-CA" altLang="en-US" sz="3200"/>
            </a:br>
            <a:r>
              <a:rPr lang="en-CA" altLang="en-US" sz="3200"/>
              <a:t>What is the </a:t>
            </a:r>
            <a:r>
              <a:rPr lang="en-CA" altLang="en-US" sz="3200" b="1" u="sng"/>
              <a:t>best unit</a:t>
            </a:r>
            <a:r>
              <a:rPr lang="en-CA" altLang="en-US" sz="3200"/>
              <a:t> to measure the following?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CA" altLang="en-US" sz="280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CA" altLang="en-US" sz="2800"/>
              <a:t>your home to school		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m or km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/>
              <a:t>2.  your home to Kingston	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km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/>
              <a:t>3.  Canada to Saturn	</a:t>
            </a:r>
            <a:r>
              <a:rPr lang="en-CA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AU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/>
              <a:t>4.  the Sun to Polaris		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light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Distances from the </a:t>
            </a:r>
            <a:r>
              <a:rPr lang="en-US" altLang="en-US" dirty="0"/>
              <a:t>S</a:t>
            </a:r>
            <a:r>
              <a:rPr lang="en-US" altLang="en-US" dirty="0" smtClean="0"/>
              <a:t>un – A Relative Scale</a:t>
            </a:r>
            <a:endParaRPr lang="en-US" altLang="en-US" dirty="0"/>
          </a:p>
        </p:txBody>
      </p:sp>
      <p:graphicFrame>
        <p:nvGraphicFramePr>
          <p:cNvPr id="5127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49522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343416206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545724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5670121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91950548"/>
                    </a:ext>
                  </a:extLst>
                </a:gridCol>
              </a:tblGrid>
              <a:tr h="860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(AU)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Toilet Paper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66949"/>
                  </a:ext>
                </a:extLst>
              </a:tr>
              <a:tr h="502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Mercury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611324"/>
                  </a:ext>
                </a:extLst>
              </a:tr>
              <a:tr h="477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973787"/>
                  </a:ext>
                </a:extLst>
              </a:tr>
              <a:tr h="477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417607"/>
                  </a:ext>
                </a:extLst>
              </a:tr>
              <a:tr h="477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776972"/>
                  </a:ext>
                </a:extLst>
              </a:tr>
              <a:tr h="477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Jupiter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778,000,000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278682"/>
                  </a:ext>
                </a:extLst>
              </a:tr>
              <a:tr h="477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1,427,000,000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002044"/>
                  </a:ext>
                </a:extLst>
              </a:tr>
              <a:tr h="477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2,870,000,000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87278"/>
                  </a:ext>
                </a:extLst>
              </a:tr>
              <a:tr h="477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Neptune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4,497,000,000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1028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SkyView</a:t>
            </a:r>
            <a:r>
              <a:rPr lang="en-US" dirty="0" smtClean="0"/>
              <a:t> Lite app, or a star map, try to identify at least 3 constellations.</a:t>
            </a:r>
          </a:p>
          <a:p>
            <a:r>
              <a:rPr lang="en-US" dirty="0" smtClean="0"/>
              <a:t>Visit the following website to see what you can see during June.</a:t>
            </a:r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://www.space.com/16149-night-sky.html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44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/>
              <a:t>A.  Stars organized into Patterns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CA" altLang="en-US" sz="2800"/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Consider the shape of the sky like an upside-down bowl – the rim of the bowl is the horizon.  This model is called the </a:t>
            </a:r>
            <a:r>
              <a:rPr lang="en-CA" altLang="en-US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celestial sphere</a:t>
            </a:r>
            <a:r>
              <a:rPr lang="en-CA" altLang="en-US" sz="2800" b="1" u="sng"/>
              <a:t>.</a:t>
            </a:r>
            <a:endParaRPr lang="en-CA" altLang="en-US" sz="2800"/>
          </a:p>
        </p:txBody>
      </p:sp>
      <p:pic>
        <p:nvPicPr>
          <p:cNvPr id="4" name="Content Placeholder 3" descr="Celestial sphere - Wikipedi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9288"/>
            <a:ext cx="4036639" cy="40637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404813"/>
            <a:ext cx="4830763" cy="6192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z="2800"/>
              <a:t>If you watch the stars for a whole night they appear to move from </a:t>
            </a:r>
            <a:r>
              <a:rPr lang="en-CA" altLang="en-US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east to west</a:t>
            </a:r>
            <a:r>
              <a:rPr lang="en-CA" altLang="en-US" sz="2800"/>
              <a:t> (as sun does during day).  But the stars are not actually moving across the celestial sphere – Earth’s </a:t>
            </a:r>
            <a:r>
              <a:rPr lang="en-CA" altLang="en-US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rotation</a:t>
            </a:r>
            <a:r>
              <a:rPr lang="en-CA" altLang="en-US" sz="2800"/>
              <a:t> causes the illusion of movement.</a:t>
            </a:r>
          </a:p>
          <a:p>
            <a:pPr>
              <a:lnSpc>
                <a:spcPct val="90000"/>
              </a:lnSpc>
            </a:pPr>
            <a:r>
              <a:rPr lang="en-CA" altLang="en-US" sz="2800"/>
              <a:t>The stars appear to rotate </a:t>
            </a:r>
            <a:r>
              <a:rPr lang="en-CA" altLang="en-US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around</a:t>
            </a:r>
            <a:r>
              <a:rPr lang="en-CA" altLang="en-US" sz="2800"/>
              <a:t> a single point in the sky – </a:t>
            </a:r>
            <a:r>
              <a:rPr lang="en-CA" altLang="en-US" sz="2800" b="1"/>
              <a:t>the North Star – </a:t>
            </a:r>
            <a:r>
              <a:rPr lang="en-CA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Polaris</a:t>
            </a:r>
            <a:r>
              <a:rPr lang="en-CA" altLang="en-US" sz="2800" b="1"/>
              <a:t> -</a:t>
            </a:r>
            <a:r>
              <a:rPr lang="en-CA" altLang="en-US" sz="2800"/>
              <a:t> which seems to stay fixed in place while others move around it.</a:t>
            </a:r>
          </a:p>
        </p:txBody>
      </p:sp>
      <p:pic>
        <p:nvPicPr>
          <p:cNvPr id="22534" name="il_fi" descr="http://slideshows.nyppa.org/slideshow_images/2006editorialillustration/01-136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3384550" cy="331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How to find Polaris?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229600" cy="222738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 dirty="0" smtClean="0"/>
              <a:t>We </a:t>
            </a:r>
            <a:r>
              <a:rPr lang="en-CA" altLang="en-US" sz="2800" dirty="0"/>
              <a:t>can use </a:t>
            </a:r>
            <a:r>
              <a:rPr lang="en-CA" altLang="en-US" sz="28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constellations</a:t>
            </a:r>
            <a:r>
              <a:rPr lang="en-CA" altLang="en-US" sz="2800" dirty="0"/>
              <a:t> – patterns formed by other stars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 dirty="0"/>
              <a:t>Polaris is the last star in the handle of </a:t>
            </a:r>
            <a:r>
              <a:rPr lang="en-CA" altLang="en-US" sz="2800" u="sng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Ursa</a:t>
            </a:r>
            <a:r>
              <a:rPr lang="en-CA" altLang="en-US" sz="280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Minor</a:t>
            </a:r>
            <a:r>
              <a:rPr lang="en-CA" altLang="en-US" sz="2800" dirty="0"/>
              <a:t> (Little Bear), Little Dipper</a:t>
            </a:r>
            <a:r>
              <a:rPr lang="en-CA" altLang="en-US" sz="2800" dirty="0" smtClean="0"/>
              <a:t>. Use the </a:t>
            </a:r>
            <a:r>
              <a:rPr lang="en-CA" altLang="en-US" sz="2800" dirty="0" err="1" smtClean="0"/>
              <a:t>SkyView</a:t>
            </a:r>
            <a:r>
              <a:rPr lang="en-CA" altLang="en-US" sz="2800" dirty="0" smtClean="0"/>
              <a:t> Lite app to locate Polaris tonight. (face North)</a:t>
            </a:r>
            <a:endParaRPr lang="en-CA" altLang="en-US" sz="2800" dirty="0"/>
          </a:p>
        </p:txBody>
      </p:sp>
      <p:pic>
        <p:nvPicPr>
          <p:cNvPr id="25605" name="il_fi" descr="http://www.scienceonthesubway.com/images/constellation-ursa-minor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076700"/>
            <a:ext cx="7129463" cy="2582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5176838"/>
            <a:ext cx="8784976" cy="156453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400" dirty="0"/>
              <a:t>Constellations that circle around Polaris are called </a:t>
            </a:r>
            <a:r>
              <a:rPr lang="en-CA" altLang="en-US" sz="24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circumpolar</a:t>
            </a:r>
            <a:r>
              <a:rPr lang="en-CA" altLang="en-US" sz="2400" dirty="0"/>
              <a:t> because they travel around the pole star.  They are </a:t>
            </a:r>
            <a:r>
              <a:rPr lang="en-CA" alt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always</a:t>
            </a:r>
            <a:r>
              <a:rPr lang="en-CA" altLang="en-US" sz="2400" dirty="0"/>
              <a:t> visible in </a:t>
            </a:r>
            <a:r>
              <a:rPr lang="en-CA" altLang="en-US" sz="240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Canada</a:t>
            </a:r>
            <a:r>
              <a:rPr lang="en-CA" altLang="en-US" sz="2400" dirty="0" smtClean="0"/>
              <a:t>. How many can you see on a clear night, use the app.</a:t>
            </a:r>
            <a:endParaRPr lang="en-CA" altLang="en-US" sz="2400" dirty="0"/>
          </a:p>
          <a:p>
            <a:endParaRPr lang="en-CA" altLang="en-US" sz="2400" dirty="0"/>
          </a:p>
        </p:txBody>
      </p:sp>
      <p:pic>
        <p:nvPicPr>
          <p:cNvPr id="26630" name="il_fi" descr="http://1.bp.blogspot.com/_wAtt31ViLHU/Sy__r7CgGKI/AAAAAAAAAaI/vc0z8UKgnnU/s200/mapcircumpol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60350"/>
            <a:ext cx="5903913" cy="4916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/>
              <a:t>B.  Celestial Object of the Universe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229600" cy="2371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Everything that exists, including celestial objects such as 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stars and planets</a:t>
            </a:r>
            <a:r>
              <a:rPr lang="en-CA" altLang="en-US" sz="2800"/>
              <a:t> as well as all the 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matter</a:t>
            </a:r>
            <a:r>
              <a:rPr lang="en-CA" altLang="en-US" sz="2800"/>
              <a:t> and empty 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</a:t>
            </a:r>
            <a:r>
              <a:rPr lang="en-CA" altLang="en-US" sz="2800"/>
              <a:t> surrounding them is the </a:t>
            </a:r>
            <a:r>
              <a:rPr lang="en-CA" altLang="en-US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Universe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CA" altLang="en-US" sz="2800" b="1" i="1" u="sng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8313" y="3933825"/>
            <a:ext cx="8229600" cy="2189163"/>
          </a:xfrm>
        </p:spPr>
        <p:txBody>
          <a:bodyPr/>
          <a:lstStyle/>
          <a:p>
            <a:endParaRPr lang="en-US" altLang="en-US" sz="2800"/>
          </a:p>
        </p:txBody>
      </p:sp>
      <p:pic>
        <p:nvPicPr>
          <p:cNvPr id="30726" name="Picture 6" descr="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225"/>
            <a:ext cx="91440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Solar System</a:t>
            </a:r>
          </a:p>
        </p:txBody>
      </p:sp>
      <p:pic>
        <p:nvPicPr>
          <p:cNvPr id="32773" name="Picture 5" descr="planets-screenover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90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/>
              <a:t>Sun’s gravity exerts a powerful pulling force on the planets.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/>
              <a:t>This </a:t>
            </a:r>
            <a:r>
              <a:rPr lang="en-CA" altLang="en-US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gravitational pull</a:t>
            </a:r>
            <a:r>
              <a:rPr lang="en-CA" altLang="en-US"/>
              <a:t> is a force of attraction that keeps the planets moving in a </a:t>
            </a:r>
            <a:r>
              <a:rPr lang="en-CA" altLang="en-US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circular</a:t>
            </a:r>
            <a:r>
              <a:rPr lang="en-CA" altLang="en-US"/>
              <a:t> pattern around it.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/>
              <a:t>The circular pattern is called an </a:t>
            </a:r>
            <a:r>
              <a:rPr lang="en-CA" altLang="en-US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orbit</a:t>
            </a:r>
            <a:r>
              <a:rPr lang="en-CA" altLang="en-US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92150"/>
            <a:ext cx="4038600" cy="54387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Planets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revolve</a:t>
            </a:r>
            <a:r>
              <a:rPr lang="en-CA" altLang="en-US" sz="2800"/>
              <a:t> around the Sun which means that they move in an orbit around the sun.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Most planets also have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moons</a:t>
            </a:r>
            <a:r>
              <a:rPr lang="en-CA" altLang="en-US" sz="2800"/>
              <a:t> that orbit around them.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The sun, planets, moon, and other objects that orbit the sun make up the </a:t>
            </a:r>
            <a:r>
              <a:rPr lang="en-CA" altLang="en-US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solar system</a:t>
            </a:r>
            <a:r>
              <a:rPr lang="en-CA" altLang="en-US" sz="2800"/>
              <a:t>.</a:t>
            </a:r>
          </a:p>
        </p:txBody>
      </p:sp>
      <p:pic>
        <p:nvPicPr>
          <p:cNvPr id="33797" name="Picture 5" descr="750px-Solar_s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263"/>
            <a:ext cx="4643438" cy="4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Stars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3"/>
            <a:ext cx="8229600" cy="266429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A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star</a:t>
            </a:r>
            <a:r>
              <a:rPr lang="en-CA" altLang="en-US" sz="2800"/>
              <a:t> is a ball-shaped mass of </a:t>
            </a:r>
            <a:r>
              <a:rPr lang="en-CA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superheated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gases</a:t>
            </a:r>
            <a:r>
              <a:rPr lang="en-CA" altLang="en-US" sz="2800"/>
              <a:t> that produces and gives off </a:t>
            </a:r>
            <a:r>
              <a:rPr lang="en-CA" alt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light, heat, and other kinds of energy</a:t>
            </a:r>
            <a:r>
              <a:rPr lang="en-CA" altLang="en-US" sz="2800"/>
              <a:t>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 dirty="0"/>
              <a:t>Our Sun is a star.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 dirty="0"/>
              <a:t>Stars vary in </a:t>
            </a:r>
            <a:r>
              <a:rPr lang="en-CA" alt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size, colour, temperature and density.</a:t>
            </a:r>
            <a:r>
              <a:rPr lang="en-CA" altLang="en-US" sz="2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73017"/>
            <a:ext cx="8147248" cy="305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0882BBAA8CE47996B3EE79E7E86E9" ma:contentTypeVersion="13" ma:contentTypeDescription="Create a new document." ma:contentTypeScope="" ma:versionID="07600304b9b4c71e0c17433d9eacba5d">
  <xsd:schema xmlns:xsd="http://www.w3.org/2001/XMLSchema" xmlns:xs="http://www.w3.org/2001/XMLSchema" xmlns:p="http://schemas.microsoft.com/office/2006/metadata/properties" xmlns:ns3="ac4572f7-dc9e-4ce6-a210-4a839be5dd70" xmlns:ns4="41d8231a-1f9d-476b-be5f-304d9c9b4ead" targetNamespace="http://schemas.microsoft.com/office/2006/metadata/properties" ma:root="true" ma:fieldsID="a1f15890489fd989f5077104e728e7e2" ns3:_="" ns4:_="">
    <xsd:import namespace="ac4572f7-dc9e-4ce6-a210-4a839be5dd70"/>
    <xsd:import namespace="41d8231a-1f9d-476b-be5f-304d9c9b4e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572f7-dc9e-4ce6-a210-4a839be5d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31a-1f9d-476b-be5f-304d9c9b4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564A4-BABD-4FE4-B8ED-AFDA3B9E0233}">
  <ds:schemaRefs>
    <ds:schemaRef ds:uri="ac4572f7-dc9e-4ce6-a210-4a839be5dd7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1d8231a-1f9d-476b-be5f-304d9c9b4ea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9969E5-1F04-412A-8B5E-4850B4266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A712D2-1B43-4B51-B320-D6E078752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572f7-dc9e-4ce6-a210-4a839be5dd70"/>
    <ds:schemaRef ds:uri="41d8231a-1f9d-476b-be5f-304d9c9b4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405</TotalTime>
  <Words>766</Words>
  <Application>Microsoft Office PowerPoint</Application>
  <PresentationFormat>On-screen Show (4:3)</PresentationFormat>
  <Paragraphs>96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Wingdings</vt:lpstr>
      <vt:lpstr>Orbit</vt:lpstr>
      <vt:lpstr>What do we see in the Night Sky… </vt:lpstr>
      <vt:lpstr>A.  Stars organized into Patterns</vt:lpstr>
      <vt:lpstr>PowerPoint Presentation</vt:lpstr>
      <vt:lpstr>How to find Polaris?</vt:lpstr>
      <vt:lpstr>PowerPoint Presentation</vt:lpstr>
      <vt:lpstr>B.  Celestial Object of the Universe</vt:lpstr>
      <vt:lpstr>Solar System</vt:lpstr>
      <vt:lpstr>PowerPoint Presentation</vt:lpstr>
      <vt:lpstr>Stars</vt:lpstr>
      <vt:lpstr>PowerPoint Presentation</vt:lpstr>
      <vt:lpstr>Galaxies</vt:lpstr>
      <vt:lpstr>PowerPoint Presentation</vt:lpstr>
      <vt:lpstr>C.  Object separated by immense distances</vt:lpstr>
      <vt:lpstr>PowerPoint Presentation</vt:lpstr>
      <vt:lpstr>PowerPoint Presentation</vt:lpstr>
      <vt:lpstr>PowerPoint Presentation</vt:lpstr>
      <vt:lpstr> What is the best unit to measure the following?</vt:lpstr>
      <vt:lpstr>Distances from the Sun – A Relative Scale</vt:lpstr>
      <vt:lpstr>Homework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in the night sky</dc:title>
  <dc:creator>J Seguin</dc:creator>
  <cp:lastModifiedBy>James Seguin</cp:lastModifiedBy>
  <cp:revision>11</cp:revision>
  <dcterms:created xsi:type="dcterms:W3CDTF">2011-05-11T23:39:06Z</dcterms:created>
  <dcterms:modified xsi:type="dcterms:W3CDTF">2020-06-12T18:24:59Z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0x010100EE40882BBAA8CE47996B3EE79E7E86E9</vt:lpwstr>
  </property>
</Properties>
</file>