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65" r:id="rId5"/>
    <p:sldId id="256" r:id="rId6"/>
    <p:sldId id="257" r:id="rId7"/>
    <p:sldId id="269" r:id="rId8"/>
    <p:sldId id="258" r:id="rId9"/>
    <p:sldId id="260" r:id="rId10"/>
    <p:sldId id="261" r:id="rId11"/>
    <p:sldId id="262" r:id="rId12"/>
    <p:sldId id="263" r:id="rId13"/>
    <p:sldId id="264" r:id="rId14"/>
    <p:sldId id="259" r:id="rId15"/>
    <p:sldId id="266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45" autoAdjust="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</p:grpSp>
      <p:sp>
        <p:nvSpPr>
          <p:cNvPr id="2871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15B4F-9BEF-48F1-A511-36F7A4FA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520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7A61B-1B66-499D-AACB-D7B8A540D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31448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5B82-8709-427B-8F53-42E8128CA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57218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08CF9-BC17-4D95-9E01-F62312A0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19560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CEDDD-7B09-4B2B-B98A-669072607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96530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9996-F0A3-45F6-8986-DBC5D68738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6497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8C6F3-C3D2-4DAA-9322-9DEA069E6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59144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C7576-D3F6-4F3A-9807-B5BEBB3ACD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3735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C58E8-73F4-4612-AECD-F69FFD1D46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13872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422B0-2397-48EA-B14E-C973ECBEC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4478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456FF-B7E4-4A49-A412-C09CAC823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5763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765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5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5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5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5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5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5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5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5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6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7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8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8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8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8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  <p:sp>
          <p:nvSpPr>
            <p:cNvPr id="2768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CA">
                <a:latin typeface="Tahoma" charset="0"/>
              </a:endParaRPr>
            </a:p>
          </p:txBody>
        </p:sp>
      </p:grpSp>
      <p:sp>
        <p:nvSpPr>
          <p:cNvPr id="2768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8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8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8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8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B9ED5F-AED7-44CE-81B1-DAF8EA8AB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5" grpId="0"/>
      <p:bldP spid="27686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8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8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8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8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768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68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how-to-determine-significant-figures-60832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qLJrE94bcijViL4h9" TargetMode="External"/><Relationship Id="rId2" Type="http://schemas.openxmlformats.org/officeDocument/2006/relationships/hyperlink" Target="https://www.sciencegeek.net/APchemistry/APtaters/sigfig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Accuracy and Precision</a:t>
            </a:r>
            <a:br>
              <a:rPr lang="en-US" dirty="0" smtClean="0"/>
            </a:br>
            <a:r>
              <a:rPr lang="en-US" sz="2800" dirty="0" smtClean="0"/>
              <a:t>Tips and Rules for Determining Sig Figs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86200"/>
            <a:ext cx="79248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do we bother with significant figures, anyway?</a:t>
            </a:r>
          </a:p>
          <a:p>
            <a:pPr eaLnBrk="1" hangingPunct="1">
              <a:defRPr/>
            </a:pPr>
            <a:r>
              <a:rPr lang="en-US" dirty="0" smtClean="0">
                <a:hlinkClick r:id="rId2"/>
              </a:rPr>
              <a:t>Online Resource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Rule: Zeros at the end of a measurement are NOT significant UNLESS you know that they were measured OR the decimal point makes them significant.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b="1" dirty="0" smtClean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275 000 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3 sig figs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5211" name="Rectangle 9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latin typeface="Arial" charset="0"/>
              </a:rPr>
              <a:t>Rule: Zeros at the end of a measurement are NOT significant UNLESS you know that they were measured OR the decimal point makes them significant</a:t>
            </a:r>
            <a:r>
              <a:rPr lang="en-US" sz="2800" b="1" dirty="0" smtClean="0">
                <a:latin typeface="Arial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b="1" dirty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275 000. 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6 sig figs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RULE: Counted quantities and quantities that have no uncertainty do not involve significant figures.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b="1" dirty="0" smtClean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If I count 20 students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  <a:sym typeface="Symbol"/>
              </a:rPr>
              <a:t> Sig figs (infinite)</a:t>
            </a:r>
            <a:endParaRPr lang="en-US" sz="2800" b="1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RULE:</a:t>
            </a:r>
            <a:r>
              <a:rPr lang="en-US" dirty="0" smtClean="0"/>
              <a:t> For addition and subtraction, the answer has the same precision as the measurement with the LEAST precision (decimal places = DP).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375.4 m + 2.54 m = 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Answer = 377.9 m (round off to 1DP)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RULE: </a:t>
            </a:r>
            <a:r>
              <a:rPr lang="en-US" dirty="0" smtClean="0"/>
              <a:t>For multiplication and division, the answer has the same number of significant figures as the measurement with the </a:t>
            </a:r>
            <a:r>
              <a:rPr lang="en-US" b="1" dirty="0" smtClean="0"/>
              <a:t>FEWEST</a:t>
            </a:r>
            <a:r>
              <a:rPr lang="en-US" dirty="0" smtClean="0"/>
              <a:t> significant figures.</a:t>
            </a:r>
            <a:endParaRPr lang="en-US" b="1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(22.4 m)(3.2 m) = 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Answer = 72 m</a:t>
            </a:r>
            <a:r>
              <a:rPr lang="en-US" b="1" baseline="30000" dirty="0" smtClean="0"/>
              <a:t>2 </a:t>
            </a:r>
            <a:r>
              <a:rPr lang="en-US" b="1" dirty="0" smtClean="0"/>
              <a:t>(round off to 2 </a:t>
            </a:r>
            <a:r>
              <a:rPr lang="en-US" b="1" dirty="0" err="1" smtClean="0"/>
              <a:t>SigFig</a:t>
            </a:r>
            <a:r>
              <a:rPr lang="en-US" b="1" dirty="0" smtClean="0"/>
              <a:t>)</a:t>
            </a:r>
            <a:endParaRPr lang="en-US" b="1" baseline="30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Complete the 20 question online practice quiz found </a:t>
            </a:r>
            <a:r>
              <a:rPr lang="en-CA" dirty="0" smtClean="0">
                <a:hlinkClick r:id="rId2"/>
              </a:rPr>
              <a:t>HERE</a:t>
            </a:r>
            <a:endParaRPr lang="en-CA" dirty="0" smtClean="0"/>
          </a:p>
          <a:p>
            <a:pPr eaLnBrk="1" hangingPunct="1">
              <a:defRPr/>
            </a:pPr>
            <a:r>
              <a:rPr lang="en-CA" dirty="0" smtClean="0"/>
              <a:t>Once you are ready, take the </a:t>
            </a:r>
            <a:r>
              <a:rPr lang="en-CA" dirty="0" smtClean="0">
                <a:hlinkClick r:id="rId3"/>
              </a:rPr>
              <a:t>Check Your </a:t>
            </a:r>
            <a:r>
              <a:rPr lang="en-CA" smtClean="0">
                <a:hlinkClick r:id="rId3"/>
              </a:rPr>
              <a:t>Understanding </a:t>
            </a:r>
            <a:r>
              <a:rPr lang="en-CA" smtClean="0">
                <a:hlinkClick r:id="rId3"/>
              </a:rPr>
              <a:t>Quiz</a:t>
            </a:r>
            <a:endParaRPr lang="en-CA" dirty="0" smtClean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smtClean="0"/>
              <a:t>Accuracy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20813"/>
            <a:ext cx="8458200" cy="482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Extent to which a reported measurement approaches the true value of the quantity measured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Accuracy is affected by </a:t>
            </a:r>
            <a:r>
              <a:rPr lang="en-US" i="1" dirty="0" smtClean="0"/>
              <a:t>error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dirty="0" smtClean="0"/>
              <a:t>Method error</a:t>
            </a:r>
            <a:r>
              <a:rPr lang="en-US" i="1" dirty="0" smtClean="0"/>
              <a:t> </a:t>
            </a:r>
            <a:r>
              <a:rPr lang="en-US" dirty="0" smtClean="0"/>
              <a:t>occurs due to the method used.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dirty="0" smtClean="0"/>
              <a:t>Instrument error</a:t>
            </a:r>
            <a:r>
              <a:rPr lang="en-US" dirty="0" smtClean="0"/>
              <a:t> is due to poorly calibrated or damaged instruments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dirty="0" smtClean="0"/>
              <a:t>Human error</a:t>
            </a:r>
            <a:r>
              <a:rPr lang="en-US" dirty="0" smtClean="0"/>
              <a:t> includes mistakes in reading or recording measurements.</a:t>
            </a:r>
            <a:endParaRPr lang="en-US" b="1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dirty="0" smtClean="0"/>
              <a:t>Precision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Degree of exactness or refinement in a measurement.</a:t>
            </a:r>
          </a:p>
          <a:p>
            <a:pPr eaLnBrk="1" hangingPunct="1">
              <a:defRPr/>
            </a:pPr>
            <a:r>
              <a:rPr lang="en-US" dirty="0" smtClean="0"/>
              <a:t>Precision can be affected by:</a:t>
            </a:r>
          </a:p>
          <a:p>
            <a:pPr lvl="1" eaLnBrk="1" hangingPunct="1">
              <a:defRPr/>
            </a:pPr>
            <a:r>
              <a:rPr lang="en-US" dirty="0" smtClean="0"/>
              <a:t>Limitations of the instrument.</a:t>
            </a:r>
          </a:p>
          <a:p>
            <a:pPr lvl="1" eaLnBrk="1" hangingPunct="1">
              <a:defRPr/>
            </a:pPr>
            <a:r>
              <a:rPr lang="en-US" dirty="0" smtClean="0"/>
              <a:t>Estimation skill of the person taking the measurement.</a:t>
            </a:r>
          </a:p>
          <a:p>
            <a:pPr eaLnBrk="1" hangingPunct="1">
              <a:defRPr/>
            </a:pPr>
            <a:r>
              <a:rPr lang="en-US" dirty="0" smtClean="0"/>
              <a:t>The degree of precision in a measurement is indicated by the place value of the last measureable digit.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Significant Figures (Digits)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The certainty of any measurement is communicated by the number of significant figures in the measurement.</a:t>
            </a:r>
          </a:p>
          <a:p>
            <a:pPr eaLnBrk="1" hangingPunct="1">
              <a:defRPr/>
            </a:pPr>
            <a:r>
              <a:rPr lang="en-CA" dirty="0" smtClean="0"/>
              <a:t>In a measured or calculated value, significant figures are the digits that are known to be certain.</a:t>
            </a:r>
          </a:p>
          <a:p>
            <a:pPr eaLnBrk="1" hangingPunct="1">
              <a:defRPr/>
            </a:pPr>
            <a:r>
              <a:rPr lang="en-CA" dirty="0" smtClean="0"/>
              <a:t>More digits there are, the more certain you are about the measurement.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Rule: All non-zero digits are significant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endParaRPr lang="en-US" sz="2800" b="1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245 m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3 sig figs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276600" y="1981200"/>
            <a:ext cx="1676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Rule: zeros between non-zero digits are significant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800" b="1" dirty="0" smtClean="0">
              <a:latin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1074 kg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4 sig figs</a:t>
            </a:r>
          </a:p>
          <a:p>
            <a:pPr eaLnBrk="1" hangingPunct="1">
              <a:defRPr/>
            </a:pPr>
            <a:endParaRPr lang="en-US" sz="2800" b="1" dirty="0" smtClean="0">
              <a:latin typeface="Arial" charset="0"/>
            </a:endParaRPr>
          </a:p>
          <a:p>
            <a:pPr eaLnBrk="1" hangingPunct="1">
              <a:defRPr/>
            </a:pPr>
            <a:endParaRPr lang="en-US" sz="2800" b="1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Rule: Zeros to the left of the first non-zero digit are NOT significant.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endParaRPr lang="en-US" sz="2800" b="1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0.00345 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3 sig  figs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Rule: Zeros between non-zero digits are significant.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endParaRPr lang="en-US" sz="2800" b="1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2.00345 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6 sig figs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Many Significant Figures?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Rule: Zeros at the end of a measurement that are to the </a:t>
            </a:r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right of the decimal point </a:t>
            </a:r>
            <a:r>
              <a:rPr lang="en-US" sz="2800" b="1" dirty="0" smtClean="0">
                <a:latin typeface="Arial" charset="0"/>
              </a:rPr>
              <a:t>are significant. 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endParaRPr lang="en-US" sz="2800" b="1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0.275000 m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Arial" charset="0"/>
              </a:rPr>
              <a:t>6 sig figs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5998AE-70FF-4DD1-8C79-0DCD8B5980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B79B3C-0BEB-43E1-927D-5D8C024E32E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4572f7-dc9e-4ce6-a210-4a839be5dd70"/>
    <ds:schemaRef ds:uri="http://purl.org/dc/elements/1.1/"/>
    <ds:schemaRef ds:uri="41d8231a-1f9d-476b-be5f-304d9c9b4ea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925A707-610D-43FA-B014-A471D1FDFC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371</TotalTime>
  <Words>515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Symbol</vt:lpstr>
      <vt:lpstr>Tahoma</vt:lpstr>
      <vt:lpstr>Wingdings</vt:lpstr>
      <vt:lpstr>Balance</vt:lpstr>
      <vt:lpstr>Accuracy and Precision Tips and Rules for Determining Sig Figs</vt:lpstr>
      <vt:lpstr>Accuracy</vt:lpstr>
      <vt:lpstr>Precision</vt:lpstr>
      <vt:lpstr>Significant Figures (Digits)</vt:lpstr>
      <vt:lpstr>How Many Significant Figures?</vt:lpstr>
      <vt:lpstr>How Many Significant Figures?</vt:lpstr>
      <vt:lpstr>How Many Significant Figures?</vt:lpstr>
      <vt:lpstr>How Many Significant Figures?</vt:lpstr>
      <vt:lpstr>How Many Significant Figures?</vt:lpstr>
      <vt:lpstr>How Many Significant Figures?</vt:lpstr>
      <vt:lpstr>How Many Significant Figures?</vt:lpstr>
      <vt:lpstr>How Many Significant Figures?</vt:lpstr>
      <vt:lpstr>How Many Significant Figures?</vt:lpstr>
      <vt:lpstr>How Many Significant Figures?</vt:lpstr>
      <vt:lpstr>Homework</vt:lpstr>
    </vt:vector>
  </TitlesOfParts>
  <Company>Preferred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</dc:title>
  <dc:creator>J Seguin</dc:creator>
  <cp:lastModifiedBy>James Seguin</cp:lastModifiedBy>
  <cp:revision>22</cp:revision>
  <dcterms:created xsi:type="dcterms:W3CDTF">2002-09-03T00:33:03Z</dcterms:created>
  <dcterms:modified xsi:type="dcterms:W3CDTF">2020-04-06T16:26:57Z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