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handoutMasterIdLst>
    <p:handoutMasterId r:id="rId25"/>
  </p:handoutMasterIdLst>
  <p:sldIdLst>
    <p:sldId id="256" r:id="rId5"/>
    <p:sldId id="257" r:id="rId6"/>
    <p:sldId id="259" r:id="rId7"/>
    <p:sldId id="261" r:id="rId8"/>
    <p:sldId id="262" r:id="rId9"/>
    <p:sldId id="276" r:id="rId10"/>
    <p:sldId id="263" r:id="rId11"/>
    <p:sldId id="265" r:id="rId12"/>
    <p:sldId id="275" r:id="rId13"/>
    <p:sldId id="266" r:id="rId14"/>
    <p:sldId id="277" r:id="rId15"/>
    <p:sldId id="267" r:id="rId16"/>
    <p:sldId id="268" r:id="rId17"/>
    <p:sldId id="269" r:id="rId18"/>
    <p:sldId id="278" r:id="rId19"/>
    <p:sldId id="270" r:id="rId20"/>
    <p:sldId id="271" r:id="rId21"/>
    <p:sldId id="272" r:id="rId22"/>
    <p:sldId id="279" r:id="rId23"/>
    <p:sldId id="27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9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700AE05-33B2-4CBC-8552-DEFD13F4868E}" type="datetimeFigureOut">
              <a:rPr lang="en-US" altLang="en-US"/>
              <a:pPr/>
              <a:t>1/14/2021</a:t>
            </a:fld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CA48E6B-3830-44A0-A76D-3AA3EBB143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E3CFE-7DC3-4125-AE5A-0E4B5EA2403A}" type="datetimeFigureOut">
              <a:rPr lang="en-US" smtClean="0"/>
              <a:pPr>
                <a:defRPr/>
              </a:pPr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7AFB-426B-4B69-A10B-045C054241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496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042EE-E35B-415A-892A-0FDD370E78C1}" type="datetimeFigureOut">
              <a:rPr lang="en-US" smtClean="0"/>
              <a:pPr>
                <a:defRPr/>
              </a:pPr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1CD9-952A-4AB8-8FC2-E56F3E8D3C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7486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1BF71D-A6CF-4AA8-A8E8-BF67DE69A677}" type="datetimeFigureOut">
              <a:rPr lang="en-US" smtClean="0"/>
              <a:pPr>
                <a:defRPr/>
              </a:pPr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F201-3DE6-45CA-8A30-55CDAD7B33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5912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30CB2F-2988-4DEB-9E51-FAA00013C319}" type="datetimeFigureOut">
              <a:rPr lang="en-US" smtClean="0"/>
              <a:pPr>
                <a:defRPr/>
              </a:pPr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8262-9950-46B5-BE54-085EEF839B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02206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B93CA0-2E39-4C5E-AD5C-55B403B039E9}" type="datetimeFigureOut">
              <a:rPr lang="en-US" smtClean="0"/>
              <a:pPr>
                <a:defRPr/>
              </a:pPr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2BC5-86DB-4FCE-BE38-172F0B4E69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178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22F37-391E-4E45-87E6-1659CE4CB2BD}" type="datetimeFigureOut">
              <a:rPr lang="en-US" smtClean="0"/>
              <a:pPr>
                <a:defRPr/>
              </a:pPr>
              <a:t>1/14/2021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827F-BBB6-439D-83A7-E1154001B3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67095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3FC0C-23D4-4E30-A09C-A6E94453F67D}" type="datetimeFigureOut">
              <a:rPr lang="en-US" smtClean="0"/>
              <a:pPr>
                <a:defRPr/>
              </a:pPr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1A5E-D30B-4B52-A3B6-2E852AC989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2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760DDA-4E7D-4499-AFCE-AF8CFD6784AE}" type="datetimeFigureOut">
              <a:rPr lang="en-US" smtClean="0"/>
              <a:pPr>
                <a:defRPr/>
              </a:pPr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C34E-3332-4DA8-AABF-5B7EF076C9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3542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39DA03-4FCE-4C08-B42B-2415DF3419CA}" type="datetimeFigureOut">
              <a:rPr lang="en-US" smtClean="0"/>
              <a:pPr>
                <a:defRPr/>
              </a:pPr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F555-86C6-4AF9-BB0E-13CFA1B836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28814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7EB6B4-860A-4BE0-AF5F-879AFFC93284}" type="datetimeFigureOut">
              <a:rPr lang="en-US" smtClean="0"/>
              <a:pPr>
                <a:defRPr/>
              </a:pPr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550A-F08F-425C-A2AD-B60457A31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0329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B447C2B0-E919-44B4-9D55-0853D054BDA1}" type="datetimeFigureOut">
              <a:rPr lang="en-US" smtClean="0"/>
              <a:pPr>
                <a:defRPr/>
              </a:pPr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BC3F-BBEA-4FC3-A096-8DBEB5135A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20705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fld id="{D9A3FC0C-23D4-4E30-A09C-A6E94453F67D}" type="datetimeFigureOut">
              <a:rPr lang="en-US" smtClean="0"/>
              <a:pPr>
                <a:defRPr/>
              </a:pPr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C981A5E-D30B-4B52-A3B6-2E852AC989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94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s://forms.gle/1HmUrGLQn2Dkiqif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HXxPnmyDb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HXxPnmyDbk" TargetMode="Externa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Elementary</a:t>
            </a:r>
            <a:r>
              <a:rPr altLang="en-US" sz="4800" dirty="0" smtClean="0"/>
              <a:t/>
            </a:r>
            <a:br>
              <a:rPr altLang="en-US" sz="4800" dirty="0" smtClean="0"/>
            </a:br>
            <a:r>
              <a:rPr altLang="en-US" sz="4800" dirty="0" smtClean="0"/>
              <a:t>Gas Laws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049000" cy="7159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1049000" cy="58674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A sample of neon gas occupies a volume of 752 mL at 25</a:t>
            </a:r>
            <a:r>
              <a:rPr lang="en-US" altLang="en-US" sz="2800" dirty="0">
                <a:cs typeface="Times New Roman" panose="02020603050405020304" pitchFamily="18" charset="0"/>
              </a:rPr>
              <a:t>°C.  What volume will the gas occupy at 50° C if the pressure is constant?</a:t>
            </a:r>
          </a:p>
          <a:p>
            <a:pPr eaLnBrk="1" hangingPunct="1"/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800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sz="2800" dirty="0"/>
              <a:t>The final volume will be 815 mL of neon gas</a:t>
            </a:r>
            <a:endParaRPr lang="en-US" altLang="en-US" sz="2800" dirty="0">
              <a:cs typeface="Times New Roman" panose="02020603050405020304" pitchFamily="18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167769"/>
              </p:ext>
            </p:extLst>
          </p:nvPr>
        </p:nvGraphicFramePr>
        <p:xfrm>
          <a:off x="3962400" y="1981200"/>
          <a:ext cx="3986212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765080" imgH="1549080" progId="Equation.3">
                  <p:embed/>
                </p:oleObj>
              </mc:Choice>
              <mc:Fallback>
                <p:oleObj name="Equation" r:id="rId3" imgW="1765080" imgH="1549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3986212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391412"/>
          </a:xfrm>
        </p:spPr>
        <p:txBody>
          <a:bodyPr>
            <a:noAutofit/>
          </a:bodyPr>
          <a:lstStyle/>
          <a:p>
            <a:r>
              <a:rPr lang="en-US" sz="4800" dirty="0" smtClean="0"/>
              <a:t>Let’s Practice Using Charles’ Law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Page 552 #1,2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22362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362200"/>
            <a:ext cx="560269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86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Gay-Lussac’s Law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609600" y="1003300"/>
            <a:ext cx="11201400" cy="13589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3000" dirty="0"/>
              <a:t>Relates pressure and temperature</a:t>
            </a:r>
          </a:p>
          <a:p>
            <a:pPr eaLnBrk="1" hangingPunct="1"/>
            <a:r>
              <a:rPr lang="en-US" altLang="en-US" sz="3000" dirty="0"/>
              <a:t>What can be interpreted from this graph about pressure and </a:t>
            </a:r>
            <a:r>
              <a:rPr lang="en-US" altLang="en-US" sz="3000" dirty="0" smtClean="0"/>
              <a:t>temperature</a:t>
            </a:r>
            <a:r>
              <a:rPr lang="en-US" altLang="en-US" sz="3000" dirty="0"/>
              <a:t>?</a:t>
            </a:r>
            <a:endParaRPr lang="en-US" altLang="en-US" sz="3000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0"/>
            <a:ext cx="22378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Gay-Lussac’s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7912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Gay-Lussac’s law states that the pressure of fixed amount of gas (moles) at constant volume varies directly with the </a:t>
            </a:r>
            <a:r>
              <a:rPr lang="en-US" altLang="en-US" sz="2800" b="1" dirty="0"/>
              <a:t>Kelvin temperature</a:t>
            </a:r>
            <a:r>
              <a:rPr lang="en-US" altLang="en-US" sz="2800" dirty="0"/>
              <a:t>.</a:t>
            </a:r>
            <a:endParaRPr lang="en-US" altLang="en-US" sz="2800" b="1" dirty="0"/>
          </a:p>
          <a:p>
            <a:pPr marL="0" indent="0" eaLnBrk="1" hangingPunct="1">
              <a:buNone/>
            </a:pPr>
            <a:r>
              <a:rPr lang="en-US" altLang="en-US" sz="2800" dirty="0"/>
              <a:t>Mathematically, his law is expressed as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800" dirty="0"/>
          </a:p>
          <a:p>
            <a:pPr marL="228600" lvl="1" indent="0" eaLnBrk="1" hangingPunct="1">
              <a:buNone/>
            </a:pPr>
            <a:r>
              <a:rPr lang="en-US" altLang="en-US" sz="2800" dirty="0"/>
              <a:t>Where P is Pressure, T is temperature and k is a constant </a:t>
            </a:r>
          </a:p>
          <a:p>
            <a:pPr lvl="1" eaLnBrk="1" hangingPunct="1"/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/>
              <a:t>Gay-Lussac’s law can be used to calculate unknown values using the following form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228600" lvl="1" indent="0" eaLnBrk="1" hangingPunct="1">
              <a:buNone/>
            </a:pPr>
            <a:r>
              <a:rPr lang="en-US" altLang="en-US" sz="2800" dirty="0"/>
              <a:t>Where P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and T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are initial conditions and P</a:t>
            </a:r>
            <a:r>
              <a:rPr lang="en-US" altLang="en-US" sz="2800" baseline="-25000" dirty="0"/>
              <a:t>2 </a:t>
            </a:r>
            <a:r>
              <a:rPr lang="en-US" altLang="en-US" sz="2800" dirty="0"/>
              <a:t>and T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are new conditions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157123"/>
              </p:ext>
            </p:extLst>
          </p:nvPr>
        </p:nvGraphicFramePr>
        <p:xfrm>
          <a:off x="4267200" y="2460189"/>
          <a:ext cx="2866232" cy="870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60189"/>
                        <a:ext cx="2866232" cy="870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050972"/>
              </p:ext>
            </p:extLst>
          </p:nvPr>
        </p:nvGraphicFramePr>
        <p:xfrm>
          <a:off x="5334000" y="4760259"/>
          <a:ext cx="1219200" cy="103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5" imgW="507960" imgH="431640" progId="Equation.3">
                  <p:embed/>
                </p:oleObj>
              </mc:Choice>
              <mc:Fallback>
                <p:oleObj name="Equation" r:id="rId5" imgW="5079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760259"/>
                        <a:ext cx="1219200" cy="103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943600"/>
          </a:xfrm>
        </p:spPr>
        <p:txBody>
          <a:bodyPr>
            <a:noAutofit/>
          </a:bodyPr>
          <a:lstStyle/>
          <a:p>
            <a:pPr marL="0" indent="0">
              <a:spcBef>
                <a:spcPts val="580"/>
              </a:spcBef>
              <a:buNone/>
              <a:defRPr/>
            </a:pPr>
            <a:r>
              <a:rPr lang="en-US" sz="2800" dirty="0"/>
              <a:t>The gas in an aerosol can is at a pressure of 3.00 </a:t>
            </a:r>
            <a:r>
              <a:rPr lang="en-US" sz="2800" dirty="0" err="1"/>
              <a:t>atm</a:t>
            </a:r>
            <a:r>
              <a:rPr lang="en-US" sz="2800" dirty="0"/>
              <a:t> at 25</a:t>
            </a:r>
            <a:r>
              <a:rPr lang="en-US" sz="2800" dirty="0">
                <a:latin typeface="Times New Roman"/>
                <a:cs typeface="Times New Roman"/>
              </a:rPr>
              <a:t>°</a:t>
            </a:r>
            <a:r>
              <a:rPr lang="en-US" sz="2800" dirty="0"/>
              <a:t>C. Directions on the can warn the user not to keep the can in a place where the temperature exceeds 52</a:t>
            </a:r>
            <a:r>
              <a:rPr lang="en-US" sz="2800" dirty="0">
                <a:latin typeface="Times New Roman"/>
                <a:cs typeface="Times New Roman"/>
              </a:rPr>
              <a:t>°</a:t>
            </a:r>
            <a:r>
              <a:rPr lang="en-US" sz="2800" dirty="0"/>
              <a:t>C.  What would the gas pressure be in the can at 52</a:t>
            </a:r>
            <a:r>
              <a:rPr lang="en-US" sz="2800" dirty="0">
                <a:latin typeface="Times New Roman"/>
                <a:cs typeface="Times New Roman"/>
              </a:rPr>
              <a:t>°</a:t>
            </a:r>
            <a:r>
              <a:rPr lang="en-US" sz="2800" dirty="0"/>
              <a:t> C?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US" sz="28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US" sz="28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US" sz="28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US" sz="2800" dirty="0"/>
          </a:p>
          <a:p>
            <a:pPr marL="0" indent="0">
              <a:spcBef>
                <a:spcPts val="580"/>
              </a:spcBef>
              <a:buNone/>
              <a:defRPr/>
            </a:pPr>
            <a:endParaRPr lang="en-US" sz="2800" dirty="0" smtClean="0"/>
          </a:p>
          <a:p>
            <a:pPr marL="0" indent="0">
              <a:spcBef>
                <a:spcPts val="580"/>
              </a:spcBef>
              <a:buNone/>
              <a:defRPr/>
            </a:pPr>
            <a:endParaRPr lang="en-US" sz="28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US" sz="2800" dirty="0"/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en-US" sz="2800" dirty="0"/>
              <a:t>The final pressure would be 3.27 </a:t>
            </a:r>
            <a:r>
              <a:rPr lang="en-US" sz="2800" dirty="0" err="1"/>
              <a:t>atm</a:t>
            </a:r>
            <a:endParaRPr lang="en-US" sz="28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160864"/>
              </p:ext>
            </p:extLst>
          </p:nvPr>
        </p:nvGraphicFramePr>
        <p:xfrm>
          <a:off x="4040188" y="2667000"/>
          <a:ext cx="4568825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1790640" imgH="1104840" progId="Equation.3">
                  <p:embed/>
                </p:oleObj>
              </mc:Choice>
              <mc:Fallback>
                <p:oleObj name="Equation" r:id="rId3" imgW="1790640" imgH="11048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2667000"/>
                        <a:ext cx="4568825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91412"/>
          </a:xfrm>
        </p:spPr>
        <p:txBody>
          <a:bodyPr>
            <a:noAutofit/>
          </a:bodyPr>
          <a:lstStyle/>
          <a:p>
            <a:r>
              <a:rPr lang="en-US" sz="4800" dirty="0" smtClean="0"/>
              <a:t>Let’s Practice Using Gay-Lussac’s Law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Page 559 #3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77574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Combined Gas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8674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A gas sample often undergoes changes in temperature, pressure and volume at the same time.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When this happens, Boyle’s, Charles’s and Gay-Lussac laws must be combined</a:t>
            </a:r>
          </a:p>
          <a:p>
            <a:pPr marL="0" indent="0" eaLnBrk="1" hangingPunct="1">
              <a:buNone/>
            </a:pPr>
            <a:r>
              <a:rPr lang="en-US" altLang="en-US" sz="2800" dirty="0" smtClean="0"/>
              <a:t>The </a:t>
            </a:r>
            <a:r>
              <a:rPr lang="en-US" altLang="en-US" sz="2800" dirty="0"/>
              <a:t>combined gas law expresses the relationship between pressure, volume and temperature of a fixed amount of gas (moles)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Mathematically this is expressed as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/>
              <a:t>Where P is pressure, V is volume, T is temperature and k is a constant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63172"/>
              </p:ext>
            </p:extLst>
          </p:nvPr>
        </p:nvGraphicFramePr>
        <p:xfrm>
          <a:off x="6096000" y="4572000"/>
          <a:ext cx="17526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520560" imgH="393480" progId="Equation.3">
                  <p:embed/>
                </p:oleObj>
              </mc:Choice>
              <mc:Fallback>
                <p:oleObj name="Equation" r:id="rId3" imgW="5205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572000"/>
                        <a:ext cx="1752600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609600" y="387468"/>
            <a:ext cx="10972800" cy="94030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Combined Gas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7776"/>
            <a:ext cx="10972799" cy="461582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/>
              <a:t>The combined gas law can be used to calculate different conditions for equal quantities of gases</a:t>
            </a:r>
          </a:p>
          <a:p>
            <a:pPr eaLnBrk="1" hangingPunct="1"/>
            <a:r>
              <a:rPr lang="en-US" altLang="en-US" sz="2800" dirty="0"/>
              <a:t>The combined gas law can be re-written as follows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altLang="en-US" sz="2800" dirty="0"/>
              <a:t>Where P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V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and T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are initial conditions and  P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V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and T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are new </a:t>
            </a:r>
            <a:r>
              <a:rPr lang="en-US" altLang="en-US" sz="2800" dirty="0" smtClean="0"/>
              <a:t>conditions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72000" y="2971800"/>
          <a:ext cx="2522538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749160" imgH="431640" progId="Equation.3">
                  <p:embed/>
                </p:oleObj>
              </mc:Choice>
              <mc:Fallback>
                <p:oleObj name="Equation" r:id="rId3" imgW="74916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71800"/>
                        <a:ext cx="2522538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8674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A helium filled balloon has a volume of 50.0 L at 25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en-US" sz="2800" dirty="0"/>
              <a:t>C and 1.08 atm.  What volume will it have at 0.855 </a:t>
            </a:r>
            <a:r>
              <a:rPr lang="en-US" altLang="en-US" sz="2800" dirty="0" err="1"/>
              <a:t>atm</a:t>
            </a:r>
            <a:r>
              <a:rPr lang="en-US" altLang="en-US" sz="2800" dirty="0"/>
              <a:t> and 10.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en-US" sz="2800" dirty="0"/>
              <a:t>C?</a:t>
            </a:r>
          </a:p>
          <a:p>
            <a:pPr marL="0" indent="0">
              <a:buNone/>
            </a:pPr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/>
              <a:t>The final volume will be 60.0 L of Helium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800" dirty="0" smtClean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080564"/>
              </p:ext>
            </p:extLst>
          </p:nvPr>
        </p:nvGraphicFramePr>
        <p:xfrm>
          <a:off x="3276600" y="1905001"/>
          <a:ext cx="5811838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3" imgW="2209680" imgH="1549080" progId="Equation.3">
                  <p:embed/>
                </p:oleObj>
              </mc:Choice>
              <mc:Fallback>
                <p:oleObj name="Equation" r:id="rId3" imgW="2209680" imgH="1549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05001"/>
                        <a:ext cx="5811838" cy="37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8" y="228600"/>
            <a:ext cx="11582400" cy="118872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Gas Laws Summary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507332"/>
              </p:ext>
            </p:extLst>
          </p:nvPr>
        </p:nvGraphicFramePr>
        <p:xfrm>
          <a:off x="304798" y="1524000"/>
          <a:ext cx="115824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80">
                  <a:extLst>
                    <a:ext uri="{9D8B030D-6E8A-4147-A177-3AD203B41FA5}">
                      <a16:colId xmlns:a16="http://schemas.microsoft.com/office/drawing/2014/main" val="2745913431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704978108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310078663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533483591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035455163"/>
                    </a:ext>
                  </a:extLst>
                </a:gridCol>
              </a:tblGrid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Law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Variables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Constant</a:t>
                      </a:r>
                      <a:r>
                        <a:rPr lang="en-US" sz="2600" baseline="0" dirty="0" smtClean="0"/>
                        <a:t>(s)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Relationship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Mathematical Expression</a:t>
                      </a:r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0779755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Boyle’s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9899687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Charles’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9986326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Gay-</a:t>
                      </a:r>
                      <a:r>
                        <a:rPr lang="en-US" sz="2600" dirty="0" err="1" smtClean="0"/>
                        <a:t>Lussca’s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811021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Combined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9265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7317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519781"/>
            <a:ext cx="10972799" cy="11887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/>
              <a:t>Gas Laws 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1" y="1905000"/>
            <a:ext cx="10972798" cy="1600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/>
              <a:t>Gas laws are simple mathematic relationships between volume, temperature, pressure and moles of a gas</a:t>
            </a:r>
          </a:p>
          <a:p>
            <a:pPr eaLnBrk="1" hangingPunct="1"/>
            <a:r>
              <a:rPr lang="en-US" altLang="en-US" sz="2800" dirty="0"/>
              <a:t>These variables can be changed and the results can be observed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3494" y="3701700"/>
            <a:ext cx="8277306" cy="261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799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/>
              <a:t>Practice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09599" y="1600201"/>
            <a:ext cx="10972799" cy="41398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Read sections 11.8 &amp; 11.9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Page 549 #1, </a:t>
            </a:r>
            <a:r>
              <a:rPr lang="en-US" altLang="en-US" sz="2800" dirty="0" smtClean="0"/>
              <a:t>2</a:t>
            </a:r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/>
              <a:t>Page 560 #1-3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Take the </a:t>
            </a:r>
            <a:r>
              <a:rPr lang="en-US" altLang="en-US" sz="2800" dirty="0">
                <a:hlinkClick r:id="rId2"/>
              </a:rPr>
              <a:t>Check Your Understanding Quiz</a:t>
            </a:r>
            <a:endParaRPr lang="en-US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893702"/>
            <a:ext cx="2857500" cy="35528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5911172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1"/>
            <a:ext cx="2895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Boyle’s Law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Relates pressure and volume (temperature and moles of gas are held constant)</a:t>
            </a:r>
          </a:p>
          <a:p>
            <a:pPr eaLnBrk="1" hangingPunct="1"/>
            <a:r>
              <a:rPr lang="en-US" altLang="en-US" sz="2800" dirty="0"/>
              <a:t>What can be interpreted from this graph about volume and pressure?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Boyle’s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867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Boyle’s law states that the volume of a fixed amount of gas (moles) varies inversely with the pressure at a constant temperature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Mathematically, his law is expressed as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Where V is volume, P is pressure and k is a constant</a:t>
            </a:r>
          </a:p>
          <a:p>
            <a:pPr marL="228600" lvl="1" indent="0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Boyle’s law can be used to compare changing </a:t>
            </a:r>
            <a:r>
              <a:rPr lang="en-US" altLang="en-US" sz="2800" dirty="0" smtClean="0"/>
              <a:t>pressure/volume conditions </a:t>
            </a:r>
            <a:r>
              <a:rPr lang="en-US" altLang="en-US" sz="2800" dirty="0"/>
              <a:t>for a gas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Where P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and V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are initial conditions and  P</a:t>
            </a:r>
            <a:r>
              <a:rPr lang="en-US" altLang="en-US" sz="2800" baseline="-25000" dirty="0"/>
              <a:t>2 </a:t>
            </a:r>
            <a:r>
              <a:rPr lang="en-US" altLang="en-US" sz="2800" dirty="0"/>
              <a:t>and V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are new conditions</a:t>
            </a: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498410"/>
              </p:ext>
            </p:extLst>
          </p:nvPr>
        </p:nvGraphicFramePr>
        <p:xfrm>
          <a:off x="3644900" y="2362200"/>
          <a:ext cx="35052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1434960" imgH="393480" progId="Equation.3">
                  <p:embed/>
                </p:oleObj>
              </mc:Choice>
              <mc:Fallback>
                <p:oleObj name="Equation" r:id="rId3" imgW="143496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2362200"/>
                        <a:ext cx="35052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7514"/>
              </p:ext>
            </p:extLst>
          </p:nvPr>
        </p:nvGraphicFramePr>
        <p:xfrm>
          <a:off x="4495800" y="4953000"/>
          <a:ext cx="1803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5" imgW="685800" imgH="215640" progId="Equation.3">
                  <p:embed/>
                </p:oleObj>
              </mc:Choice>
              <mc:Fallback>
                <p:oleObj name="Equation" r:id="rId5" imgW="6858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953000"/>
                        <a:ext cx="18034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4102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 sample of oxygen gas has a volume of 150. mL when its pressure is 0.947 atm.  What will the volume of the gas be at a pressure of 0.987 </a:t>
            </a:r>
            <a:r>
              <a:rPr lang="en-US" altLang="en-US" sz="2800" dirty="0" err="1"/>
              <a:t>atm</a:t>
            </a:r>
            <a:r>
              <a:rPr lang="en-US" altLang="en-US" sz="2800" dirty="0"/>
              <a:t> if the temperature remains constant?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dirty="0" smtClean="0"/>
              <a:t>The </a:t>
            </a:r>
            <a:r>
              <a:rPr lang="en-US" altLang="en-US" sz="2800" dirty="0"/>
              <a:t>final volume would be 144 mL of O</a:t>
            </a:r>
            <a:r>
              <a:rPr lang="en-US" altLang="en-US" sz="2800" baseline="-25000" dirty="0"/>
              <a:t>2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354445"/>
              </p:ext>
            </p:extLst>
          </p:nvPr>
        </p:nvGraphicFramePr>
        <p:xfrm>
          <a:off x="2667000" y="2438400"/>
          <a:ext cx="6413838" cy="3071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2336760" imgH="1117440" progId="Equation.3">
                  <p:embed/>
                </p:oleObj>
              </mc:Choice>
              <mc:Fallback>
                <p:oleObj name="Equation" r:id="rId3" imgW="2336760" imgH="1117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38400"/>
                        <a:ext cx="6413838" cy="3071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417320"/>
          </a:xfrm>
        </p:spPr>
        <p:txBody>
          <a:bodyPr>
            <a:noAutofit/>
          </a:bodyPr>
          <a:lstStyle/>
          <a:p>
            <a:r>
              <a:rPr lang="en-US" sz="4800" dirty="0" smtClean="0"/>
              <a:t>Let’s Practice Using Boyle’s Law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438400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Page 559 #1,2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15200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Charles</a:t>
            </a:r>
            <a:r>
              <a:rPr lang="en-US" altLang="en-US" sz="4800" dirty="0" smtClean="0"/>
              <a:t>’ </a:t>
            </a:r>
            <a:r>
              <a:rPr lang="en-US" altLang="en-US" sz="4800" dirty="0" smtClean="0"/>
              <a:t>Law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Relates volume and temperature (pressure and moles of gas are held constant)</a:t>
            </a:r>
          </a:p>
          <a:p>
            <a:pPr eaLnBrk="1" hangingPunct="1"/>
            <a:r>
              <a:rPr lang="en-US" altLang="en-US" sz="2800" dirty="0"/>
              <a:t>What can be interpreted from this graph about volume and temperature?</a:t>
            </a:r>
          </a:p>
          <a:p>
            <a:pPr eaLnBrk="1" hangingPunct="1"/>
            <a:endParaRPr lang="en-US" altLang="en-US" sz="2800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214" y="2459037"/>
            <a:ext cx="5029200" cy="439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323229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049000" cy="8302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/>
              <a:t>Charles</a:t>
            </a:r>
            <a:r>
              <a:rPr lang="en-US" altLang="en-US" sz="4800" dirty="0" smtClean="0"/>
              <a:t>’ </a:t>
            </a:r>
            <a:r>
              <a:rPr lang="en-US" altLang="en-US" sz="4800" dirty="0" smtClean="0"/>
              <a:t>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4900"/>
            <a:ext cx="11049000" cy="57531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Charles</a:t>
            </a:r>
            <a:r>
              <a:rPr lang="en-US" altLang="en-US" sz="2800" dirty="0" smtClean="0"/>
              <a:t>’ </a:t>
            </a:r>
            <a:r>
              <a:rPr lang="en-US" altLang="en-US" sz="2800" dirty="0"/>
              <a:t>law states that the volume of a fixed amount of a gas (moles) at constant pressure varies directly with the </a:t>
            </a:r>
            <a:r>
              <a:rPr lang="en-US" altLang="en-US" sz="2800" b="1" dirty="0"/>
              <a:t>Kelvin temperature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Mathematically, his law is expressed as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800" dirty="0"/>
          </a:p>
          <a:p>
            <a:pPr marL="228600" lvl="1" indent="0" eaLnBrk="1" hangingPunct="1">
              <a:buNone/>
            </a:pPr>
            <a:r>
              <a:rPr lang="en-US" altLang="en-US" sz="2800" dirty="0"/>
              <a:t>Where V is volume, T is temperature and k is a constant 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Charles</a:t>
            </a:r>
            <a:r>
              <a:rPr lang="en-US" altLang="en-US" sz="2800" dirty="0" smtClean="0"/>
              <a:t>’ </a:t>
            </a:r>
            <a:r>
              <a:rPr lang="en-US" altLang="en-US" sz="2800" dirty="0"/>
              <a:t>law can applied directly to most </a:t>
            </a:r>
            <a:r>
              <a:rPr lang="en-US" altLang="en-US" sz="2800" dirty="0" smtClean="0"/>
              <a:t>volume/temperature </a:t>
            </a:r>
            <a:r>
              <a:rPr lang="en-US" altLang="en-US" sz="2800" dirty="0"/>
              <a:t>problems involving gases by the following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marL="228600" lvl="1" indent="0" eaLnBrk="1" hangingPunct="1">
              <a:buNone/>
            </a:pPr>
            <a:r>
              <a:rPr lang="en-US" altLang="en-US" sz="2800" dirty="0"/>
              <a:t>Where T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and V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are initial conditions and  T</a:t>
            </a:r>
            <a:r>
              <a:rPr lang="en-US" altLang="en-US" sz="2800" baseline="-25000" dirty="0"/>
              <a:t>2 </a:t>
            </a:r>
            <a:r>
              <a:rPr lang="en-US" altLang="en-US" sz="2800" dirty="0"/>
              <a:t>and V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are new conditions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147043"/>
              </p:ext>
            </p:extLst>
          </p:nvPr>
        </p:nvGraphicFramePr>
        <p:xfrm>
          <a:off x="4955594" y="2472111"/>
          <a:ext cx="2819400" cy="856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594" y="2472111"/>
                        <a:ext cx="2819400" cy="8565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596482"/>
              </p:ext>
            </p:extLst>
          </p:nvPr>
        </p:nvGraphicFramePr>
        <p:xfrm>
          <a:off x="5257800" y="4800600"/>
          <a:ext cx="1107494" cy="942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5" imgW="507960" imgH="431640" progId="Equation.3">
                  <p:embed/>
                </p:oleObj>
              </mc:Choice>
              <mc:Fallback>
                <p:oleObj name="Equation" r:id="rId5" imgW="5079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0600"/>
                        <a:ext cx="1107494" cy="942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399"/>
            <a:ext cx="10972800" cy="1178859"/>
          </a:xfrm>
        </p:spPr>
        <p:txBody>
          <a:bodyPr>
            <a:noAutofit/>
          </a:bodyPr>
          <a:lstStyle/>
          <a:p>
            <a:r>
              <a:rPr lang="en-US" sz="4400" dirty="0">
                <a:hlinkClick r:id="rId3"/>
              </a:rPr>
              <a:t>Kelvin Scale (Absolute Zero)</a:t>
            </a:r>
            <a:r>
              <a:rPr lang="en-US" sz="4400" dirty="0"/>
              <a:t> - Tyler Dewitt</a:t>
            </a:r>
          </a:p>
        </p:txBody>
      </p:sp>
      <p:pic>
        <p:nvPicPr>
          <p:cNvPr id="4" name="JHXxPnmyDb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73300" y="1331259"/>
            <a:ext cx="7721600" cy="434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97"/>
          <a:stretch/>
        </p:blipFill>
        <p:spPr>
          <a:xfrm>
            <a:off x="4533900" y="5674659"/>
            <a:ext cx="3200400" cy="104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648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3" ma:contentTypeDescription="Create a new document." ma:contentTypeScope="" ma:versionID="07600304b9b4c71e0c17433d9eacba5d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a1f15890489fd989f5077104e728e7e2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0ADA53-0DEE-4D26-BCCD-8466F8A852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5D54D4-1413-41CD-A261-A57E2C98392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4572f7-dc9e-4ce6-a210-4a839be5dd70"/>
    <ds:schemaRef ds:uri="http://purl.org/dc/elements/1.1/"/>
    <ds:schemaRef ds:uri="http://schemas.microsoft.com/office/2006/metadata/properties"/>
    <ds:schemaRef ds:uri="41d8231a-1f9d-476b-be5f-304d9c9b4ea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99A33A-8AF4-4B4C-A61A-2FFEDD849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6483</TotalTime>
  <Words>722</Words>
  <Application>Microsoft Office PowerPoint</Application>
  <PresentationFormat>Widescreen</PresentationFormat>
  <Paragraphs>119</Paragraphs>
  <Slides>20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Gill Sans MT</vt:lpstr>
      <vt:lpstr>Times New Roman</vt:lpstr>
      <vt:lpstr>Wingdings 2</vt:lpstr>
      <vt:lpstr>Parcel</vt:lpstr>
      <vt:lpstr>Equation</vt:lpstr>
      <vt:lpstr>Elementary Gas Laws</vt:lpstr>
      <vt:lpstr>Gas Laws Introduction</vt:lpstr>
      <vt:lpstr>Boyle’s Law</vt:lpstr>
      <vt:lpstr>Boyle’s Law</vt:lpstr>
      <vt:lpstr>Example</vt:lpstr>
      <vt:lpstr>Let’s Practice Using Boyle’s Law</vt:lpstr>
      <vt:lpstr>Charles’ Law</vt:lpstr>
      <vt:lpstr>Charles’ Law</vt:lpstr>
      <vt:lpstr>Kelvin Scale (Absolute Zero) - Tyler Dewitt</vt:lpstr>
      <vt:lpstr>Example</vt:lpstr>
      <vt:lpstr>Let’s Practice Using Charles’ Law</vt:lpstr>
      <vt:lpstr>Gay-Lussac’s Law</vt:lpstr>
      <vt:lpstr>Gay-Lussac’s Law</vt:lpstr>
      <vt:lpstr>Example</vt:lpstr>
      <vt:lpstr>Let’s Practice Using Gay-Lussac’s Law</vt:lpstr>
      <vt:lpstr>Combined Gas Law</vt:lpstr>
      <vt:lpstr>Combined Gas Law</vt:lpstr>
      <vt:lpstr>Example</vt:lpstr>
      <vt:lpstr>Gas Laws Summary</vt:lpstr>
      <vt:lpstr>Practice Time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put it together Gas Laws</dc:title>
  <dc:creator>J Seguin</dc:creator>
  <cp:lastModifiedBy>James Seguin</cp:lastModifiedBy>
  <cp:revision>40</cp:revision>
  <dcterms:created xsi:type="dcterms:W3CDTF">2008-12-31T17:33:01Z</dcterms:created>
  <dcterms:modified xsi:type="dcterms:W3CDTF">2021-01-14T19:19:35Z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