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5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6 h 154"/>
                  <a:gd name="T2" fmla="*/ 28 w 144"/>
                  <a:gd name="T3" fmla="*/ 69 h 154"/>
                  <a:gd name="T4" fmla="*/ 55 w 144"/>
                  <a:gd name="T5" fmla="*/ 54 h 154"/>
                  <a:gd name="T6" fmla="*/ 29 w 144"/>
                  <a:gd name="T7" fmla="*/ 25 h 154"/>
                  <a:gd name="T8" fmla="*/ 49 w 144"/>
                  <a:gd name="T9" fmla="*/ 15 h 154"/>
                  <a:gd name="T10" fmla="*/ 55 w 144"/>
                  <a:gd name="T11" fmla="*/ 24 h 154"/>
                  <a:gd name="T12" fmla="*/ 67 w 144"/>
                  <a:gd name="T13" fmla="*/ 21 h 154"/>
                  <a:gd name="T14" fmla="*/ 46 w 144"/>
                  <a:gd name="T15" fmla="*/ 1 h 154"/>
                  <a:gd name="T16" fmla="*/ 17 w 144"/>
                  <a:gd name="T17" fmla="*/ 15 h 154"/>
                  <a:gd name="T18" fmla="*/ 43 w 144"/>
                  <a:gd name="T19" fmla="*/ 48 h 154"/>
                  <a:gd name="T20" fmla="*/ 13 w 144"/>
                  <a:gd name="T21" fmla="*/ 45 h 154"/>
                  <a:gd name="T22" fmla="*/ 0 w 144"/>
                  <a:gd name="T23" fmla="*/ 46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1039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19FB35E-6F49-436A-97FE-472FCF8EED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49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DB0A6-8815-4259-91A7-B2817355BD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8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3A528-90F6-4E46-B134-AF05FC860D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5384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31697-80CE-46D3-BB60-E620AAB28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21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F0779-2DA1-478C-97E6-E9D308E10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86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EC764-A74E-4A2A-8784-BBC21B5A0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98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42B3-5B59-4CFC-B3AB-88972E1A8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99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81BD5-E06B-4516-8EFC-BCDCDADF3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88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4428E-497D-49AF-ACA1-1EAC6A388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779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02F83-1E10-470B-A724-5C3920D5D5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43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951CA-178E-41D2-95C0-D33DD9A13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9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566B-1FD4-4B29-9931-4CD19E769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20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254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6 h 154"/>
                  <a:gd name="T2" fmla="*/ 28 w 144"/>
                  <a:gd name="T3" fmla="*/ 69 h 154"/>
                  <a:gd name="T4" fmla="*/ 55 w 144"/>
                  <a:gd name="T5" fmla="*/ 54 h 154"/>
                  <a:gd name="T6" fmla="*/ 29 w 144"/>
                  <a:gd name="T7" fmla="*/ 25 h 154"/>
                  <a:gd name="T8" fmla="*/ 49 w 144"/>
                  <a:gd name="T9" fmla="*/ 15 h 154"/>
                  <a:gd name="T10" fmla="*/ 55 w 144"/>
                  <a:gd name="T11" fmla="*/ 24 h 154"/>
                  <a:gd name="T12" fmla="*/ 67 w 144"/>
                  <a:gd name="T13" fmla="*/ 21 h 154"/>
                  <a:gd name="T14" fmla="*/ 46 w 144"/>
                  <a:gd name="T15" fmla="*/ 1 h 154"/>
                  <a:gd name="T16" fmla="*/ 17 w 144"/>
                  <a:gd name="T17" fmla="*/ 15 h 154"/>
                  <a:gd name="T18" fmla="*/ 43 w 144"/>
                  <a:gd name="T19" fmla="*/ 48 h 154"/>
                  <a:gd name="T20" fmla="*/ 13 w 144"/>
                  <a:gd name="T21" fmla="*/ 45 h 154"/>
                  <a:gd name="T22" fmla="*/ 0 w 144"/>
                  <a:gd name="T23" fmla="*/ 46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93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</p:grpSp>
      </p:grpSp>
      <p:sp>
        <p:nvSpPr>
          <p:cNvPr id="936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37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37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D51A13-1D2F-4BB7-A10D-8499C52AE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37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anose="020B0604020202020204" pitchFamily="34" charset="0"/>
        <a:buChar char="►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35ngHsDhS9EZXzKr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Electrostatic Series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Complete the note that goes with this </a:t>
            </a:r>
            <a:r>
              <a:rPr lang="en-US" dirty="0" smtClean="0"/>
              <a:t>PowerPoint</a:t>
            </a:r>
            <a:endParaRPr lang="en-US" dirty="0"/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Electrostatic Series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It is a list of the </a:t>
            </a:r>
            <a:r>
              <a:rPr lang="en-US" altLang="en-US" sz="2800" b="1" u="sng" dirty="0" smtClean="0"/>
              <a:t>ability</a:t>
            </a:r>
            <a:r>
              <a:rPr lang="en-US" altLang="en-US" sz="2800" dirty="0" smtClean="0"/>
              <a:t> of substances to hold on to their </a:t>
            </a:r>
            <a:r>
              <a:rPr lang="en-US" altLang="en-US" sz="2800" b="1" u="sng" dirty="0" smtClean="0"/>
              <a:t>electrons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sz="2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It can be used to determine which substances will get a </a:t>
            </a:r>
            <a:r>
              <a:rPr lang="en-US" altLang="en-US" sz="2800" b="1" u="sng" dirty="0" smtClean="0"/>
              <a:t>negative</a:t>
            </a:r>
            <a:r>
              <a:rPr lang="en-US" altLang="en-US" sz="2800" dirty="0" smtClean="0"/>
              <a:t> charge and which will get a </a:t>
            </a:r>
            <a:r>
              <a:rPr lang="en-US" altLang="en-US" sz="2800" b="1" u="sng" dirty="0" smtClean="0"/>
              <a:t>positive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charge when rubbed together.</a:t>
            </a: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If electrons are </a:t>
            </a:r>
            <a:r>
              <a:rPr lang="en-US" altLang="en-US" sz="2800" b="1" i="1" u="sng" dirty="0" smtClean="0"/>
              <a:t>lost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</a:t>
            </a:r>
            <a:r>
              <a:rPr lang="en-US" altLang="en-US" sz="2800" dirty="0" smtClean="0"/>
              <a:t> </a:t>
            </a:r>
            <a:r>
              <a:rPr lang="en-US" altLang="en-US" sz="2800" b="1" u="sng" dirty="0" smtClean="0"/>
              <a:t>positive</a:t>
            </a:r>
            <a:r>
              <a:rPr lang="en-US" altLang="en-US" sz="2800" dirty="0" smtClean="0"/>
              <a:t> charge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If electrons are </a:t>
            </a:r>
            <a:r>
              <a:rPr lang="en-US" altLang="en-US" sz="2800" b="1" i="1" u="sng" dirty="0" smtClean="0"/>
              <a:t>gained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ym typeface="Symbol" panose="05050102010706020507" pitchFamily="18" charset="2"/>
              </a:rPr>
              <a:t></a:t>
            </a:r>
            <a:r>
              <a:rPr lang="en-US" altLang="en-US" sz="2800" dirty="0" smtClean="0"/>
              <a:t> </a:t>
            </a:r>
            <a:r>
              <a:rPr lang="en-US" altLang="en-US" sz="2800" b="1" u="sng" dirty="0" smtClean="0"/>
              <a:t>negative</a:t>
            </a:r>
            <a:r>
              <a:rPr lang="en-US" altLang="en-US" sz="2800" dirty="0" smtClean="0"/>
              <a:t> 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3886200" cy="6324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>
                <a:latin typeface="Comic Sans MS" panose="030F0702030302020204" pitchFamily="66" charset="0"/>
              </a:rPr>
              <a:t>    </a:t>
            </a:r>
            <a:r>
              <a:rPr lang="en-US" altLang="en-US" sz="20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Material </a:t>
            </a:r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                      	</a:t>
            </a:r>
            <a:r>
              <a:rPr lang="en-US" altLang="en-US" sz="20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acetate                           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glass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wool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cat's fur, human hair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calcium, magnesium, lead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silk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aluminum, zinc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cotton                                    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paraffin wax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ebonite (</a:t>
            </a:r>
            <a:r>
              <a:rPr lang="en-US" altLang="en-US" sz="2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vinylite</a:t>
            </a:r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)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polyethylene (plastic)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carbon, copper, nickel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rubber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paper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</a:t>
            </a:r>
            <a:r>
              <a:rPr lang="en-US" altLang="en-US" sz="20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sulphur</a:t>
            </a:r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pPr eaLnBrk="1" hangingPunct="1"/>
            <a:r>
              <a:rPr lang="en-US" altLang="en-US" sz="20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platinum, gold</a:t>
            </a:r>
            <a:r>
              <a:rPr lang="en-US" altLang="en-US" sz="2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             		</a:t>
            </a:r>
            <a:endParaRPr lang="en-US" alt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AutoShape 5"/>
          <p:cNvSpPr>
            <a:spLocks noChangeArrowheads="1"/>
          </p:cNvSpPr>
          <p:nvPr/>
        </p:nvSpPr>
        <p:spPr bwMode="auto">
          <a:xfrm>
            <a:off x="5181600" y="762000"/>
            <a:ext cx="914400" cy="5486400"/>
          </a:xfrm>
          <a:prstGeom prst="down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6400800" y="762000"/>
            <a:ext cx="2057400" cy="545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WEAK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(at holding electrons)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Increasing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Tendency to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Gain electrons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Arial" panose="020B0604020202020204" pitchFamily="34" charset="0"/>
              </a:rPr>
              <a:t>STRONG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(at holding electrons)</a:t>
            </a:r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69342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>
            <a:off x="69342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1143000"/>
            <a:ext cx="4191000" cy="44989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en-US" sz="2800" b="1" dirty="0" smtClean="0"/>
              <a:t>Increasing ability to hold electrons</a:t>
            </a:r>
            <a:endParaRPr lang="en-US" altLang="en-US" sz="2800" dirty="0" smtClean="0"/>
          </a:p>
          <a:p>
            <a:pPr eaLnBrk="1" hangingPunct="1">
              <a:defRPr/>
            </a:pPr>
            <a:r>
              <a:rPr lang="en-US" altLang="en-US" sz="2800" dirty="0" smtClean="0"/>
              <a:t>When rubbed together, the substance that is closer to the bottom will become </a:t>
            </a:r>
            <a:r>
              <a:rPr lang="en-US" altLang="en-US" sz="2800" b="1" u="sng" dirty="0" smtClean="0"/>
              <a:t>NEGATIVE,</a:t>
            </a:r>
            <a:r>
              <a:rPr lang="en-US" altLang="en-US" sz="2800" dirty="0" smtClean="0"/>
              <a:t> the one closer to the top will become </a:t>
            </a:r>
            <a:r>
              <a:rPr lang="en-US" altLang="en-US" sz="2800" b="1" u="sng" dirty="0" smtClean="0"/>
              <a:t>POSITIVE</a:t>
            </a:r>
          </a:p>
        </p:txBody>
      </p:sp>
      <p:pic>
        <p:nvPicPr>
          <p:cNvPr id="6147" name="Picture 6" descr="charge%20by%20friction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295400"/>
            <a:ext cx="367665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5943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Try the questions on the note page before proceeding to the next slide.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304800"/>
            <a:ext cx="854075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What would be the result of…</a:t>
            </a:r>
            <a:br>
              <a:rPr lang="en-US" altLang="en-US" sz="4000" smtClean="0"/>
            </a:br>
            <a:endParaRPr lang="en-US" altLang="en-US" sz="4000" smtClean="0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762000"/>
            <a:ext cx="91440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Rubbing paper with fur?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smtClean="0"/>
              <a:t>Paper will become negative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smtClean="0"/>
              <a:t>Fur will become positive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Rubbing a plastic bag with glass?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smtClean="0"/>
              <a:t>Plastic will become negative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smtClean="0"/>
              <a:t>Glass will become positive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Rubbing a sheep on a tire?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smtClean="0"/>
              <a:t>Sheep (wool) will become positive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smtClean="0"/>
              <a:t>Tire (rubber) will become negative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Rubbing a plastic comb with fur?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smtClean="0"/>
              <a:t>Plastic will become negative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smtClean="0"/>
              <a:t>Fur will become positive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</a:t>
            </a:r>
            <a:r>
              <a:rPr lang="en-US" dirty="0" smtClean="0">
                <a:hlinkClick r:id="rId2"/>
              </a:rPr>
              <a:t>Check Your Understanding – Electrostatic Series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11214"/>
      </p:ext>
    </p:extLst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2" ma:contentTypeDescription="Create a new document." ma:contentTypeScope="" ma:versionID="3b8409e1a86adf3223d15ec288552d28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c567adcd2bb52852ed530193033938d0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917ADC-7655-478B-A139-6B84465D56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6DB86B-713E-45F1-8BA7-5EB44B5052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3CE9BF-2270-4F7D-9D20-330EC178CF8B}">
  <ds:schemaRefs>
    <ds:schemaRef ds:uri="http://purl.org/dc/terms/"/>
    <ds:schemaRef ds:uri="http://schemas.microsoft.com/office/2006/documentManagement/types"/>
    <ds:schemaRef ds:uri="ac4572f7-dc9e-4ce6-a210-4a839be5dd70"/>
    <ds:schemaRef ds:uri="http://purl.org/dc/elements/1.1/"/>
    <ds:schemaRef ds:uri="http://schemas.microsoft.com/office/2006/metadata/properties"/>
    <ds:schemaRef ds:uri="http://schemas.microsoft.com/office/infopath/2007/PartnerControls"/>
    <ds:schemaRef ds:uri="41d8231a-1f9d-476b-be5f-304d9c9b4ea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43</TotalTime>
  <Words>270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Tahoma</vt:lpstr>
      <vt:lpstr>Arial</vt:lpstr>
      <vt:lpstr>Wingdings</vt:lpstr>
      <vt:lpstr>Calibri</vt:lpstr>
      <vt:lpstr>Symbol</vt:lpstr>
      <vt:lpstr>Comic Sans MS</vt:lpstr>
      <vt:lpstr>Compass</vt:lpstr>
      <vt:lpstr>Electrostatic Series</vt:lpstr>
      <vt:lpstr>Electrostatic Series</vt:lpstr>
      <vt:lpstr>PowerPoint Presentation</vt:lpstr>
      <vt:lpstr>PowerPoint Presentation</vt:lpstr>
      <vt:lpstr>What would be the result of… </vt:lpstr>
      <vt:lpstr>Assigned Work</vt:lpstr>
    </vt:vector>
  </TitlesOfParts>
  <Company>Ottawa-Carleton District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Electrostatic Series</dc:title>
  <dc:creator>J Seguin</dc:creator>
  <cp:lastModifiedBy>James Seguin</cp:lastModifiedBy>
  <cp:revision>9</cp:revision>
  <dcterms:created xsi:type="dcterms:W3CDTF">2016-04-01T16:55:15Z</dcterms:created>
  <dcterms:modified xsi:type="dcterms:W3CDTF">2020-04-05T17:16:02Z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