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7" r:id="rId5"/>
    <p:sldId id="258" r:id="rId6"/>
    <p:sldId id="259" r:id="rId7"/>
    <p:sldId id="260" r:id="rId8"/>
    <p:sldId id="262" r:id="rId9"/>
    <p:sldId id="263" r:id="rId10"/>
    <p:sldId id="265" r:id="rId11"/>
    <p:sldId id="267" r:id="rId12"/>
    <p:sldId id="268" r:id="rId13"/>
    <p:sldId id="269" r:id="rId14"/>
    <p:sldId id="270" r:id="rId15"/>
    <p:sldId id="273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C49FDE0-DBED-46E4-804A-DD8C003EE9F4}" type="datetimeFigureOut">
              <a:rPr lang="en-US"/>
              <a:pPr>
                <a:defRPr/>
              </a:pPr>
              <a:t>5/28/2020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F2B51DA-DD21-461B-841A-6FD827F764E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1" dirty="0" smtClean="0">
              <a:solidFill>
                <a:srgbClr val="0000FF"/>
              </a:solidFill>
              <a:latin typeface="66 Helvetica MediumItal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0708D-5C49-469E-B6A3-58CE33DDACFD}" type="datetimeFigureOut">
              <a:rPr lang="en-US"/>
              <a:pPr>
                <a:defRPr/>
              </a:pPr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9203B-2CF5-43C1-B812-1EB55ACCA6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2658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E8576-A398-4775-9063-3580AA44D3DC}" type="datetimeFigureOut">
              <a:rPr lang="en-US"/>
              <a:pPr>
                <a:defRPr/>
              </a:pPr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90839-CB88-4AC9-A153-4D576C8056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7363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49959-E601-4174-9D02-E6D05634B10F}" type="datetimeFigureOut">
              <a:rPr lang="en-US"/>
              <a:pPr>
                <a:defRPr/>
              </a:pPr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791CA-0E2D-430D-9867-A499D569A3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6224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5DCED-BF9C-4575-B750-DAFB27E58B05}" type="datetimeFigureOut">
              <a:rPr lang="en-US"/>
              <a:pPr>
                <a:defRPr/>
              </a:pPr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EB8B4-8B17-4C76-9B30-232A53306B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1264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1A084-D7D5-4B04-AD13-21A2716C8C4C}" type="datetimeFigureOut">
              <a:rPr lang="en-US"/>
              <a:pPr>
                <a:defRPr/>
              </a:pPr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613BF9-0149-489A-8D1F-8FDB580B26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4543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89A10-BA84-447E-8E18-0024DADF99CC}" type="datetimeFigureOut">
              <a:rPr lang="en-US"/>
              <a:pPr>
                <a:defRPr/>
              </a:pPr>
              <a:t>5/28/2020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F8173-3789-4ACF-9B2E-0E8B9C31CC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297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A6282-E8E1-4F9A-9E4D-A2D2E9302115}" type="datetimeFigureOut">
              <a:rPr lang="en-US"/>
              <a:pPr>
                <a:defRPr/>
              </a:pPr>
              <a:t>5/28/2020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5C218-19E8-441B-9016-7437B09C33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5193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8EAEB-13E4-4EC8-B97C-2B64E551B4D6}" type="datetimeFigureOut">
              <a:rPr lang="en-US"/>
              <a:pPr>
                <a:defRPr/>
              </a:pPr>
              <a:t>5/28/2020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AEAA0-1DCE-4C4E-BA4C-02E1EFCEAD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7699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C018F-A3CF-48B1-BA2A-A3FC39775384}" type="datetimeFigureOut">
              <a:rPr lang="en-US"/>
              <a:pPr>
                <a:defRPr/>
              </a:pPr>
              <a:t>5/28/2020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3A10F-D2BB-41EE-87FF-3477D5D1B8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473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9B9D7-4D73-4FC2-8467-8B4956AD4F15}" type="datetimeFigureOut">
              <a:rPr lang="en-US"/>
              <a:pPr>
                <a:defRPr/>
              </a:pPr>
              <a:t>5/28/2020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CF430F-A724-4534-8E10-6CC0149867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8571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70694-9C90-4BF2-9561-8F1ABE16AFBE}" type="datetimeFigureOut">
              <a:rPr lang="en-US"/>
              <a:pPr>
                <a:defRPr/>
              </a:pPr>
              <a:t>5/28/2020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EC730-5719-4684-A9E9-C158895D99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3057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0C8038-24BD-491F-B5FC-3292EDF1AFE8}" type="datetimeFigureOut">
              <a:rPr lang="en-US"/>
              <a:pPr>
                <a:defRPr/>
              </a:pPr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73FC32F-8617-455F-847E-7B6129B518A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apVwSrb9E1E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apVwSrb9E1E" TargetMode="Externa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E3CKkkMljo" TargetMode="Externa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RE3CKkkMljo" TargetMode="Externa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DZec9aPJLHNJ6PbU9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86240" cy="1447800"/>
          </a:xfrm>
          <a:effectLst>
            <a:outerShdw dist="107763" dir="2700000" algn="ctr" rotWithShape="0">
              <a:schemeClr val="bg2"/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Day 3-Acid </a:t>
            </a:r>
            <a:r>
              <a:rPr lang="en-US" alt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and </a:t>
            </a:r>
            <a:r>
              <a:rPr lang="en-US" alt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Base Properties &amp; Definition</a:t>
            </a:r>
            <a:endParaRPr lang="en-US" altLang="en-US" sz="3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" name="Content Placeholder 4" descr="2.4 Inorganic Compounds Essential to Human Functioning ...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981200"/>
            <a:ext cx="5076240" cy="4525963"/>
          </a:xfrm>
        </p:spPr>
      </p:pic>
      <p:pic>
        <p:nvPicPr>
          <p:cNvPr id="6" name="Picture 5" descr="Acid–Base Reaction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008909"/>
            <a:ext cx="3913150" cy="38862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  <a:hlinkClick r:id="rId3"/>
              </a:rPr>
              <a:t>Acid/Base </a:t>
            </a:r>
            <a:r>
              <a:rPr lang="en-US" altLang="en-US" dirty="0">
                <a:solidFill>
                  <a:srgbClr val="FF0000"/>
                </a:solidFill>
                <a:latin typeface="Comic Sans MS" panose="030F0702030302020204" pitchFamily="66" charset="0"/>
                <a:hlinkClick r:id="rId3"/>
              </a:rPr>
              <a:t>D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  <a:hlinkClick r:id="rId3"/>
              </a:rPr>
              <a:t>efinition</a:t>
            </a:r>
            <a:endParaRPr lang="en-US" altLang="en-US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114800"/>
            <a:ext cx="8534400" cy="20113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800" dirty="0" smtClean="0">
                <a:solidFill>
                  <a:srgbClr val="0070C0"/>
                </a:solidFill>
              </a:rPr>
              <a:t>Definition:  Arrhenius </a:t>
            </a:r>
            <a:r>
              <a:rPr lang="en-US" altLang="en-US" sz="1600" dirty="0" smtClean="0">
                <a:solidFill>
                  <a:srgbClr val="0070C0"/>
                </a:solidFill>
              </a:rPr>
              <a:t>(there are actually 3 acceptable definitions of acids/bases, we will only look at the Arrhenius definition this year)</a:t>
            </a:r>
            <a:endParaRPr lang="en-US" altLang="en-US" sz="1600" dirty="0" smtClean="0">
              <a:solidFill>
                <a:srgbClr val="0070C0"/>
              </a:solidFill>
            </a:endParaRPr>
          </a:p>
          <a:p>
            <a:pPr lvl="1" eaLnBrk="1" hangingPunct="1">
              <a:buFontTx/>
              <a:buNone/>
            </a:pPr>
            <a:r>
              <a:rPr lang="en-US" altLang="en-US" sz="2400" dirty="0" smtClean="0">
                <a:solidFill>
                  <a:srgbClr val="0070C0"/>
                </a:solidFill>
              </a:rPr>
              <a:t>Acids – produce H</a:t>
            </a:r>
            <a:r>
              <a:rPr lang="en-US" altLang="en-US" sz="2400" baseline="30000" dirty="0" smtClean="0">
                <a:solidFill>
                  <a:srgbClr val="0070C0"/>
                </a:solidFill>
              </a:rPr>
              <a:t>+</a:t>
            </a:r>
            <a:r>
              <a:rPr lang="en-US" altLang="en-US" sz="2400" dirty="0" smtClean="0">
                <a:solidFill>
                  <a:srgbClr val="0070C0"/>
                </a:solidFill>
              </a:rPr>
              <a:t> ions (or hydronium ions H</a:t>
            </a:r>
            <a:r>
              <a:rPr lang="en-US" altLang="en-US" sz="2400" baseline="-25000" dirty="0" smtClean="0">
                <a:solidFill>
                  <a:srgbClr val="0070C0"/>
                </a:solidFill>
              </a:rPr>
              <a:t>3</a:t>
            </a:r>
            <a:r>
              <a:rPr lang="en-US" altLang="en-US" sz="2400" dirty="0" smtClean="0">
                <a:solidFill>
                  <a:srgbClr val="0070C0"/>
                </a:solidFill>
              </a:rPr>
              <a:t>O</a:t>
            </a:r>
            <a:r>
              <a:rPr lang="en-US" altLang="en-US" sz="2400" baseline="30000" dirty="0" smtClean="0">
                <a:solidFill>
                  <a:srgbClr val="0070C0"/>
                </a:solidFill>
              </a:rPr>
              <a:t>+</a:t>
            </a:r>
            <a:r>
              <a:rPr lang="en-US" altLang="en-US" sz="2400" dirty="0" smtClean="0">
                <a:solidFill>
                  <a:srgbClr val="0070C0"/>
                </a:solidFill>
              </a:rPr>
              <a:t>) in water</a:t>
            </a:r>
          </a:p>
          <a:p>
            <a:pPr lvl="1" eaLnBrk="1" hangingPunct="1">
              <a:buFontTx/>
              <a:buNone/>
            </a:pPr>
            <a:r>
              <a:rPr lang="en-US" altLang="en-US" sz="2400" dirty="0" smtClean="0">
                <a:solidFill>
                  <a:srgbClr val="0070C0"/>
                </a:solidFill>
              </a:rPr>
              <a:t>Bases </a:t>
            </a:r>
            <a:r>
              <a:rPr lang="en-US" altLang="en-US" sz="2400" dirty="0" smtClean="0">
                <a:solidFill>
                  <a:srgbClr val="0070C0"/>
                </a:solidFill>
              </a:rPr>
              <a:t>– produce OH</a:t>
            </a:r>
            <a:r>
              <a:rPr lang="en-US" altLang="en-US" sz="2400" baseline="30000" dirty="0" smtClean="0">
                <a:solidFill>
                  <a:srgbClr val="0070C0"/>
                </a:solidFill>
              </a:rPr>
              <a:t>-</a:t>
            </a:r>
            <a:r>
              <a:rPr lang="en-US" altLang="en-US" sz="2400" dirty="0" smtClean="0">
                <a:solidFill>
                  <a:srgbClr val="0070C0"/>
                </a:solidFill>
              </a:rPr>
              <a:t> ions in </a:t>
            </a:r>
            <a:r>
              <a:rPr lang="en-US" altLang="en-US" sz="2400" dirty="0" smtClean="0">
                <a:solidFill>
                  <a:srgbClr val="0070C0"/>
                </a:solidFill>
              </a:rPr>
              <a:t>water</a:t>
            </a:r>
            <a:endParaRPr lang="en-US" altLang="en-US" sz="2400" dirty="0" smtClean="0">
              <a:solidFill>
                <a:srgbClr val="0070C0"/>
              </a:solidFill>
            </a:endParaRPr>
          </a:p>
        </p:txBody>
      </p:sp>
      <p:pic>
        <p:nvPicPr>
          <p:cNvPr id="2" name="apVwSrb9E1E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86000" y="1417638"/>
            <a:ext cx="4572000" cy="2571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7877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70C0"/>
                </a:solidFill>
              </a:rPr>
              <a:t>Arrhenius acid is a substance that produces H</a:t>
            </a:r>
            <a:r>
              <a:rPr lang="en-US" altLang="en-US" sz="2400" baseline="30000">
                <a:solidFill>
                  <a:srgbClr val="0070C0"/>
                </a:solidFill>
              </a:rPr>
              <a:t>+ </a:t>
            </a:r>
            <a:r>
              <a:rPr lang="en-US" altLang="en-US" sz="2400">
                <a:solidFill>
                  <a:srgbClr val="0070C0"/>
                </a:solidFill>
              </a:rPr>
              <a:t>(H</a:t>
            </a:r>
            <a:r>
              <a:rPr lang="en-US" altLang="en-US" sz="2400" baseline="-25000">
                <a:solidFill>
                  <a:srgbClr val="0070C0"/>
                </a:solidFill>
              </a:rPr>
              <a:t>3</a:t>
            </a:r>
            <a:r>
              <a:rPr lang="en-US" altLang="en-US" sz="2400">
                <a:solidFill>
                  <a:srgbClr val="0070C0"/>
                </a:solidFill>
              </a:rPr>
              <a:t>O</a:t>
            </a:r>
            <a:r>
              <a:rPr lang="en-US" altLang="en-US" sz="2400" baseline="30000">
                <a:solidFill>
                  <a:srgbClr val="0070C0"/>
                </a:solidFill>
              </a:rPr>
              <a:t>+</a:t>
            </a:r>
            <a:r>
              <a:rPr lang="en-US" altLang="en-US" sz="2400">
                <a:solidFill>
                  <a:srgbClr val="0070C0"/>
                </a:solidFill>
              </a:rPr>
              <a:t>) in water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04800" y="3352800"/>
            <a:ext cx="7256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70C0"/>
                </a:solidFill>
              </a:rPr>
              <a:t>Arrhenius base is a substance that produces OH</a:t>
            </a:r>
            <a:r>
              <a:rPr lang="en-US" altLang="en-US" sz="2400" baseline="30000">
                <a:solidFill>
                  <a:srgbClr val="0070C0"/>
                </a:solidFill>
              </a:rPr>
              <a:t>- </a:t>
            </a:r>
            <a:r>
              <a:rPr lang="en-US" altLang="en-US" sz="2400">
                <a:solidFill>
                  <a:srgbClr val="0070C0"/>
                </a:solidFill>
              </a:rPr>
              <a:t>in water</a:t>
            </a:r>
          </a:p>
        </p:txBody>
      </p:sp>
      <p:pic>
        <p:nvPicPr>
          <p:cNvPr id="3" name="Picture 2" descr="Arrhenius Acids and Bases | Chemistry for Non-Major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63" y="4343400"/>
            <a:ext cx="8509001" cy="762000"/>
          </a:xfrm>
          <a:prstGeom prst="rect">
            <a:avLst/>
          </a:prstGeom>
        </p:spPr>
      </p:pic>
      <p:pic>
        <p:nvPicPr>
          <p:cNvPr id="4" name="Picture 3" descr="Arrhenius Concept of Acids and Bases - Chemwik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08" y="1295400"/>
            <a:ext cx="8484777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omic Sans MS" panose="030F0702030302020204" pitchFamily="66" charset="0"/>
                <a:hlinkClick r:id="rId3"/>
              </a:rPr>
              <a:t>Strong and Weak Acids and Bases</a:t>
            </a:r>
            <a:endParaRPr lang="en-US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RE3CKkkMljo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08000" y="2143125"/>
            <a:ext cx="8026400" cy="45148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2000" y="1295400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comprehension check at the end is confusing since the text and the voice over do not match (the screen text is correct)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6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1219200" y="533400"/>
            <a:ext cx="6629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Homework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143000" y="1371600"/>
            <a:ext cx="67818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/>
              <a:t>Read Sections 10.1 and 10.2</a:t>
            </a:r>
          </a:p>
          <a:p>
            <a:pPr eaLnBrk="1" hangingPunct="1"/>
            <a:r>
              <a:rPr lang="en-US" altLang="en-US" sz="2800" dirty="0"/>
              <a:t>Page 468 #</a:t>
            </a:r>
            <a:r>
              <a:rPr lang="en-US" altLang="en-US" sz="2800" dirty="0" smtClean="0"/>
              <a:t>1,2</a:t>
            </a:r>
          </a:p>
          <a:p>
            <a:pPr eaLnBrk="1" hangingPunct="1"/>
            <a:r>
              <a:rPr lang="en-US" altLang="en-US" sz="2800" dirty="0" smtClean="0"/>
              <a:t>Page 475 #3,7,12</a:t>
            </a:r>
          </a:p>
          <a:p>
            <a:pPr eaLnBrk="1" hangingPunct="1"/>
            <a:r>
              <a:rPr lang="en-US" altLang="en-US" sz="2800" dirty="0" smtClean="0"/>
              <a:t>Take the </a:t>
            </a:r>
            <a:r>
              <a:rPr lang="en-US" altLang="en-US" sz="2800" dirty="0" smtClean="0">
                <a:hlinkClick r:id="rId2"/>
              </a:rPr>
              <a:t>Check Your Understanding Quiz</a:t>
            </a: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Acid and Bases</a:t>
            </a:r>
            <a:endParaRPr lang="en-US" altLang="en-US" dirty="0" smtClean="0">
              <a:solidFill>
                <a:srgbClr val="FF0000"/>
              </a:solidFill>
            </a:endParaRPr>
          </a:p>
        </p:txBody>
      </p:sp>
      <p:pic>
        <p:nvPicPr>
          <p:cNvPr id="409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28800"/>
            <a:ext cx="8686800" cy="44005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29" name="Line 5"/>
          <p:cNvSpPr>
            <a:spLocks noChangeShapeType="1"/>
          </p:cNvSpPr>
          <p:nvPr/>
        </p:nvSpPr>
        <p:spPr bwMode="auto">
          <a:xfrm>
            <a:off x="838200" y="1600200"/>
            <a:ext cx="746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Acid and Bases</a:t>
            </a: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104452" name="Line 4"/>
          <p:cNvSpPr>
            <a:spLocks noChangeShapeType="1"/>
          </p:cNvSpPr>
          <p:nvPr/>
        </p:nvSpPr>
        <p:spPr bwMode="auto">
          <a:xfrm>
            <a:off x="838200" y="1600200"/>
            <a:ext cx="746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pic>
        <p:nvPicPr>
          <p:cNvPr id="512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8007350" cy="4795838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Acid and Bases</a:t>
            </a: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105476" name="Line 4"/>
          <p:cNvSpPr>
            <a:spLocks noChangeShapeType="1"/>
          </p:cNvSpPr>
          <p:nvPr/>
        </p:nvSpPr>
        <p:spPr bwMode="auto">
          <a:xfrm>
            <a:off x="838200" y="1600200"/>
            <a:ext cx="746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pic>
        <p:nvPicPr>
          <p:cNvPr id="614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1905000"/>
            <a:ext cx="3987800" cy="44704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905000"/>
            <a:ext cx="3886200" cy="31369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ln w="38100">
            <a:solidFill>
              <a:srgbClr val="FF0066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Some Properties of Acids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36576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>
                <a:srgbClr val="FF0066"/>
              </a:buClr>
              <a:buSzPct val="120000"/>
              <a:buFont typeface="MS LineDraw" pitchFamily="49" charset="2"/>
              <a:buChar char="þ"/>
            </a:pPr>
            <a:r>
              <a:rPr lang="en-US" altLang="en-US" sz="2400" dirty="0" smtClean="0">
                <a:solidFill>
                  <a:srgbClr val="FF6600"/>
                </a:solidFill>
              </a:rPr>
              <a:t>Taste </a:t>
            </a:r>
            <a:r>
              <a:rPr lang="en-US" altLang="en-US" sz="2400" dirty="0" smtClean="0">
                <a:solidFill>
                  <a:srgbClr val="FF6600"/>
                </a:solidFill>
              </a:rPr>
              <a:t>sour            					</a:t>
            </a:r>
          </a:p>
          <a:p>
            <a:pPr eaLnBrk="1" hangingPunct="1">
              <a:lnSpc>
                <a:spcPct val="150000"/>
              </a:lnSpc>
              <a:buClr>
                <a:srgbClr val="FF0066"/>
              </a:buClr>
              <a:buSzPct val="120000"/>
              <a:buFont typeface="MS LineDraw" pitchFamily="49" charset="2"/>
              <a:buChar char="þ"/>
            </a:pPr>
            <a:r>
              <a:rPr lang="en-US" altLang="en-US" sz="2400" dirty="0" smtClean="0">
                <a:solidFill>
                  <a:srgbClr val="FF6600"/>
                </a:solidFill>
              </a:rPr>
              <a:t>Corrode metals</a:t>
            </a:r>
          </a:p>
          <a:p>
            <a:pPr eaLnBrk="1" hangingPunct="1">
              <a:lnSpc>
                <a:spcPct val="150000"/>
              </a:lnSpc>
              <a:buClr>
                <a:srgbClr val="FF0066"/>
              </a:buClr>
              <a:buSzPct val="120000"/>
              <a:buFont typeface="MS LineDraw" pitchFamily="49" charset="2"/>
              <a:buChar char="þ"/>
            </a:pPr>
            <a:r>
              <a:rPr lang="en-US" altLang="en-US" sz="2400" dirty="0" smtClean="0">
                <a:solidFill>
                  <a:srgbClr val="FF6600"/>
                </a:solidFill>
              </a:rPr>
              <a:t>Electrolytes				</a:t>
            </a:r>
          </a:p>
          <a:p>
            <a:pPr eaLnBrk="1" hangingPunct="1">
              <a:lnSpc>
                <a:spcPct val="150000"/>
              </a:lnSpc>
              <a:buClr>
                <a:srgbClr val="FF0066"/>
              </a:buClr>
              <a:buSzPct val="120000"/>
              <a:buFont typeface="MS LineDraw" pitchFamily="49" charset="2"/>
              <a:buChar char="þ"/>
            </a:pPr>
            <a:r>
              <a:rPr lang="en-US" altLang="en-US" sz="2400" dirty="0" smtClean="0">
                <a:solidFill>
                  <a:srgbClr val="FF6600"/>
                </a:solidFill>
              </a:rPr>
              <a:t>React with bases to form a salt and water	</a:t>
            </a:r>
          </a:p>
          <a:p>
            <a:pPr eaLnBrk="1" hangingPunct="1">
              <a:lnSpc>
                <a:spcPct val="150000"/>
              </a:lnSpc>
              <a:buClr>
                <a:srgbClr val="FF0066"/>
              </a:buClr>
              <a:buSzPct val="120000"/>
              <a:buFont typeface="MS LineDraw" pitchFamily="49" charset="2"/>
              <a:buChar char="þ"/>
            </a:pPr>
            <a:r>
              <a:rPr lang="en-US" altLang="en-US" sz="2400" dirty="0" smtClean="0">
                <a:solidFill>
                  <a:srgbClr val="FF6600"/>
                </a:solidFill>
              </a:rPr>
              <a:t>pH is less than 7</a:t>
            </a:r>
          </a:p>
          <a:p>
            <a:pPr eaLnBrk="1" hangingPunct="1">
              <a:lnSpc>
                <a:spcPct val="150000"/>
              </a:lnSpc>
              <a:buClr>
                <a:srgbClr val="FF0066"/>
              </a:buClr>
              <a:buSzPct val="120000"/>
              <a:buFont typeface="MS LineDraw" pitchFamily="49" charset="2"/>
              <a:buChar char="þ"/>
            </a:pPr>
            <a:r>
              <a:rPr lang="en-US" altLang="en-US" sz="2400" dirty="0" smtClean="0">
                <a:solidFill>
                  <a:srgbClr val="FF6600"/>
                </a:solidFill>
              </a:rPr>
              <a:t>Turns blue litmus paper to red  “</a:t>
            </a:r>
            <a:r>
              <a:rPr lang="en-US" altLang="en-US" sz="2400" dirty="0" smtClean="0">
                <a:solidFill>
                  <a:srgbClr val="00B0F0"/>
                </a:solidFill>
              </a:rPr>
              <a:t>Blue</a:t>
            </a:r>
            <a:r>
              <a:rPr lang="en-US" altLang="en-US" sz="2400" dirty="0" smtClean="0">
                <a:solidFill>
                  <a:srgbClr val="FF6600"/>
                </a:solidFill>
              </a:rPr>
              <a:t> to </a:t>
            </a:r>
            <a:r>
              <a:rPr lang="en-US" altLang="en-US" sz="2400" dirty="0" smtClean="0">
                <a:solidFill>
                  <a:srgbClr val="FF0000"/>
                </a:solidFill>
              </a:rPr>
              <a:t>Red</a:t>
            </a:r>
            <a:r>
              <a:rPr lang="en-US" altLang="en-US" sz="2400" dirty="0" smtClean="0">
                <a:solidFill>
                  <a:srgbClr val="FF6600"/>
                </a:solidFill>
              </a:rPr>
              <a:t> A-CID”</a:t>
            </a:r>
          </a:p>
          <a:p>
            <a:pPr eaLnBrk="1" hangingPunct="1">
              <a:lnSpc>
                <a:spcPct val="150000"/>
              </a:lnSpc>
              <a:buClr>
                <a:srgbClr val="FF0066"/>
              </a:buClr>
              <a:buSzPct val="120000"/>
              <a:buFont typeface="MS LineDraw" pitchFamily="49" charset="2"/>
              <a:buChar char="þ"/>
            </a:pPr>
            <a:endParaRPr lang="en-US" altLang="en-US" sz="2100" dirty="0" smtClean="0">
              <a:solidFill>
                <a:schemeClr val="hlink"/>
              </a:solidFill>
            </a:endParaRP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6477000" y="2438400"/>
          <a:ext cx="2057400" cy="196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Clip" r:id="rId3" imgW="845889" imgH="806609" progId="MS_ClipArt_Gallery.2">
                  <p:embed/>
                </p:oleObj>
              </mc:Choice>
              <mc:Fallback>
                <p:oleObj name="Clip" r:id="rId3" imgW="845889" imgH="806609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2438400"/>
                        <a:ext cx="2057400" cy="196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9997194"/>
              </p:ext>
            </p:extLst>
          </p:nvPr>
        </p:nvGraphicFramePr>
        <p:xfrm>
          <a:off x="1981200" y="1524000"/>
          <a:ext cx="6888163" cy="475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Document" r:id="rId3" imgW="7073691" imgH="4877159" progId="Word.Document.8">
                  <p:embed/>
                </p:oleObj>
              </mc:Choice>
              <mc:Fallback>
                <p:oleObj name="Document" r:id="rId3" imgW="7073691" imgH="487715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524000"/>
                        <a:ext cx="6888163" cy="475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1628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Acid </a:t>
            </a:r>
            <a:r>
              <a:rPr lang="en-US" altLang="en-US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Nomenclature Review</a:t>
            </a:r>
          </a:p>
        </p:txBody>
      </p:sp>
      <p:sp>
        <p:nvSpPr>
          <p:cNvPr id="285700" name="Text Box 4"/>
          <p:cNvSpPr txBox="1">
            <a:spLocks noChangeArrowheads="1"/>
          </p:cNvSpPr>
          <p:nvPr/>
        </p:nvSpPr>
        <p:spPr bwMode="auto">
          <a:xfrm>
            <a:off x="381000" y="2129135"/>
            <a:ext cx="220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Binary Acids  </a:t>
            </a:r>
            <a:r>
              <a:rPr lang="en-US" sz="24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  <a:sym typeface="Wingdings" pitchFamily="2" charset="2"/>
              </a:rPr>
              <a:t></a:t>
            </a:r>
            <a:endParaRPr lang="en-US" sz="2400" dirty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85701" name="Text Box 5"/>
          <p:cNvSpPr txBox="1">
            <a:spLocks noChangeArrowheads="1"/>
          </p:cNvSpPr>
          <p:nvPr/>
        </p:nvSpPr>
        <p:spPr bwMode="auto">
          <a:xfrm>
            <a:off x="495300" y="488149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Oxyacids</a:t>
            </a:r>
            <a:r>
              <a:rPr lang="en-US" sz="24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</a:t>
            </a:r>
            <a:endParaRPr lang="en-US" sz="2400" dirty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V="1">
            <a:off x="1981200" y="471289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1981200" y="5310981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28600" y="3048000"/>
            <a:ext cx="8686800" cy="76200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ChangeArrowheads="1"/>
          </p:cNvSpPr>
          <p:nvPr/>
        </p:nvSpPr>
        <p:spPr bwMode="auto">
          <a:xfrm>
            <a:off x="479425" y="1946275"/>
            <a:ext cx="5259388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 fontAlgn="auto">
              <a:lnSpc>
                <a:spcPct val="120000"/>
              </a:lnSpc>
              <a:spcBef>
                <a:spcPct val="30000"/>
              </a:spcBef>
              <a:spcAft>
                <a:spcPts val="0"/>
              </a:spcAft>
              <a:buSzPct val="100000"/>
              <a:buFontTx/>
              <a:buChar char="•"/>
              <a:defRPr/>
            </a:pP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HBr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</a:t>
            </a:r>
            <a:r>
              <a:rPr lang="en-US" sz="2400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(</a:t>
            </a:r>
            <a:r>
              <a:rPr lang="en-US" sz="2400" baseline="-25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aq</a:t>
            </a:r>
            <a:r>
              <a:rPr lang="en-US" sz="2400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)</a:t>
            </a:r>
          </a:p>
          <a:p>
            <a:pPr marL="287338" indent="-287338" fontAlgn="auto">
              <a:lnSpc>
                <a:spcPct val="120000"/>
              </a:lnSpc>
              <a:spcBef>
                <a:spcPct val="30000"/>
              </a:spcBef>
              <a:spcAft>
                <a:spcPts val="0"/>
              </a:spcAft>
              <a:buSzPct val="100000"/>
              <a:buFontTx/>
              <a:buChar char="•"/>
              <a:defRPr/>
            </a:pP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  <a:p>
            <a:pPr marL="287338" indent="-287338" fontAlgn="auto">
              <a:lnSpc>
                <a:spcPct val="120000"/>
              </a:lnSpc>
              <a:spcBef>
                <a:spcPct val="30000"/>
              </a:spcBef>
              <a:spcAft>
                <a:spcPts val="0"/>
              </a:spcAft>
              <a:buSzPct val="100000"/>
              <a:buFontTx/>
              <a:buChar char="•"/>
              <a:defRPr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H</a:t>
            </a:r>
            <a:r>
              <a:rPr lang="en-US" sz="2400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2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CO</a:t>
            </a:r>
            <a:r>
              <a:rPr lang="en-US" sz="2400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3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  <a:p>
            <a:pPr marL="287338" indent="-287338" fontAlgn="auto">
              <a:lnSpc>
                <a:spcPct val="120000"/>
              </a:lnSpc>
              <a:spcBef>
                <a:spcPct val="30000"/>
              </a:spcBef>
              <a:spcAft>
                <a:spcPts val="0"/>
              </a:spcAft>
              <a:buSzPct val="100000"/>
              <a:buFontTx/>
              <a:buChar char="•"/>
              <a:defRPr/>
            </a:pPr>
            <a:endParaRPr lang="en-US" sz="2400" dirty="0">
              <a:effectLst>
                <a:outerShdw blurRad="38100" dist="38100" dir="2700000" algn="tl">
                  <a:srgbClr val="FFFFFF"/>
                </a:outerShdw>
              </a:effectLst>
              <a:latin typeface="+mn-lt"/>
              <a:cs typeface="+mn-cs"/>
            </a:endParaRPr>
          </a:p>
          <a:p>
            <a:pPr marL="287338" indent="-287338" fontAlgn="auto">
              <a:lnSpc>
                <a:spcPct val="120000"/>
              </a:lnSpc>
              <a:spcBef>
                <a:spcPct val="30000"/>
              </a:spcBef>
              <a:spcAft>
                <a:spcPts val="0"/>
              </a:spcAft>
              <a:buSzPct val="100000"/>
              <a:buFontTx/>
              <a:buChar char="•"/>
              <a:defRPr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H</a:t>
            </a:r>
            <a:r>
              <a:rPr lang="en-US" sz="2400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2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SO</a:t>
            </a:r>
            <a:r>
              <a:rPr lang="en-US" sz="2400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3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  <a:p>
            <a:pPr marL="636588" lvl="1" indent="-234950" fontAlgn="auto">
              <a:lnSpc>
                <a:spcPct val="120000"/>
              </a:lnSpc>
              <a:spcBef>
                <a:spcPct val="30000"/>
              </a:spcBef>
              <a:spcAft>
                <a:spcPts val="0"/>
              </a:spcAft>
              <a:buSzPct val="100000"/>
              <a:buFontTx/>
              <a:buChar char="–"/>
              <a:defRPr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65894" name="Rectangle 6"/>
          <p:cNvSpPr>
            <a:spLocks noChangeArrowheads="1"/>
          </p:cNvSpPr>
          <p:nvPr/>
        </p:nvSpPr>
        <p:spPr bwMode="auto">
          <a:xfrm>
            <a:off x="2819400" y="1981200"/>
            <a:ext cx="4233863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 fontAlgn="auto">
              <a:lnSpc>
                <a:spcPct val="120000"/>
              </a:lnSpc>
              <a:spcBef>
                <a:spcPct val="30000"/>
              </a:spcBef>
              <a:spcAft>
                <a:spcPts val="0"/>
              </a:spcAft>
              <a:buSzPct val="100000"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  <a:sym typeface="Symbol" pitchFamily="18" charset="2"/>
              </a:rPr>
              <a:t>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 	</a:t>
            </a:r>
            <a:r>
              <a:rPr lang="en-US" sz="24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hydro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bromic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acid</a:t>
            </a:r>
          </a:p>
        </p:txBody>
      </p:sp>
      <p:sp>
        <p:nvSpPr>
          <p:cNvPr id="165895" name="Rectangle 7"/>
          <p:cNvSpPr>
            <a:spLocks noChangeArrowheads="1"/>
          </p:cNvSpPr>
          <p:nvPr/>
        </p:nvSpPr>
        <p:spPr bwMode="auto">
          <a:xfrm>
            <a:off x="2819400" y="2895600"/>
            <a:ext cx="375285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 fontAlgn="auto">
              <a:lnSpc>
                <a:spcPct val="120000"/>
              </a:lnSpc>
              <a:spcBef>
                <a:spcPct val="30000"/>
              </a:spcBef>
              <a:spcAft>
                <a:spcPts val="0"/>
              </a:spcAft>
              <a:buSzPct val="100000"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  <a:sym typeface="Symbol" pitchFamily="18" charset="2"/>
              </a:rPr>
              <a:t>	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  <a:sym typeface="Symbol" pitchFamily="18" charset="2"/>
              </a:rPr>
              <a:t>carbon</a:t>
            </a:r>
            <a:r>
              <a:rPr lang="en-US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  <a:sym typeface="Symbol" pitchFamily="18" charset="2"/>
              </a:rPr>
              <a:t>ic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  <a:sym typeface="Symbol" pitchFamily="18" charset="2"/>
              </a:rPr>
              <a:t>acid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65896" name="Rectangle 8"/>
          <p:cNvSpPr>
            <a:spLocks noChangeArrowheads="1"/>
          </p:cNvSpPr>
          <p:nvPr/>
        </p:nvSpPr>
        <p:spPr bwMode="auto">
          <a:xfrm>
            <a:off x="2819400" y="4038600"/>
            <a:ext cx="3811588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 fontAlgn="auto">
              <a:lnSpc>
                <a:spcPct val="120000"/>
              </a:lnSpc>
              <a:spcBef>
                <a:spcPct val="30000"/>
              </a:spcBef>
              <a:spcAft>
                <a:spcPts val="0"/>
              </a:spcAft>
              <a:buSzPct val="100000"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  <a:sym typeface="Symbol" pitchFamily="18" charset="2"/>
              </a:rPr>
              <a:t>	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  <a:sym typeface="Symbol" pitchFamily="18" charset="2"/>
              </a:rPr>
              <a:t>sulfur</a:t>
            </a:r>
            <a:r>
              <a:rPr lang="en-US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  <a:sym typeface="Symbol" pitchFamily="18" charset="2"/>
              </a:rPr>
              <a:t>ous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  <a:sym typeface="Symbol" pitchFamily="18" charset="2"/>
              </a:rPr>
              <a:t>acid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1270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Acid Nomenclature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5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5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5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4" grpId="0" autoUpdateAnimBg="0"/>
      <p:bldP spid="165895" grpId="0" autoUpdateAnimBg="0"/>
      <p:bldP spid="16589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  <a:ln w="57150">
            <a:solidFill>
              <a:srgbClr val="FF0066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Some Properties of Bases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48006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60000"/>
              </a:lnSpc>
              <a:spcAft>
                <a:spcPts val="0"/>
              </a:spcAft>
              <a:buClr>
                <a:srgbClr val="CC6600"/>
              </a:buClr>
              <a:buFont typeface="Wingdings" pitchFamily="2" charset="2"/>
              <a:buChar char="þ"/>
              <a:defRPr/>
            </a:pP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Taste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bitter, chalky</a:t>
            </a:r>
          </a:p>
          <a:p>
            <a:pPr eaLnBrk="1" fontAlgn="auto" hangingPunct="1">
              <a:lnSpc>
                <a:spcPct val="160000"/>
              </a:lnSpc>
              <a:spcAft>
                <a:spcPts val="0"/>
              </a:spcAft>
              <a:buClr>
                <a:srgbClr val="CC6600"/>
              </a:buClr>
              <a:buFont typeface="Wingdings" pitchFamily="2" charset="2"/>
              <a:buChar char="þ"/>
              <a:defRPr/>
            </a:pP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Are electrolytes</a:t>
            </a:r>
          </a:p>
          <a:p>
            <a:pPr eaLnBrk="1" fontAlgn="auto" hangingPunct="1">
              <a:lnSpc>
                <a:spcPct val="160000"/>
              </a:lnSpc>
              <a:spcAft>
                <a:spcPts val="0"/>
              </a:spcAft>
              <a:buClr>
                <a:srgbClr val="CC6600"/>
              </a:buClr>
              <a:buFont typeface="Wingdings" pitchFamily="2" charset="2"/>
              <a:buChar char="þ"/>
              <a:defRPr/>
            </a:pP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Feel soapy, slippery</a:t>
            </a:r>
          </a:p>
          <a:p>
            <a:pPr eaLnBrk="1" fontAlgn="auto" hangingPunct="1">
              <a:lnSpc>
                <a:spcPct val="160000"/>
              </a:lnSpc>
              <a:spcAft>
                <a:spcPts val="0"/>
              </a:spcAft>
              <a:buClr>
                <a:srgbClr val="CC6600"/>
              </a:buClr>
              <a:buFont typeface="Wingdings" pitchFamily="2" charset="2"/>
              <a:buChar char="þ"/>
              <a:defRPr/>
            </a:pP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React with acids to form salts and water</a:t>
            </a:r>
          </a:p>
          <a:p>
            <a:pPr eaLnBrk="1" fontAlgn="auto" hangingPunct="1">
              <a:lnSpc>
                <a:spcPct val="160000"/>
              </a:lnSpc>
              <a:spcAft>
                <a:spcPts val="0"/>
              </a:spcAft>
              <a:buClr>
                <a:srgbClr val="CC6600"/>
              </a:buClr>
              <a:buFont typeface="Wingdings" pitchFamily="2" charset="2"/>
              <a:buChar char="þ"/>
              <a:defRPr/>
            </a:pP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 greater than 7</a:t>
            </a:r>
          </a:p>
          <a:p>
            <a:pPr eaLnBrk="1" fontAlgn="auto" hangingPunct="1">
              <a:lnSpc>
                <a:spcPct val="160000"/>
              </a:lnSpc>
              <a:spcAft>
                <a:spcPts val="0"/>
              </a:spcAft>
              <a:buClr>
                <a:srgbClr val="CC6600"/>
              </a:buClr>
              <a:buFont typeface="Wingdings" pitchFamily="2" charset="2"/>
              <a:buChar char="þ"/>
              <a:defRPr/>
            </a:pP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Turns red litmus paper to blue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“</a:t>
            </a:r>
            <a:r>
              <a:rPr lang="en-US" sz="2400" dirty="0" smtClean="0">
                <a:solidFill>
                  <a:srgbClr val="00279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asic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279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lue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”</a:t>
            </a: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1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6172200" y="2209800"/>
          <a:ext cx="99695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Clip" r:id="rId3" imgW="997142" imgH="2286000" progId="MS_ClipArt_Gallery.2">
                  <p:embed/>
                </p:oleObj>
              </mc:Choice>
              <mc:Fallback>
                <p:oleObj name="Clip" r:id="rId3" imgW="997142" imgH="22860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209800"/>
                        <a:ext cx="996950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0000"/>
                </a:solidFill>
                <a:latin typeface="Comic Sans MS" panose="030F0702030302020204" pitchFamily="66" charset="0"/>
              </a:rPr>
              <a:t>Some Common Bases</a:t>
            </a:r>
            <a:endParaRPr lang="en-US" altLang="en-US" u="sng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229600" cy="46482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80000"/>
              </a:lnSpc>
              <a:spcAft>
                <a:spcPts val="0"/>
              </a:spcAft>
              <a:buClr>
                <a:schemeClr val="accent1"/>
              </a:buClr>
              <a:buSzPct val="130000"/>
              <a:buFont typeface="Wingdings" pitchFamily="2" charset="2"/>
              <a:buNone/>
              <a:defRPr/>
            </a:pPr>
            <a:r>
              <a:rPr lang="en-US" sz="2100" dirty="0" smtClean="0">
                <a:solidFill>
                  <a:schemeClr val="folHlink"/>
                </a:solidFill>
              </a:rPr>
              <a:t>	</a:t>
            </a:r>
            <a:r>
              <a:rPr lang="en-US" sz="2400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NaOH</a:t>
            </a:r>
            <a:r>
              <a:rPr lang="en-US" sz="24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sodium hydroxide	lye</a:t>
            </a:r>
          </a:p>
          <a:p>
            <a:pPr eaLnBrk="1" fontAlgn="auto" hangingPunct="1">
              <a:lnSpc>
                <a:spcPct val="180000"/>
              </a:lnSpc>
              <a:spcAft>
                <a:spcPts val="0"/>
              </a:spcAft>
              <a:buClr>
                <a:schemeClr val="accent1"/>
              </a:buClr>
              <a:buSzPct val="130000"/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KOH		potassium hydroxide	liquid soap</a:t>
            </a:r>
          </a:p>
          <a:p>
            <a:pPr eaLnBrk="1" fontAlgn="auto" hangingPunct="1">
              <a:lnSpc>
                <a:spcPct val="180000"/>
              </a:lnSpc>
              <a:spcAft>
                <a:spcPts val="0"/>
              </a:spcAft>
              <a:buClr>
                <a:schemeClr val="accent1"/>
              </a:buClr>
              <a:buSzPct val="130000"/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400" dirty="0" err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</a:t>
            </a:r>
            <a:r>
              <a:rPr lang="en-US" sz="24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(OH)</a:t>
            </a:r>
            <a:r>
              <a:rPr lang="en-US" sz="2400" baseline="-250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	barium hydroxide	stabilizer for plastics</a:t>
            </a:r>
          </a:p>
          <a:p>
            <a:pPr eaLnBrk="1" fontAlgn="auto" hangingPunct="1">
              <a:lnSpc>
                <a:spcPct val="180000"/>
              </a:lnSpc>
              <a:spcAft>
                <a:spcPts val="0"/>
              </a:spcAft>
              <a:buClr>
                <a:schemeClr val="accent1"/>
              </a:buClr>
              <a:buSzPct val="130000"/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Mg(OH)</a:t>
            </a:r>
            <a:r>
              <a:rPr lang="en-US" sz="2400" baseline="-250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magnesium hydroxide	“MOM” Milk of magnesia</a:t>
            </a:r>
          </a:p>
          <a:p>
            <a:pPr eaLnBrk="1" fontAlgn="auto" hangingPunct="1">
              <a:lnSpc>
                <a:spcPct val="180000"/>
              </a:lnSpc>
              <a:spcAft>
                <a:spcPts val="0"/>
              </a:spcAft>
              <a:buClr>
                <a:schemeClr val="accent1"/>
              </a:buClr>
              <a:buSzPct val="130000"/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Al(OH)</a:t>
            </a:r>
            <a:r>
              <a:rPr lang="en-US" sz="2400" baseline="-250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	</a:t>
            </a:r>
            <a:r>
              <a:rPr lang="en-US" sz="24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aluminum hydroxide	Maalox (antacid)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40882BBAA8CE47996B3EE79E7E86E9" ma:contentTypeVersion="13" ma:contentTypeDescription="Create a new document." ma:contentTypeScope="" ma:versionID="07600304b9b4c71e0c17433d9eacba5d">
  <xsd:schema xmlns:xsd="http://www.w3.org/2001/XMLSchema" xmlns:xs="http://www.w3.org/2001/XMLSchema" xmlns:p="http://schemas.microsoft.com/office/2006/metadata/properties" xmlns:ns3="ac4572f7-dc9e-4ce6-a210-4a839be5dd70" xmlns:ns4="41d8231a-1f9d-476b-be5f-304d9c9b4ead" targetNamespace="http://schemas.microsoft.com/office/2006/metadata/properties" ma:root="true" ma:fieldsID="a1f15890489fd989f5077104e728e7e2" ns3:_="" ns4:_="">
    <xsd:import namespace="ac4572f7-dc9e-4ce6-a210-4a839be5dd70"/>
    <xsd:import namespace="41d8231a-1f9d-476b-be5f-304d9c9b4ea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4572f7-dc9e-4ce6-a210-4a839be5dd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d8231a-1f9d-476b-be5f-304d9c9b4ea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1825FCB-E5B2-496A-8428-89709C6C90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4572f7-dc9e-4ce6-a210-4a839be5dd70"/>
    <ds:schemaRef ds:uri="41d8231a-1f9d-476b-be5f-304d9c9b4e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A6B0EB5-1CDC-4FC3-B47F-D5E99DAC7F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E68615A-42F7-40D3-B894-A47B159CACED}">
  <ds:schemaRefs>
    <ds:schemaRef ds:uri="41d8231a-1f9d-476b-be5f-304d9c9b4ead"/>
    <ds:schemaRef ds:uri="http://purl.org/dc/elements/1.1/"/>
    <ds:schemaRef ds:uri="http://schemas.microsoft.com/office/infopath/2007/PartnerControls"/>
    <ds:schemaRef ds:uri="ac4572f7-dc9e-4ce6-a210-4a839be5dd70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5939</TotalTime>
  <Words>297</Words>
  <Application>Microsoft Office PowerPoint</Application>
  <PresentationFormat>On-screen Show (4:3)</PresentationFormat>
  <Paragraphs>49</Paragraphs>
  <Slides>13</Slides>
  <Notes>1</Notes>
  <HiddenSlides>0</HiddenSlides>
  <MMClips>2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</vt:lpstr>
      <vt:lpstr>Comic Sans MS</vt:lpstr>
      <vt:lpstr>MS LineDraw</vt:lpstr>
      <vt:lpstr>Wingdings</vt:lpstr>
      <vt:lpstr>Symbol</vt:lpstr>
      <vt:lpstr>66 Helvetica MediumItalic</vt:lpstr>
      <vt:lpstr>Office Theme</vt:lpstr>
      <vt:lpstr>Microsoft Clip Gallery</vt:lpstr>
      <vt:lpstr>Microsoft Word 97 - 2003 Document</vt:lpstr>
      <vt:lpstr>Day 3-Acid and Base Properties &amp; Definition</vt:lpstr>
      <vt:lpstr>Acid and Bases</vt:lpstr>
      <vt:lpstr>Acid and Bases</vt:lpstr>
      <vt:lpstr>Acid and Bases</vt:lpstr>
      <vt:lpstr>Some Properties of Acids</vt:lpstr>
      <vt:lpstr>Acid Nomenclature Review</vt:lpstr>
      <vt:lpstr>Acid Nomenclature Review</vt:lpstr>
      <vt:lpstr>Some Properties of Bases</vt:lpstr>
      <vt:lpstr>Some Common Bases</vt:lpstr>
      <vt:lpstr>Acid/Base Definition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Chemistry of Acids and Bases</dc:title>
  <dc:creator>J Seguin</dc:creator>
  <cp:lastModifiedBy>James Seguin</cp:lastModifiedBy>
  <cp:revision>17</cp:revision>
  <dcterms:created xsi:type="dcterms:W3CDTF">2011-05-07T18:53:20Z</dcterms:created>
  <dcterms:modified xsi:type="dcterms:W3CDTF">2020-06-01T18:26:04Z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0x010100EE40882BBAA8CE47996B3EE79E7E86E9</vt:lpwstr>
  </property>
</Properties>
</file>