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28" autoAdjust="0"/>
    <p:restoredTop sz="94660"/>
  </p:normalViewPr>
  <p:slideViewPr>
    <p:cSldViewPr>
      <p:cViewPr varScale="1">
        <p:scale>
          <a:sx n="46" d="100"/>
          <a:sy n="46" d="100"/>
        </p:scale>
        <p:origin x="564" y="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C6C6EF1-F0DA-4802-BEFA-35F1A5472084}" type="datetimeFigureOut">
              <a:rPr lang="en-US" smtClean="0"/>
              <a:pPr/>
              <a:t>4/13/2020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8442414-833E-482E-BB8F-64EBDD422D2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C6C6EF1-F0DA-4802-BEFA-35F1A5472084}" type="datetimeFigureOut">
              <a:rPr lang="en-US" smtClean="0"/>
              <a:pPr/>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442414-833E-482E-BB8F-64EBDD422D2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C6C6EF1-F0DA-4802-BEFA-35F1A5472084}" type="datetimeFigureOut">
              <a:rPr lang="en-US" smtClean="0"/>
              <a:pPr/>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442414-833E-482E-BB8F-64EBDD422D2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C6C6EF1-F0DA-4802-BEFA-35F1A5472084}" type="datetimeFigureOut">
              <a:rPr lang="en-US" smtClean="0"/>
              <a:pPr/>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442414-833E-482E-BB8F-64EBDD422D2E}" type="slidenum">
              <a:rPr lang="en-US" smtClean="0"/>
              <a:pPr/>
              <a:t>‹#›</a:t>
            </a:fld>
            <a:endParaRPr lang="en-US"/>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C6C6EF1-F0DA-4802-BEFA-35F1A5472084}" type="datetimeFigureOut">
              <a:rPr lang="en-US" smtClean="0"/>
              <a:pPr/>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442414-833E-482E-BB8F-64EBDD422D2E}"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C6C6EF1-F0DA-4802-BEFA-35F1A5472084}" type="datetimeFigureOut">
              <a:rPr lang="en-US" smtClean="0"/>
              <a:pPr/>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442414-833E-482E-BB8F-64EBDD422D2E}" type="slidenum">
              <a:rPr lang="en-US" smtClean="0"/>
              <a:pPr/>
              <a:t>‹#›</a:t>
            </a:fld>
            <a:endParaRPr 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C6C6EF1-F0DA-4802-BEFA-35F1A5472084}" type="datetimeFigureOut">
              <a:rPr lang="en-US" smtClean="0"/>
              <a:pPr/>
              <a:t>4/13/2020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442414-833E-482E-BB8F-64EBDD422D2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C6C6EF1-F0DA-4802-BEFA-35F1A5472084}" type="datetimeFigureOut">
              <a:rPr lang="en-US" smtClean="0"/>
              <a:pPr/>
              <a:t>4/13/2020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442414-833E-482E-BB8F-64EBDD422D2E}" type="slidenum">
              <a:rPr lang="en-US" smtClean="0"/>
              <a:pPr/>
              <a:t>‹#›</a:t>
            </a:fld>
            <a:endParaRPr lang="en-US"/>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6C6EF1-F0DA-4802-BEFA-35F1A5472084}" type="datetimeFigureOut">
              <a:rPr lang="en-US" smtClean="0"/>
              <a:pPr/>
              <a:t>4/13/2020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442414-833E-482E-BB8F-64EBDD422D2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2C6C6EF1-F0DA-4802-BEFA-35F1A5472084}" type="datetimeFigureOut">
              <a:rPr lang="en-US" smtClean="0"/>
              <a:pPr/>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442414-833E-482E-BB8F-64EBDD422D2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C6C6EF1-F0DA-4802-BEFA-35F1A5472084}" type="datetimeFigureOut">
              <a:rPr lang="en-US" smtClean="0"/>
              <a:pPr/>
              <a:t>4/13/2020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08442414-833E-482E-BB8F-64EBDD422D2E}"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C6C6EF1-F0DA-4802-BEFA-35F1A5472084}" type="datetimeFigureOut">
              <a:rPr lang="en-US" smtClean="0"/>
              <a:pPr/>
              <a:t>4/13/2020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8442414-833E-482E-BB8F-64EBDD422D2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khanacademy.org/science/chemistry/atomic-structure-and-properties/introduction-to-the-atom/v/average-atomic-mas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forms.gle/HoK1XLm758i9beBC6" TargetMode="External"/><Relationship Id="rId2" Type="http://schemas.openxmlformats.org/officeDocument/2006/relationships/hyperlink" Target="https://jseguin.weebly.com/sch-3u.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khanacademy.org/science/chemistry/atomic-structure-and-properties/introduction-to-the-atom/v/atomic-weight-calculatio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Average Atomic Mass</a:t>
            </a:r>
            <a:endParaRPr lang="en-US" dirty="0"/>
          </a:p>
        </p:txBody>
      </p:sp>
      <p:sp>
        <p:nvSpPr>
          <p:cNvPr id="3" name="Subtitle 2"/>
          <p:cNvSpPr>
            <a:spLocks noGrp="1"/>
          </p:cNvSpPr>
          <p:nvPr>
            <p:ph type="subTitle" idx="1"/>
          </p:nvPr>
        </p:nvSpPr>
        <p:spPr>
          <a:xfrm>
            <a:off x="304800" y="3611606"/>
            <a:ext cx="8382000" cy="1417593"/>
          </a:xfrm>
        </p:spPr>
        <p:txBody>
          <a:bodyPr>
            <a:normAutofit fontScale="77500" lnSpcReduction="20000"/>
          </a:bodyPr>
          <a:lstStyle/>
          <a:p>
            <a:r>
              <a:rPr lang="en-US" sz="3200" dirty="0" smtClean="0"/>
              <a:t>The mass recorded on the periodic table</a:t>
            </a:r>
          </a:p>
          <a:p>
            <a:r>
              <a:rPr lang="en-US" sz="3200" dirty="0" smtClean="0">
                <a:hlinkClick r:id="rId2"/>
              </a:rPr>
              <a:t> Khan Academy Video</a:t>
            </a:r>
            <a:endParaRPr lang="en-US" sz="3200" dirty="0" smtClean="0"/>
          </a:p>
          <a:p>
            <a:r>
              <a:rPr lang="en-US" sz="3200" dirty="0" smtClean="0"/>
              <a:t>Section 1.4 from the Nelson Chemistry 11 Textbook</a:t>
            </a:r>
            <a:endParaRPr lang="en-US" sz="3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735706137"/>
              </p:ext>
            </p:extLst>
          </p:nvPr>
        </p:nvGraphicFramePr>
        <p:xfrm>
          <a:off x="457200" y="2531225"/>
          <a:ext cx="8153400" cy="148336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Isotope  name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b="1" dirty="0" smtClean="0"/>
                        <a:t>Isotope mass (amu)</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b="1" dirty="0" smtClean="0"/>
                        <a:t>Relative abundance</a:t>
                      </a:r>
                      <a:endParaRPr lang="en-US" dirty="0" smtClean="0"/>
                    </a:p>
                  </a:txBody>
                  <a:tcPr/>
                </a:tc>
                <a:extLst>
                  <a:ext uri="{0D108BD9-81ED-4DB2-BD59-A6C34878D82A}">
                    <a16:rowId xmlns:a16="http://schemas.microsoft.com/office/drawing/2014/main" val="10000"/>
                  </a:ext>
                </a:extLst>
              </a:tr>
              <a:tr h="370840">
                <a:tc>
                  <a:txBody>
                    <a:bodyPr/>
                    <a:lstStyle/>
                    <a:p>
                      <a:r>
                        <a:rPr lang="en-US" dirty="0" smtClean="0"/>
                        <a:t>Silicon – 28</a:t>
                      </a:r>
                      <a:endParaRPr lang="en-US" dirty="0"/>
                    </a:p>
                  </a:txBody>
                  <a:tcPr/>
                </a:tc>
                <a:tc>
                  <a:txBody>
                    <a:bodyPr/>
                    <a:lstStyle/>
                    <a:p>
                      <a:r>
                        <a:rPr lang="en-US" dirty="0" smtClean="0"/>
                        <a:t>27.98</a:t>
                      </a:r>
                      <a:endParaRPr lang="en-US" dirty="0"/>
                    </a:p>
                  </a:txBody>
                  <a:tcPr/>
                </a:tc>
                <a:tc>
                  <a:txBody>
                    <a:bodyPr/>
                    <a:lstStyle/>
                    <a:p>
                      <a:r>
                        <a:rPr lang="en-US" dirty="0" smtClean="0"/>
                        <a:t>92.21%</a:t>
                      </a:r>
                      <a:endParaRPr lang="en-US" dirty="0"/>
                    </a:p>
                  </a:txBody>
                  <a:tcPr/>
                </a:tc>
                <a:extLst>
                  <a:ext uri="{0D108BD9-81ED-4DB2-BD59-A6C34878D82A}">
                    <a16:rowId xmlns:a16="http://schemas.microsoft.com/office/drawing/2014/main" val="10001"/>
                  </a:ext>
                </a:extLst>
              </a:tr>
              <a:tr h="370840">
                <a:tc>
                  <a:txBody>
                    <a:bodyPr/>
                    <a:lstStyle/>
                    <a:p>
                      <a:r>
                        <a:rPr lang="en-US" dirty="0" smtClean="0"/>
                        <a:t>Silicon – 29</a:t>
                      </a:r>
                      <a:endParaRPr lang="en-US" dirty="0"/>
                    </a:p>
                  </a:txBody>
                  <a:tcPr/>
                </a:tc>
                <a:tc>
                  <a:txBody>
                    <a:bodyPr/>
                    <a:lstStyle/>
                    <a:p>
                      <a:r>
                        <a:rPr lang="en-US" dirty="0" smtClean="0"/>
                        <a:t>28.98</a:t>
                      </a:r>
                      <a:endParaRPr lang="en-US" dirty="0"/>
                    </a:p>
                  </a:txBody>
                  <a:tcPr/>
                </a:tc>
                <a:tc>
                  <a:txBody>
                    <a:bodyPr/>
                    <a:lstStyle/>
                    <a:p>
                      <a:r>
                        <a:rPr lang="en-US" dirty="0" smtClean="0"/>
                        <a:t>4.70%</a:t>
                      </a:r>
                      <a:endParaRPr lang="en-US" dirty="0"/>
                    </a:p>
                  </a:txBody>
                  <a:tcPr/>
                </a:tc>
                <a:extLst>
                  <a:ext uri="{0D108BD9-81ED-4DB2-BD59-A6C34878D82A}">
                    <a16:rowId xmlns:a16="http://schemas.microsoft.com/office/drawing/2014/main" val="10002"/>
                  </a:ext>
                </a:extLst>
              </a:tr>
              <a:tr h="370840">
                <a:tc>
                  <a:txBody>
                    <a:bodyPr/>
                    <a:lstStyle/>
                    <a:p>
                      <a:r>
                        <a:rPr lang="en-US" dirty="0" smtClean="0"/>
                        <a:t>Silicon – 30</a:t>
                      </a:r>
                    </a:p>
                  </a:txBody>
                  <a:tcPr/>
                </a:tc>
                <a:tc>
                  <a:txBody>
                    <a:bodyPr/>
                    <a:lstStyle/>
                    <a:p>
                      <a:r>
                        <a:rPr lang="en-US" dirty="0" smtClean="0"/>
                        <a:t>29.97</a:t>
                      </a:r>
                      <a:endParaRPr lang="en-US" dirty="0"/>
                    </a:p>
                  </a:txBody>
                  <a:tcPr/>
                </a:tc>
                <a:tc>
                  <a:txBody>
                    <a:bodyPr/>
                    <a:lstStyle/>
                    <a:p>
                      <a:r>
                        <a:rPr lang="en-US" dirty="0" smtClean="0"/>
                        <a:t>3.09%</a:t>
                      </a:r>
                      <a:endParaRPr lang="en-US" dirty="0"/>
                    </a:p>
                  </a:txBody>
                  <a:tcPr/>
                </a:tc>
                <a:extLst>
                  <a:ext uri="{0D108BD9-81ED-4DB2-BD59-A6C34878D82A}">
                    <a16:rowId xmlns:a16="http://schemas.microsoft.com/office/drawing/2014/main" val="10003"/>
                  </a:ext>
                </a:extLst>
              </a:tr>
            </a:tbl>
          </a:graphicData>
        </a:graphic>
      </p:graphicFrame>
      <p:sp>
        <p:nvSpPr>
          <p:cNvPr id="2" name="Title 1"/>
          <p:cNvSpPr>
            <a:spLocks noGrp="1"/>
          </p:cNvSpPr>
          <p:nvPr>
            <p:ph type="title"/>
          </p:nvPr>
        </p:nvSpPr>
        <p:spPr/>
        <p:txBody>
          <a:bodyPr>
            <a:normAutofit/>
          </a:bodyPr>
          <a:lstStyle/>
          <a:p>
            <a:r>
              <a:rPr lang="en-US" sz="3200" dirty="0" smtClean="0"/>
              <a:t>Practice-Calculate the average atomic mass for the following elements</a:t>
            </a:r>
            <a:endParaRPr lang="en-US" sz="3200" dirty="0"/>
          </a:p>
        </p:txBody>
      </p:sp>
      <p:graphicFrame>
        <p:nvGraphicFramePr>
          <p:cNvPr id="5" name="Table 4"/>
          <p:cNvGraphicFramePr>
            <a:graphicFrameLocks noGrp="1"/>
          </p:cNvGraphicFramePr>
          <p:nvPr>
            <p:extLst>
              <p:ext uri="{D42A27DB-BD31-4B8C-83A1-F6EECF244321}">
                <p14:modId xmlns:p14="http://schemas.microsoft.com/office/powerpoint/2010/main" val="611209264"/>
              </p:ext>
            </p:extLst>
          </p:nvPr>
        </p:nvGraphicFramePr>
        <p:xfrm>
          <a:off x="457200" y="1410711"/>
          <a:ext cx="8153400" cy="109728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tblGrid>
              <a:tr h="345440">
                <a:tc>
                  <a:txBody>
                    <a:bodyPr/>
                    <a:lstStyle/>
                    <a:p>
                      <a:r>
                        <a:rPr lang="en-US" dirty="0" smtClean="0"/>
                        <a:t>Isotope  name</a:t>
                      </a:r>
                      <a:endParaRPr lang="en-US" dirty="0"/>
                    </a:p>
                  </a:txBody>
                  <a:tcPr/>
                </a:tc>
                <a:tc>
                  <a:txBody>
                    <a:bodyPr/>
                    <a:lstStyle/>
                    <a:p>
                      <a:r>
                        <a:rPr lang="pt-BR" b="1" dirty="0" smtClean="0"/>
                        <a:t>Isotope mass (amu)</a:t>
                      </a:r>
                      <a:endParaRPr lang="en-US" dirty="0"/>
                    </a:p>
                  </a:txBody>
                  <a:tcPr/>
                </a:tc>
                <a:tc>
                  <a:txBody>
                    <a:bodyPr/>
                    <a:lstStyle/>
                    <a:p>
                      <a:r>
                        <a:rPr lang="pt-BR" b="1" dirty="0" smtClean="0"/>
                        <a:t>Percent abundance</a:t>
                      </a:r>
                      <a:endParaRPr lang="en-US" dirty="0"/>
                    </a:p>
                  </a:txBody>
                  <a:tcPr/>
                </a:tc>
                <a:extLst>
                  <a:ext uri="{0D108BD9-81ED-4DB2-BD59-A6C34878D82A}">
                    <a16:rowId xmlns:a16="http://schemas.microsoft.com/office/drawing/2014/main" val="10000"/>
                  </a:ext>
                </a:extLst>
              </a:tr>
              <a:tr h="345440">
                <a:tc>
                  <a:txBody>
                    <a:bodyPr/>
                    <a:lstStyle/>
                    <a:p>
                      <a:r>
                        <a:rPr lang="pt-BR" dirty="0" smtClean="0"/>
                        <a:t>Silver-107</a:t>
                      </a:r>
                      <a:endParaRPr lang="en-US" dirty="0"/>
                    </a:p>
                  </a:txBody>
                  <a:tcPr/>
                </a:tc>
                <a:tc>
                  <a:txBody>
                    <a:bodyPr/>
                    <a:lstStyle/>
                    <a:p>
                      <a:r>
                        <a:rPr lang="pt-BR" dirty="0" smtClean="0"/>
                        <a:t>106.90509</a:t>
                      </a:r>
                      <a:endParaRPr lang="en-US" dirty="0"/>
                    </a:p>
                  </a:txBody>
                  <a:tcPr/>
                </a:tc>
                <a:tc>
                  <a:txBody>
                    <a:bodyPr/>
                    <a:lstStyle/>
                    <a:p>
                      <a:r>
                        <a:rPr lang="pt-BR" dirty="0" smtClean="0"/>
                        <a:t>51.86%</a:t>
                      </a:r>
                      <a:endParaRPr lang="en-US" dirty="0"/>
                    </a:p>
                  </a:txBody>
                  <a:tcPr/>
                </a:tc>
                <a:extLst>
                  <a:ext uri="{0D108BD9-81ED-4DB2-BD59-A6C34878D82A}">
                    <a16:rowId xmlns:a16="http://schemas.microsoft.com/office/drawing/2014/main" val="10001"/>
                  </a:ext>
                </a:extLst>
              </a:tr>
              <a:tr h="345440">
                <a:tc>
                  <a:txBody>
                    <a:bodyPr/>
                    <a:lstStyle/>
                    <a:p>
                      <a:r>
                        <a:rPr lang="pt-BR" dirty="0" smtClean="0"/>
                        <a:t>Silver-109</a:t>
                      </a:r>
                      <a:endParaRPr lang="en-US" dirty="0"/>
                    </a:p>
                  </a:txBody>
                  <a:tcPr/>
                </a:tc>
                <a:tc>
                  <a:txBody>
                    <a:bodyPr/>
                    <a:lstStyle/>
                    <a:p>
                      <a:r>
                        <a:rPr lang="pt-BR" dirty="0" smtClean="0"/>
                        <a:t>108.90470</a:t>
                      </a:r>
                      <a:endParaRPr lang="en-US" dirty="0"/>
                    </a:p>
                  </a:txBody>
                  <a:tcPr/>
                </a:tc>
                <a:tc>
                  <a:txBody>
                    <a:bodyPr/>
                    <a:lstStyle/>
                    <a:p>
                      <a:r>
                        <a:rPr lang="pt-BR" dirty="0" smtClean="0"/>
                        <a:t>remainder</a:t>
                      </a:r>
                      <a:endParaRPr lang="en-US" dirty="0"/>
                    </a:p>
                  </a:txBody>
                  <a:tcPr/>
                </a:tc>
                <a:extLst>
                  <a:ext uri="{0D108BD9-81ED-4DB2-BD59-A6C34878D82A}">
                    <a16:rowId xmlns:a16="http://schemas.microsoft.com/office/drawing/2014/main" val="10002"/>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126309134"/>
              </p:ext>
            </p:extLst>
          </p:nvPr>
        </p:nvGraphicFramePr>
        <p:xfrm>
          <a:off x="457200" y="4028440"/>
          <a:ext cx="8153400" cy="185420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Isotope  name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b="1" dirty="0" smtClean="0"/>
                        <a:t>Isotope mass (amu)</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b="1" dirty="0" smtClean="0"/>
                        <a:t>percentage</a:t>
                      </a:r>
                      <a:endParaRPr lang="en-US" dirty="0" smtClean="0"/>
                    </a:p>
                  </a:txBody>
                  <a:tcPr/>
                </a:tc>
                <a:extLst>
                  <a:ext uri="{0D108BD9-81ED-4DB2-BD59-A6C34878D82A}">
                    <a16:rowId xmlns:a16="http://schemas.microsoft.com/office/drawing/2014/main" val="10000"/>
                  </a:ext>
                </a:extLst>
              </a:tr>
              <a:tr h="370840">
                <a:tc>
                  <a:txBody>
                    <a:bodyPr/>
                    <a:lstStyle/>
                    <a:p>
                      <a:r>
                        <a:rPr lang="en-US" dirty="0" smtClean="0"/>
                        <a:t>Iron – 54</a:t>
                      </a:r>
                      <a:endParaRPr lang="en-US" dirty="0"/>
                    </a:p>
                  </a:txBody>
                  <a:tcPr/>
                </a:tc>
                <a:tc>
                  <a:txBody>
                    <a:bodyPr/>
                    <a:lstStyle/>
                    <a:p>
                      <a:r>
                        <a:rPr lang="en-US" dirty="0" smtClean="0"/>
                        <a:t>53.94</a:t>
                      </a:r>
                      <a:endParaRPr lang="en-US" dirty="0"/>
                    </a:p>
                  </a:txBody>
                  <a:tcPr/>
                </a:tc>
                <a:tc>
                  <a:txBody>
                    <a:bodyPr/>
                    <a:lstStyle/>
                    <a:p>
                      <a:r>
                        <a:rPr lang="en-US" dirty="0" smtClean="0"/>
                        <a:t>5.90%</a:t>
                      </a:r>
                      <a:endParaRPr lang="en-US" dirty="0"/>
                    </a:p>
                  </a:txBody>
                  <a:tcPr/>
                </a:tc>
                <a:extLst>
                  <a:ext uri="{0D108BD9-81ED-4DB2-BD59-A6C34878D82A}">
                    <a16:rowId xmlns:a16="http://schemas.microsoft.com/office/drawing/2014/main" val="10001"/>
                  </a:ext>
                </a:extLst>
              </a:tr>
              <a:tr h="370840">
                <a:tc>
                  <a:txBody>
                    <a:bodyPr/>
                    <a:lstStyle/>
                    <a:p>
                      <a:r>
                        <a:rPr lang="en-US" dirty="0" smtClean="0"/>
                        <a:t>Iron – 56</a:t>
                      </a:r>
                      <a:endParaRPr lang="en-US" dirty="0"/>
                    </a:p>
                  </a:txBody>
                  <a:tcPr/>
                </a:tc>
                <a:tc>
                  <a:txBody>
                    <a:bodyPr/>
                    <a:lstStyle/>
                    <a:p>
                      <a:r>
                        <a:rPr lang="en-US" dirty="0" smtClean="0"/>
                        <a:t>55.93</a:t>
                      </a:r>
                      <a:endParaRPr lang="en-US" dirty="0"/>
                    </a:p>
                  </a:txBody>
                  <a:tcPr/>
                </a:tc>
                <a:tc>
                  <a:txBody>
                    <a:bodyPr/>
                    <a:lstStyle/>
                    <a:p>
                      <a:r>
                        <a:rPr lang="en-US" dirty="0" smtClean="0"/>
                        <a:t>91.72%</a:t>
                      </a:r>
                      <a:endParaRPr lang="en-US" dirty="0"/>
                    </a:p>
                  </a:txBody>
                  <a:tcPr/>
                </a:tc>
                <a:extLst>
                  <a:ext uri="{0D108BD9-81ED-4DB2-BD59-A6C34878D82A}">
                    <a16:rowId xmlns:a16="http://schemas.microsoft.com/office/drawing/2014/main" val="10002"/>
                  </a:ext>
                </a:extLst>
              </a:tr>
              <a:tr h="370840">
                <a:tc>
                  <a:txBody>
                    <a:bodyPr/>
                    <a:lstStyle/>
                    <a:p>
                      <a:r>
                        <a:rPr lang="en-US" dirty="0" smtClean="0"/>
                        <a:t>Iron – 57</a:t>
                      </a:r>
                      <a:endParaRPr lang="en-US" dirty="0"/>
                    </a:p>
                  </a:txBody>
                  <a:tcPr/>
                </a:tc>
                <a:tc>
                  <a:txBody>
                    <a:bodyPr/>
                    <a:lstStyle/>
                    <a:p>
                      <a:r>
                        <a:rPr lang="en-US" dirty="0" smtClean="0"/>
                        <a:t>56.94</a:t>
                      </a:r>
                      <a:endParaRPr lang="en-US" dirty="0"/>
                    </a:p>
                  </a:txBody>
                  <a:tcPr/>
                </a:tc>
                <a:tc>
                  <a:txBody>
                    <a:bodyPr/>
                    <a:lstStyle/>
                    <a:p>
                      <a:r>
                        <a:rPr lang="en-US" dirty="0" smtClean="0"/>
                        <a:t>2.10%</a:t>
                      </a:r>
                      <a:endParaRPr lang="en-US" dirty="0"/>
                    </a:p>
                  </a:txBody>
                  <a:tcPr/>
                </a:tc>
                <a:extLst>
                  <a:ext uri="{0D108BD9-81ED-4DB2-BD59-A6C34878D82A}">
                    <a16:rowId xmlns:a16="http://schemas.microsoft.com/office/drawing/2014/main" val="10003"/>
                  </a:ext>
                </a:extLst>
              </a:tr>
              <a:tr h="370840">
                <a:tc>
                  <a:txBody>
                    <a:bodyPr/>
                    <a:lstStyle/>
                    <a:p>
                      <a:r>
                        <a:rPr lang="en-US" dirty="0" smtClean="0"/>
                        <a:t>Iron – 58</a:t>
                      </a:r>
                      <a:endParaRPr lang="en-US" dirty="0"/>
                    </a:p>
                  </a:txBody>
                  <a:tcPr/>
                </a:tc>
                <a:tc>
                  <a:txBody>
                    <a:bodyPr/>
                    <a:lstStyle/>
                    <a:p>
                      <a:r>
                        <a:rPr lang="en-US" dirty="0" smtClean="0"/>
                        <a:t>57.93</a:t>
                      </a:r>
                      <a:endParaRPr lang="en-US" dirty="0"/>
                    </a:p>
                  </a:txBody>
                  <a:tcPr/>
                </a:tc>
                <a:tc>
                  <a:txBody>
                    <a:bodyPr/>
                    <a:lstStyle/>
                    <a:p>
                      <a:r>
                        <a:rPr lang="en-US" dirty="0" smtClean="0"/>
                        <a:t>0.280%</a:t>
                      </a:r>
                      <a:endParaRPr lang="en-US" dirty="0"/>
                    </a:p>
                  </a:txBody>
                  <a:tcPr/>
                </a:tc>
                <a:extLst>
                  <a:ext uri="{0D108BD9-81ED-4DB2-BD59-A6C34878D82A}">
                    <a16:rowId xmlns:a16="http://schemas.microsoft.com/office/drawing/2014/main" val="10004"/>
                  </a:ext>
                </a:extLst>
              </a:tr>
            </a:tbl>
          </a:graphicData>
        </a:graphic>
      </p:graphicFrame>
      <p:sp>
        <p:nvSpPr>
          <p:cNvPr id="3" name="TextBox 2"/>
          <p:cNvSpPr txBox="1"/>
          <p:nvPr/>
        </p:nvSpPr>
        <p:spPr>
          <a:xfrm>
            <a:off x="3048000" y="6019800"/>
            <a:ext cx="5638800" cy="646331"/>
          </a:xfrm>
          <a:prstGeom prst="rect">
            <a:avLst/>
          </a:prstGeom>
          <a:noFill/>
        </p:spPr>
        <p:txBody>
          <a:bodyPr wrap="square" rtlCol="0">
            <a:spAutoFit/>
          </a:bodyPr>
          <a:lstStyle/>
          <a:p>
            <a:r>
              <a:rPr lang="en-US" dirty="0" smtClean="0"/>
              <a:t>Careful with sig figs. Answers with proper sig figs are on the next slide, check when finished.</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Silver = 107.87amu</a:t>
            </a:r>
          </a:p>
          <a:p>
            <a:r>
              <a:rPr lang="en-US" dirty="0" smtClean="0"/>
              <a:t>Silicon = 28.09amu</a:t>
            </a:r>
          </a:p>
          <a:p>
            <a:r>
              <a:rPr lang="en-US" dirty="0" smtClean="0"/>
              <a:t>Iron = 55.84amu</a:t>
            </a:r>
            <a:endParaRPr lang="en-US" dirty="0"/>
          </a:p>
        </p:txBody>
      </p:sp>
      <p:sp>
        <p:nvSpPr>
          <p:cNvPr id="2" name="Title 1"/>
          <p:cNvSpPr>
            <a:spLocks noGrp="1"/>
          </p:cNvSpPr>
          <p:nvPr>
            <p:ph type="title"/>
          </p:nvPr>
        </p:nvSpPr>
        <p:spPr/>
        <p:txBody>
          <a:bodyPr/>
          <a:lstStyle/>
          <a:p>
            <a:r>
              <a:rPr lang="en-US" dirty="0" smtClean="0"/>
              <a:t>Check Your Answers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81328"/>
            <a:ext cx="8305800" cy="4525963"/>
          </a:xfrm>
        </p:spPr>
        <p:txBody>
          <a:bodyPr/>
          <a:lstStyle/>
          <a:p>
            <a:r>
              <a:rPr lang="en-US" dirty="0" smtClean="0"/>
              <a:t>Read </a:t>
            </a:r>
            <a:r>
              <a:rPr lang="en-US" dirty="0" smtClean="0">
                <a:hlinkClick r:id="rId2"/>
              </a:rPr>
              <a:t>section 1.4</a:t>
            </a:r>
            <a:r>
              <a:rPr lang="en-US" sz="1200" dirty="0" smtClean="0">
                <a:hlinkClick r:id="rId2"/>
              </a:rPr>
              <a:t> </a:t>
            </a:r>
            <a:r>
              <a:rPr lang="en-US" dirty="0" smtClean="0"/>
              <a:t>in the </a:t>
            </a:r>
            <a:r>
              <a:rPr lang="en-US" dirty="0" smtClean="0"/>
              <a:t>text. Pdf version is on my website if you do not have your textbook.</a:t>
            </a:r>
            <a:endParaRPr lang="en-US" dirty="0" smtClean="0"/>
          </a:p>
          <a:p>
            <a:r>
              <a:rPr lang="en-US" dirty="0" err="1" smtClean="0"/>
              <a:t>pg</a:t>
            </a:r>
            <a:r>
              <a:rPr lang="en-US" dirty="0" smtClean="0"/>
              <a:t> 27 #1</a:t>
            </a:r>
          </a:p>
          <a:p>
            <a:r>
              <a:rPr lang="en-US" dirty="0" err="1"/>
              <a:t>p</a:t>
            </a:r>
            <a:r>
              <a:rPr lang="en-US" dirty="0" err="1" smtClean="0"/>
              <a:t>g</a:t>
            </a:r>
            <a:r>
              <a:rPr lang="en-US" dirty="0" smtClean="0"/>
              <a:t> 29 #2,5,6,9</a:t>
            </a:r>
          </a:p>
          <a:p>
            <a:r>
              <a:rPr lang="en-US" dirty="0" smtClean="0">
                <a:hlinkClick r:id="rId3"/>
              </a:rPr>
              <a:t>Take the Check You Understanding – Average Atomic Mass Quiz</a:t>
            </a:r>
            <a:r>
              <a:rPr lang="en-US" dirty="0" smtClean="0"/>
              <a:t> (careful with sig figs)</a:t>
            </a:r>
            <a:endParaRPr lang="en-US" dirty="0"/>
          </a:p>
        </p:txBody>
      </p:sp>
      <p:sp>
        <p:nvSpPr>
          <p:cNvPr id="2" name="Title 1"/>
          <p:cNvSpPr>
            <a:spLocks noGrp="1"/>
          </p:cNvSpPr>
          <p:nvPr>
            <p:ph type="title"/>
          </p:nvPr>
        </p:nvSpPr>
        <p:spPr/>
        <p:txBody>
          <a:bodyPr/>
          <a:lstStyle/>
          <a:p>
            <a:r>
              <a:rPr lang="en-US" dirty="0" smtClean="0"/>
              <a:t>Homework</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7639"/>
            <a:ext cx="8229600" cy="2087562"/>
          </a:xfrm>
        </p:spPr>
        <p:txBody>
          <a:bodyPr>
            <a:normAutofit lnSpcReduction="10000"/>
          </a:bodyPr>
          <a:lstStyle/>
          <a:p>
            <a:r>
              <a:rPr lang="en-US" dirty="0" smtClean="0"/>
              <a:t>Elements </a:t>
            </a:r>
            <a:r>
              <a:rPr lang="en-US" dirty="0"/>
              <a:t>can exist in a number of forms, called isotopes. Isotopes are forms of the same </a:t>
            </a:r>
            <a:r>
              <a:rPr lang="en-US" dirty="0" smtClean="0"/>
              <a:t>element (same # of protons) but have different mass as a result of a different number of neutrons.</a:t>
            </a:r>
            <a:r>
              <a:rPr lang="en-US" dirty="0"/>
              <a:t> </a:t>
            </a:r>
          </a:p>
          <a:p>
            <a:endParaRPr lang="en-US" dirty="0"/>
          </a:p>
        </p:txBody>
      </p:sp>
      <p:sp>
        <p:nvSpPr>
          <p:cNvPr id="2" name="Title 1"/>
          <p:cNvSpPr>
            <a:spLocks noGrp="1"/>
          </p:cNvSpPr>
          <p:nvPr>
            <p:ph type="title"/>
          </p:nvPr>
        </p:nvSpPr>
        <p:spPr/>
        <p:txBody>
          <a:bodyPr>
            <a:noAutofit/>
          </a:bodyPr>
          <a:lstStyle/>
          <a:p>
            <a:r>
              <a:rPr lang="en-US" sz="6000" dirty="0" smtClean="0"/>
              <a:t>Isotopes</a:t>
            </a:r>
            <a:endParaRPr lang="en-US" sz="6000" dirty="0"/>
          </a:p>
        </p:txBody>
      </p:sp>
      <p:pic>
        <p:nvPicPr>
          <p:cNvPr id="1027" name="Picture 3"/>
          <p:cNvPicPr>
            <a:picLocks noChangeAspect="1" noChangeArrowheads="1"/>
          </p:cNvPicPr>
          <p:nvPr/>
        </p:nvPicPr>
        <p:blipFill>
          <a:blip r:embed="rId2"/>
          <a:srcRect/>
          <a:stretch>
            <a:fillRect/>
          </a:stretch>
        </p:blipFill>
        <p:spPr bwMode="auto">
          <a:xfrm>
            <a:off x="1050324" y="3276600"/>
            <a:ext cx="4893276" cy="2743200"/>
          </a:xfrm>
          <a:prstGeom prst="rect">
            <a:avLst/>
          </a:prstGeom>
          <a:noFill/>
          <a:ln w="9525">
            <a:noFill/>
            <a:miter lim="800000"/>
            <a:headEnd/>
            <a:tailEnd/>
          </a:ln>
          <a:effectLst/>
        </p:spPr>
      </p:pic>
      <p:sp>
        <p:nvSpPr>
          <p:cNvPr id="4" name="Oval 3"/>
          <p:cNvSpPr/>
          <p:nvPr/>
        </p:nvSpPr>
        <p:spPr>
          <a:xfrm>
            <a:off x="6629400" y="3276600"/>
            <a:ext cx="152400" cy="1524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629400" y="3657600"/>
            <a:ext cx="152400" cy="152400"/>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781800" y="3168134"/>
            <a:ext cx="1143000" cy="369332"/>
          </a:xfrm>
          <a:prstGeom prst="rect">
            <a:avLst/>
          </a:prstGeom>
          <a:noFill/>
        </p:spPr>
        <p:txBody>
          <a:bodyPr wrap="square" rtlCol="0">
            <a:spAutoFit/>
          </a:bodyPr>
          <a:lstStyle/>
          <a:p>
            <a:r>
              <a:rPr lang="en-US" dirty="0" smtClean="0"/>
              <a:t>proton</a:t>
            </a:r>
            <a:endParaRPr lang="en-US" dirty="0"/>
          </a:p>
        </p:txBody>
      </p:sp>
      <p:sp>
        <p:nvSpPr>
          <p:cNvPr id="8" name="TextBox 7"/>
          <p:cNvSpPr txBox="1"/>
          <p:nvPr/>
        </p:nvSpPr>
        <p:spPr>
          <a:xfrm>
            <a:off x="6781800" y="3549134"/>
            <a:ext cx="1219200" cy="369332"/>
          </a:xfrm>
          <a:prstGeom prst="rect">
            <a:avLst/>
          </a:prstGeom>
          <a:noFill/>
        </p:spPr>
        <p:txBody>
          <a:bodyPr wrap="square" rtlCol="0">
            <a:spAutoFit/>
          </a:bodyPr>
          <a:lstStyle/>
          <a:p>
            <a:r>
              <a:rPr lang="en-US" dirty="0" smtClean="0"/>
              <a:t>neutron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additive="base">
                                        <p:cTn id="13" dur="500" fill="hold"/>
                                        <p:tgtEl>
                                          <p:spTgt spid="1027"/>
                                        </p:tgtEl>
                                        <p:attrNameLst>
                                          <p:attrName>ppt_x</p:attrName>
                                        </p:attrNameLst>
                                      </p:cBhvr>
                                      <p:tavLst>
                                        <p:tav tm="0">
                                          <p:val>
                                            <p:strVal val="#ppt_x"/>
                                          </p:val>
                                        </p:tav>
                                        <p:tav tm="100000">
                                          <p:val>
                                            <p:strVal val="#ppt_x"/>
                                          </p:val>
                                        </p:tav>
                                      </p:tavLst>
                                    </p:anim>
                                    <p:anim calcmode="lin" valueType="num">
                                      <p:cBhvr additive="base">
                                        <p:cTn id="14"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5"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724400"/>
          </a:xfrm>
        </p:spPr>
        <p:txBody>
          <a:bodyPr>
            <a:normAutofit/>
          </a:bodyPr>
          <a:lstStyle/>
          <a:p>
            <a:r>
              <a:rPr lang="en-US" sz="2400" dirty="0" smtClean="0"/>
              <a:t>Copper metal exists as two naturally occurring isotopes.</a:t>
            </a:r>
            <a:endParaRPr lang="en-US" sz="2400" dirty="0"/>
          </a:p>
          <a:p>
            <a:r>
              <a:rPr lang="en-US" sz="2400" dirty="0"/>
              <a:t>O</a:t>
            </a:r>
            <a:r>
              <a:rPr lang="en-US" sz="2400" dirty="0" smtClean="0"/>
              <a:t>ne isotope has an atomic mass of</a:t>
            </a:r>
            <a:r>
              <a:rPr lang="en-US" sz="2400" dirty="0"/>
              <a:t> </a:t>
            </a:r>
            <a:r>
              <a:rPr lang="en-US" sz="2400" b="1" dirty="0" smtClean="0"/>
              <a:t>62.93amu</a:t>
            </a:r>
            <a:r>
              <a:rPr lang="en-US" sz="2400" dirty="0"/>
              <a:t>, the other has a mass of </a:t>
            </a:r>
            <a:r>
              <a:rPr lang="en-US" sz="2400" b="1" dirty="0" smtClean="0"/>
              <a:t>64.94amu</a:t>
            </a:r>
            <a:r>
              <a:rPr lang="en-US" sz="2400" dirty="0"/>
              <a:t> </a:t>
            </a:r>
            <a:r>
              <a:rPr lang="en-US" sz="2000" dirty="0" smtClean="0"/>
              <a:t>(atomic mass units)</a:t>
            </a:r>
          </a:p>
          <a:p>
            <a:r>
              <a:rPr lang="en-US" sz="2400" dirty="0" smtClean="0"/>
              <a:t>These two isotopes have different proportions in a natural sample of copper.</a:t>
            </a:r>
          </a:p>
          <a:p>
            <a:r>
              <a:rPr lang="en-US" sz="2400" dirty="0"/>
              <a:t>The lighter isotope is more common with </a:t>
            </a:r>
            <a:r>
              <a:rPr lang="en-US" sz="2400" dirty="0" smtClean="0"/>
              <a:t>an abundance of 69.09</a:t>
            </a:r>
            <a:r>
              <a:rPr lang="en-US" sz="2400" dirty="0"/>
              <a:t>% of </a:t>
            </a:r>
            <a:r>
              <a:rPr lang="en-US" sz="2400" dirty="0" smtClean="0"/>
              <a:t>all </a:t>
            </a:r>
            <a:r>
              <a:rPr lang="en-US" sz="2400" dirty="0"/>
              <a:t>naturally occurring </a:t>
            </a:r>
            <a:r>
              <a:rPr lang="en-US" sz="2400" dirty="0" smtClean="0"/>
              <a:t>copper. </a:t>
            </a:r>
          </a:p>
          <a:p>
            <a:r>
              <a:rPr lang="en-US" sz="2400" dirty="0" smtClean="0"/>
              <a:t>What is the percent abundance of the other isotope? </a:t>
            </a:r>
            <a:endParaRPr lang="en-US" sz="2400" dirty="0"/>
          </a:p>
        </p:txBody>
      </p:sp>
      <p:sp>
        <p:nvSpPr>
          <p:cNvPr id="2" name="TextBox 1"/>
          <p:cNvSpPr txBox="1"/>
          <p:nvPr/>
        </p:nvSpPr>
        <p:spPr>
          <a:xfrm>
            <a:off x="707571" y="490835"/>
            <a:ext cx="7391400" cy="923330"/>
          </a:xfrm>
          <a:prstGeom prst="rect">
            <a:avLst/>
          </a:prstGeom>
          <a:noFill/>
        </p:spPr>
        <p:txBody>
          <a:bodyPr wrap="square" rtlCol="0">
            <a:spAutoFit/>
          </a:bodyPr>
          <a:lstStyle/>
          <a:p>
            <a:pPr algn="ctr"/>
            <a:r>
              <a:rPr lang="en-US" sz="5400" dirty="0" smtClean="0"/>
              <a:t>Copper</a:t>
            </a:r>
            <a:endParaRPr lang="en-US" sz="5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remainder of the atoms, </a:t>
            </a:r>
            <a:r>
              <a:rPr lang="en-US" dirty="0" smtClean="0"/>
              <a:t>30.91%,</a:t>
            </a:r>
            <a:r>
              <a:rPr lang="en-US" dirty="0"/>
              <a:t> have a mass of </a:t>
            </a:r>
            <a:r>
              <a:rPr lang="en-US" dirty="0" smtClean="0"/>
              <a:t>64.94amu</a:t>
            </a:r>
            <a:endParaRPr lang="en-US" dirty="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mass of copper listed on the periodic table is a WEIGHTED AVERAGE</a:t>
            </a:r>
            <a:r>
              <a:rPr lang="en-US" dirty="0"/>
              <a:t> </a:t>
            </a:r>
            <a:r>
              <a:rPr lang="en-US" dirty="0" smtClean="0"/>
              <a:t>of all naturally occurring isotopes of the element.</a:t>
            </a:r>
          </a:p>
          <a:p>
            <a:pPr marL="109728" indent="0">
              <a:buNone/>
            </a:pPr>
            <a:endParaRPr lang="en-US" dirty="0"/>
          </a:p>
          <a:p>
            <a:r>
              <a:rPr lang="en-US" dirty="0" smtClean="0"/>
              <a:t>To </a:t>
            </a:r>
            <a:r>
              <a:rPr lang="en-US" dirty="0"/>
              <a:t>find the AVERAGE ATOMIC MASS of an atom, we take into account all of the isotopes that exist and the percentage of each type</a:t>
            </a:r>
            <a:r>
              <a:rPr lang="en-US" dirty="0" smtClean="0"/>
              <a:t>.</a:t>
            </a:r>
          </a:p>
          <a:p>
            <a:pPr marL="109728" indent="0">
              <a:buNone/>
            </a:pPr>
            <a:endParaRPr lang="en-US" dirty="0" smtClean="0"/>
          </a:p>
          <a:p>
            <a:r>
              <a:rPr lang="en-US" dirty="0" smtClean="0">
                <a:hlinkClick r:id="rId2"/>
              </a:rPr>
              <a:t>Khan Academy Video</a:t>
            </a:r>
            <a:r>
              <a:rPr lang="en-US" dirty="0" smtClean="0"/>
              <a:t> (example with carbon)</a:t>
            </a:r>
          </a:p>
          <a:p>
            <a:pPr marL="109728" indent="0">
              <a:buNone/>
            </a:pPr>
            <a:endParaRPr lang="en-US" dirty="0"/>
          </a:p>
        </p:txBody>
      </p:sp>
      <p:sp>
        <p:nvSpPr>
          <p:cNvPr id="2" name="Title 1"/>
          <p:cNvSpPr>
            <a:spLocks noGrp="1"/>
          </p:cNvSpPr>
          <p:nvPr>
            <p:ph type="title"/>
          </p:nvPr>
        </p:nvSpPr>
        <p:spPr/>
        <p:txBody>
          <a:bodyPr/>
          <a:lstStyle/>
          <a:p>
            <a:r>
              <a:rPr lang="en-US" dirty="0" smtClean="0"/>
              <a:t>Average Atomic Mass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81328"/>
            <a:ext cx="8686800" cy="4525963"/>
          </a:xfrm>
        </p:spPr>
        <p:txBody>
          <a:bodyPr/>
          <a:lstStyle/>
          <a:p>
            <a:pPr algn="ctr">
              <a:buNone/>
            </a:pPr>
            <a:r>
              <a:rPr lang="en-US" sz="2200" dirty="0"/>
              <a:t>Average atomic </a:t>
            </a:r>
            <a:r>
              <a:rPr lang="en-US" sz="2200" dirty="0" smtClean="0"/>
              <a:t>mass=Σ </a:t>
            </a:r>
            <a:r>
              <a:rPr lang="en-US" sz="2200" dirty="0"/>
              <a:t>(mass of isotope × </a:t>
            </a:r>
            <a:r>
              <a:rPr lang="en-US" sz="2200" dirty="0" smtClean="0"/>
              <a:t>%abundance</a:t>
            </a:r>
            <a:r>
              <a:rPr lang="en-US" sz="2200" dirty="0"/>
              <a:t>) </a:t>
            </a:r>
            <a:endParaRPr lang="en-US" sz="2200" dirty="0" smtClean="0"/>
          </a:p>
          <a:p>
            <a:pPr algn="ctr">
              <a:buNone/>
            </a:pPr>
            <a:endParaRPr lang="en-US" dirty="0" smtClean="0"/>
          </a:p>
          <a:p>
            <a:pPr algn="ctr">
              <a:buNone/>
            </a:pPr>
            <a:r>
              <a:rPr lang="en-US" dirty="0" smtClean="0"/>
              <a:t>Σ = sum or to add each isotope together</a:t>
            </a:r>
            <a:endParaRPr lang="en-US" dirty="0"/>
          </a:p>
          <a:p>
            <a:endParaRPr lang="en-US" dirty="0"/>
          </a:p>
        </p:txBody>
      </p:sp>
      <p:sp>
        <p:nvSpPr>
          <p:cNvPr id="2" name="Title 1"/>
          <p:cNvSpPr>
            <a:spLocks noGrp="1"/>
          </p:cNvSpPr>
          <p:nvPr>
            <p:ph type="title"/>
          </p:nvPr>
        </p:nvSpPr>
        <p:spPr/>
        <p:txBody>
          <a:bodyPr/>
          <a:lstStyle/>
          <a:p>
            <a:r>
              <a:rPr lang="en-US" dirty="0" smtClean="0"/>
              <a:t>Calculation of Average Mass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481328"/>
            <a:ext cx="8686800" cy="4525963"/>
          </a:xfrm>
        </p:spPr>
        <p:txBody>
          <a:bodyPr>
            <a:normAutofit/>
          </a:bodyPr>
          <a:lstStyle/>
          <a:p>
            <a:r>
              <a:rPr lang="en-US" sz="2400" dirty="0" smtClean="0"/>
              <a:t>Since there </a:t>
            </a:r>
            <a:r>
              <a:rPr lang="en-US" sz="2400" dirty="0"/>
              <a:t>are two </a:t>
            </a:r>
            <a:r>
              <a:rPr lang="en-US" sz="2400" dirty="0" smtClean="0"/>
              <a:t>isotopes for copper, we </a:t>
            </a:r>
            <a:r>
              <a:rPr lang="en-US" sz="2400" dirty="0"/>
              <a:t>will be adding the contributions of 2 isotopes</a:t>
            </a:r>
            <a:r>
              <a:rPr lang="en-US" sz="2400" dirty="0" smtClean="0"/>
              <a:t>. (</a:t>
            </a:r>
            <a:r>
              <a:rPr lang="en-US" sz="2400" dirty="0"/>
              <a:t>That’s where the Σ sign comes </a:t>
            </a:r>
            <a:r>
              <a:rPr lang="en-US" sz="2400" dirty="0" smtClean="0"/>
              <a:t>in)</a:t>
            </a:r>
          </a:p>
          <a:p>
            <a:pPr marL="109728" indent="0">
              <a:buNone/>
            </a:pPr>
            <a:endParaRPr lang="en-US" sz="2400" dirty="0"/>
          </a:p>
          <a:p>
            <a:r>
              <a:rPr lang="en-US" sz="2400" dirty="0" smtClean="0"/>
              <a:t>62.93amu has a % abundance of 69.09% (0.6909)</a:t>
            </a:r>
          </a:p>
          <a:p>
            <a:r>
              <a:rPr lang="en-US" sz="2400" dirty="0" smtClean="0"/>
              <a:t>64.94amu has a % abundance of 30.91% (0.3091)</a:t>
            </a:r>
          </a:p>
          <a:p>
            <a:pPr marL="109728" indent="0">
              <a:buNone/>
            </a:pPr>
            <a:endParaRPr lang="en-US" dirty="0"/>
          </a:p>
        </p:txBody>
      </p:sp>
      <p:sp>
        <p:nvSpPr>
          <p:cNvPr id="2" name="Title 1"/>
          <p:cNvSpPr>
            <a:spLocks noGrp="1"/>
          </p:cNvSpPr>
          <p:nvPr>
            <p:ph type="title"/>
          </p:nvPr>
        </p:nvSpPr>
        <p:spPr/>
        <p:txBody>
          <a:bodyPr>
            <a:normAutofit fontScale="90000"/>
          </a:bodyPr>
          <a:lstStyle/>
          <a:p>
            <a:pPr algn="ctr"/>
            <a:r>
              <a:rPr lang="en-US" dirty="0" smtClean="0"/>
              <a:t>Continuing with Copper Calculating Average Atomic Mass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81328"/>
            <a:ext cx="8763000" cy="4525963"/>
          </a:xfrm>
        </p:spPr>
        <p:txBody>
          <a:bodyPr>
            <a:normAutofit/>
          </a:bodyPr>
          <a:lstStyle/>
          <a:p>
            <a:pPr algn="ctr">
              <a:buNone/>
            </a:pPr>
            <a:r>
              <a:rPr lang="en-US" sz="2000" dirty="0"/>
              <a:t>Average atomic mass of copper </a:t>
            </a:r>
            <a:r>
              <a:rPr lang="en-US" sz="2000" dirty="0" smtClean="0"/>
              <a:t>=</a:t>
            </a:r>
          </a:p>
          <a:p>
            <a:pPr algn="ctr">
              <a:buNone/>
            </a:pPr>
            <a:r>
              <a:rPr lang="en-US" sz="1700" dirty="0" smtClean="0"/>
              <a:t>(mass of isotope#1 x percentage of #1)+(mass of isotope#2 x percentage of #2)</a:t>
            </a:r>
          </a:p>
          <a:p>
            <a:pPr algn="ctr">
              <a:buNone/>
            </a:pPr>
            <a:endParaRPr lang="en-US" dirty="0" smtClean="0"/>
          </a:p>
          <a:p>
            <a:pPr algn="ctr">
              <a:buNone/>
            </a:pPr>
            <a:r>
              <a:rPr lang="en-US" sz="2800" b="1" dirty="0" smtClean="0"/>
              <a:t> </a:t>
            </a:r>
            <a:r>
              <a:rPr lang="en-US" sz="2800" b="1" dirty="0"/>
              <a:t>(</a:t>
            </a:r>
            <a:r>
              <a:rPr lang="en-US" sz="2800" b="1" dirty="0" smtClean="0"/>
              <a:t>62.93amu </a:t>
            </a:r>
            <a:r>
              <a:rPr lang="en-US" sz="2800" b="1" dirty="0"/>
              <a:t>× 0.6909</a:t>
            </a:r>
            <a:r>
              <a:rPr lang="en-US" sz="2800" b="1" dirty="0" smtClean="0"/>
              <a:t>)</a:t>
            </a:r>
            <a:r>
              <a:rPr lang="en-US" sz="2800" dirty="0" smtClean="0"/>
              <a:t>+</a:t>
            </a:r>
            <a:r>
              <a:rPr lang="en-US" sz="2800" b="1" dirty="0" smtClean="0"/>
              <a:t>(64.94amu </a:t>
            </a:r>
            <a:r>
              <a:rPr lang="en-US" sz="2800" b="1" dirty="0"/>
              <a:t>× 0.3091</a:t>
            </a:r>
            <a:r>
              <a:rPr lang="en-US" sz="2800" b="1" dirty="0" smtClean="0"/>
              <a:t>)</a:t>
            </a:r>
          </a:p>
          <a:p>
            <a:pPr algn="ctr">
              <a:buNone/>
            </a:pPr>
            <a:r>
              <a:rPr lang="en-US" sz="2800" b="1" dirty="0" smtClean="0"/>
              <a:t>= (</a:t>
            </a:r>
            <a:r>
              <a:rPr lang="en-US" sz="2800" b="1" dirty="0" smtClean="0"/>
              <a:t>43.48amu)+(20.07amu)</a:t>
            </a:r>
            <a:endParaRPr lang="en-US" sz="2800" b="1" dirty="0" smtClean="0"/>
          </a:p>
          <a:p>
            <a:pPr algn="ctr">
              <a:buNone/>
            </a:pPr>
            <a:endParaRPr lang="en-US" dirty="0" smtClean="0"/>
          </a:p>
          <a:p>
            <a:pPr algn="ctr">
              <a:buNone/>
            </a:pPr>
            <a:r>
              <a:rPr lang="en-US" dirty="0" smtClean="0"/>
              <a:t>= </a:t>
            </a:r>
            <a:r>
              <a:rPr lang="en-US" b="1" dirty="0" smtClean="0"/>
              <a:t>63.55amu </a:t>
            </a:r>
            <a:r>
              <a:rPr lang="en-US" b="1" dirty="0" smtClean="0"/>
              <a:t>(4 sig figs, why?)</a:t>
            </a:r>
          </a:p>
          <a:p>
            <a:pPr algn="ctr">
              <a:buNone/>
            </a:pPr>
            <a:endParaRPr lang="en-US" b="1" dirty="0"/>
          </a:p>
        </p:txBody>
      </p:sp>
      <p:sp>
        <p:nvSpPr>
          <p:cNvPr id="2" name="Title 1"/>
          <p:cNvSpPr>
            <a:spLocks noGrp="1"/>
          </p:cNvSpPr>
          <p:nvPr>
            <p:ph type="title"/>
          </p:nvPr>
        </p:nvSpPr>
        <p:spPr/>
        <p:txBody>
          <a:bodyPr>
            <a:normAutofit/>
          </a:bodyPr>
          <a:lstStyle/>
          <a:p>
            <a:r>
              <a:rPr lang="en-US" dirty="0" smtClean="0"/>
              <a:t>Calculation of Average Mass</a:t>
            </a:r>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105400" y="45720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4"/>
                    </p:tgtEl>
                  </p:cond>
                </p:stCondLst>
                <p:endSync evt="end" delay="0">
                  <p:rtn val="all"/>
                </p:endSync>
                <p:childTnLst>
                  <p:par>
                    <p:cTn id="34" fill="hold">
                      <p:stCondLst>
                        <p:cond delay="0"/>
                      </p:stCondLst>
                      <p:childTnLst>
                        <p:par>
                          <p:cTn id="35" fill="hold">
                            <p:stCondLst>
                              <p:cond delay="0"/>
                            </p:stCondLst>
                            <p:childTnLst>
                              <p:par>
                                <p:cTn id="36" presetID="1" presetClass="mediacall" presetSubtype="0" fill="hold" nodeType="clickEffect">
                                  <p:stCondLst>
                                    <p:cond delay="0"/>
                                  </p:stCondLst>
                                  <p:childTnLst>
                                    <p:cmd type="call" cmd="playFrom(0.0)">
                                      <p:cBhvr>
                                        <p:cTn id="37" dur="132695" fill="hold"/>
                                        <p:tgtEl>
                                          <p:spTgt spid="4"/>
                                        </p:tgtEl>
                                      </p:cBhvr>
                                    </p:cmd>
                                  </p:childTnLst>
                                </p:cTn>
                              </p:par>
                            </p:childTnLst>
                          </p:cTn>
                        </p:par>
                      </p:childTnLst>
                    </p:cTn>
                  </p:par>
                </p:childTnLst>
              </p:cTn>
              <p:nextCondLst>
                <p:cond evt="onClick" delay="0">
                  <p:tgtEl>
                    <p:spTgt spid="4"/>
                  </p:tgtEl>
                </p:cond>
              </p:nextCondLst>
            </p:seq>
            <p:audio>
              <p:cMediaNode vol="80000">
                <p:cTn id="38"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417638"/>
            <a:ext cx="8915400" cy="4754562"/>
          </a:xfrm>
        </p:spPr>
        <p:txBody>
          <a:bodyPr>
            <a:normAutofit lnSpcReduction="10000"/>
          </a:bodyPr>
          <a:lstStyle/>
          <a:p>
            <a:r>
              <a:rPr lang="en-US" sz="2800" dirty="0" smtClean="0"/>
              <a:t>There are ZERO atoms </a:t>
            </a:r>
            <a:r>
              <a:rPr lang="en-US" sz="2800" dirty="0"/>
              <a:t>of </a:t>
            </a:r>
            <a:r>
              <a:rPr lang="en-US" sz="2800" dirty="0" smtClean="0"/>
              <a:t>copper in nature </a:t>
            </a:r>
            <a:r>
              <a:rPr lang="en-US" sz="2800" dirty="0" smtClean="0"/>
              <a:t>that have a </a:t>
            </a:r>
            <a:r>
              <a:rPr lang="en-US" sz="2800" dirty="0"/>
              <a:t>mass of </a:t>
            </a:r>
            <a:r>
              <a:rPr lang="en-US" sz="2800" b="1" dirty="0" smtClean="0"/>
              <a:t>63.55amu, </a:t>
            </a:r>
            <a:r>
              <a:rPr lang="en-US" sz="2800" dirty="0" smtClean="0"/>
              <a:t>this is an average. The mass recorded on the Periodic Table is not the mass of an individual atom but rather an average of all isotopes of that element that exist naturally.</a:t>
            </a:r>
          </a:p>
          <a:p>
            <a:pPr marL="109728" indent="0">
              <a:buNone/>
            </a:pPr>
            <a:endParaRPr lang="en-US" sz="2800" dirty="0" smtClean="0"/>
          </a:p>
          <a:p>
            <a:r>
              <a:rPr lang="en-US" sz="2800" dirty="0" smtClean="0"/>
              <a:t>When rounding off the Average Atomic Mass to the closest whole number what you are doing is likely determining the most abundant or common isotope of that element.</a:t>
            </a:r>
          </a:p>
          <a:p>
            <a:pPr marL="109728" indent="0">
              <a:buNone/>
            </a:pPr>
            <a:endParaRPr lang="en-US" dirty="0"/>
          </a:p>
        </p:txBody>
      </p:sp>
      <p:sp>
        <p:nvSpPr>
          <p:cNvPr id="2" name="Title 1"/>
          <p:cNvSpPr>
            <a:spLocks noGrp="1"/>
          </p:cNvSpPr>
          <p:nvPr>
            <p:ph type="title"/>
          </p:nvPr>
        </p:nvSpPr>
        <p:spPr/>
        <p:txBody>
          <a:bodyPr/>
          <a:lstStyle/>
          <a:p>
            <a:r>
              <a:rPr lang="en-US" dirty="0" smtClean="0"/>
              <a:t>Average Mass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266</TotalTime>
  <Words>592</Words>
  <Application>Microsoft Office PowerPoint</Application>
  <PresentationFormat>On-screen Show (4:3)</PresentationFormat>
  <Paragraphs>89</Paragraphs>
  <Slides>12</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Lucida Sans Unicode</vt:lpstr>
      <vt:lpstr>Verdana</vt:lpstr>
      <vt:lpstr>Wingdings 2</vt:lpstr>
      <vt:lpstr>Wingdings 3</vt:lpstr>
      <vt:lpstr>Concourse</vt:lpstr>
      <vt:lpstr>Average Atomic Mass</vt:lpstr>
      <vt:lpstr>Isotopes</vt:lpstr>
      <vt:lpstr>PowerPoint Presentation</vt:lpstr>
      <vt:lpstr>PowerPoint Presentation</vt:lpstr>
      <vt:lpstr>Average Atomic Mass</vt:lpstr>
      <vt:lpstr>Calculation of Average Mass</vt:lpstr>
      <vt:lpstr>Continuing with Copper Calculating Average Atomic Mass</vt:lpstr>
      <vt:lpstr>Calculation of Average Mass</vt:lpstr>
      <vt:lpstr>Average Mass</vt:lpstr>
      <vt:lpstr>Practice-Calculate the average atomic mass for the following elements</vt:lpstr>
      <vt:lpstr>Check Your Answers</vt:lpstr>
      <vt:lpstr>Homework</vt:lpstr>
    </vt:vector>
  </TitlesOfParts>
  <Company>Wellington Catholic District School Board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Calculations in Chemistry: Average Atomic Mass</dc:title>
  <dc:creator>jseguin</dc:creator>
  <cp:lastModifiedBy>James Seguin</cp:lastModifiedBy>
  <cp:revision>22</cp:revision>
  <dcterms:created xsi:type="dcterms:W3CDTF">2011-04-01T14:20:04Z</dcterms:created>
  <dcterms:modified xsi:type="dcterms:W3CDTF">2020-04-13T16:24:33Z</dcterms:modified>
</cp:coreProperties>
</file>