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handoutMasterIdLst>
    <p:handoutMasterId r:id="rId28"/>
  </p:handoutMasterIdLst>
  <p:sldIdLst>
    <p:sldId id="256" r:id="rId5"/>
    <p:sldId id="257" r:id="rId6"/>
    <p:sldId id="266" r:id="rId7"/>
    <p:sldId id="258" r:id="rId8"/>
    <p:sldId id="275" r:id="rId9"/>
    <p:sldId id="270" r:id="rId10"/>
    <p:sldId id="274" r:id="rId11"/>
    <p:sldId id="271" r:id="rId12"/>
    <p:sldId id="272" r:id="rId13"/>
    <p:sldId id="276" r:id="rId14"/>
    <p:sldId id="259" r:id="rId15"/>
    <p:sldId id="265" r:id="rId16"/>
    <p:sldId id="278" r:id="rId17"/>
    <p:sldId id="260" r:id="rId18"/>
    <p:sldId id="261" r:id="rId19"/>
    <p:sldId id="262" r:id="rId20"/>
    <p:sldId id="263" r:id="rId21"/>
    <p:sldId id="277" r:id="rId22"/>
    <p:sldId id="264" r:id="rId23"/>
    <p:sldId id="267" r:id="rId24"/>
    <p:sldId id="268" r:id="rId25"/>
    <p:sldId id="273" r:id="rId26"/>
    <p:sldId id="26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C55496-D7CE-4E62-8BAC-38F90C975B42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3BF62FA-7FB9-40B8-997A-E8B966357F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0FB2-F313-4873-9929-5CFAA4A3BB15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2EBC4-1798-4F09-9C24-3491E3503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0465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E6472-32CA-4575-8EBB-EA95F7B83C43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AB79-A086-4839-A917-5C3914790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12212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E219-6FDD-49D7-9863-0A3BA06BC540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0E1CB-6781-484C-B1EE-73E165BB1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26199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6107-0987-4616-A6AF-26DB5502581D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EBE-CA61-4CEE-AAFB-F3FDDF108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80660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A367-9662-4460-A5ED-27323798FEC2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3E2F-C4A0-4553-9F7C-9DF31EA99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28895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FC50-8EF1-4259-BC5F-A5369031D869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68C04-9AB6-46E0-91AB-214CD4B64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1552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76AE8A-C484-4BEA-AB0A-2DCD3CED364C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6CB478-14F5-4A0C-83F8-71D6482404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431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38B5-5C0B-4A05-BD37-DFDB32C7253A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E1E2-299F-446E-8C48-E8B1BF303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99325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FDA8-C98A-482E-9F0A-AEEF035E855D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AE8E2-410D-4AF1-AA63-3D44082CF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59682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5185-0169-43E1-A74E-2CAD39DAF989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AEC6-2A7C-4D6D-BDBF-F381969E6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52845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AAB9-DA84-4780-B8C2-161E5B06086D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3A790-A5BA-4BF3-91E6-CCEC58AD1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8176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59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A76043-8839-4CC1-A0BD-37E3D93D77DF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8B2BD8D5-A3EE-45B4-8DD6-34CF23A82A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1" r:id="rId3"/>
    <p:sldLayoutId id="2147483742" r:id="rId4"/>
    <p:sldLayoutId id="2147483749" r:id="rId5"/>
    <p:sldLayoutId id="2147483750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forms.gle/vxzTEUHhnYjPLZ1R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981200" y="2237582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Ideal Gas Law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981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en-US" altLang="en-US" dirty="0" smtClean="0"/>
          </a:p>
        </p:txBody>
      </p:sp>
      <p:pic>
        <p:nvPicPr>
          <p:cNvPr id="10244" name="Picture 5" descr="http://farm1.static.flickr.com/18/24122959_ca8feec9c6.jpg?v=1120708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86250"/>
            <a:ext cx="3733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Practice 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579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444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67056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609600" y="565944"/>
            <a:ext cx="10972800" cy="500856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Molar Volume of a Gas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578224" y="1066800"/>
            <a:ext cx="11156576" cy="205740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/>
              <a:t>A</a:t>
            </a:r>
            <a:r>
              <a:rPr lang="en-US" altLang="en-US" dirty="0" smtClean="0"/>
              <a:t>t </a:t>
            </a:r>
            <a:r>
              <a:rPr lang="en-US" altLang="en-US" b="1" dirty="0" smtClean="0"/>
              <a:t>STP conditions</a:t>
            </a:r>
            <a:r>
              <a:rPr lang="en-US" altLang="en-US" dirty="0" smtClean="0"/>
              <a:t>, 1.0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</a:t>
            </a:r>
            <a:r>
              <a:rPr lang="en-US" altLang="en-US" b="1" dirty="0" smtClean="0"/>
              <a:t>any gas </a:t>
            </a:r>
            <a:r>
              <a:rPr lang="en-US" altLang="en-US" dirty="0" smtClean="0"/>
              <a:t>will have a volume of 22.4 L which can be used as a conversion factor between volume and moles.</a:t>
            </a:r>
          </a:p>
          <a:p>
            <a:pPr marL="109537" indent="0" eaLnBrk="1" hangingPunct="1">
              <a:buNone/>
            </a:pPr>
            <a:r>
              <a:rPr lang="en-US" altLang="en-US" b="1" dirty="0" smtClean="0"/>
              <a:t>*(22.4L/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) only for gases at STP*</a:t>
            </a:r>
          </a:p>
          <a:p>
            <a:pPr marL="109537" indent="0" eaLnBrk="1" hangingPunct="1">
              <a:buNone/>
            </a:pPr>
            <a:r>
              <a:rPr lang="en-US" altLang="en-US" dirty="0"/>
              <a:t>*</a:t>
            </a:r>
            <a:r>
              <a:rPr lang="en-US" altLang="en-US" b="1" dirty="0" smtClean="0"/>
              <a:t>SATP conditions</a:t>
            </a:r>
            <a:r>
              <a:rPr lang="en-US" altLang="en-US" dirty="0" smtClean="0"/>
              <a:t>, any gas = </a:t>
            </a:r>
            <a:r>
              <a:rPr lang="en-US" altLang="en-US" b="1" dirty="0" smtClean="0"/>
              <a:t>24.8 L/</a:t>
            </a:r>
            <a:r>
              <a:rPr lang="en-US" altLang="en-US" b="1" dirty="0" err="1" smtClean="0"/>
              <a:t>mol</a:t>
            </a:r>
            <a:r>
              <a:rPr lang="en-US" altLang="en-US" b="1" dirty="0" smtClean="0"/>
              <a:t>*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96012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126038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 smtClean="0"/>
              <a:t>A sample of gas at STP has a volume of 48.6 L. How many moles are present?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=  V</a:t>
            </a:r>
            <a:r>
              <a:rPr lang="en-US" altLang="en-US" baseline="-25000" dirty="0" smtClean="0"/>
              <a:t>2</a:t>
            </a:r>
          </a:p>
          <a:p>
            <a:pPr marL="109537" indent="0" eaLnBrk="1" hangingPunct="1">
              <a:buNone/>
            </a:pPr>
            <a:r>
              <a:rPr lang="en-US" altLang="en-US" dirty="0"/>
              <a:t>n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     n</a:t>
            </a:r>
            <a:r>
              <a:rPr lang="en-US" altLang="en-US" baseline="-25000" dirty="0" smtClean="0"/>
              <a:t>2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22.4 L   =   48.6 L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1.0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        n</a:t>
            </a:r>
            <a:r>
              <a:rPr lang="en-US" altLang="en-US" baseline="-25000" dirty="0" smtClean="0"/>
              <a:t>2</a:t>
            </a:r>
          </a:p>
          <a:p>
            <a:pPr marL="109537" indent="0" eaLnBrk="1" hangingPunct="1">
              <a:buNone/>
            </a:pPr>
            <a:endParaRPr lang="en-US" altLang="en-US" baseline="-25000" dirty="0"/>
          </a:p>
          <a:p>
            <a:pPr marL="109537" indent="0" eaLnBrk="1" hangingPunct="1">
              <a:buNone/>
            </a:pPr>
            <a:endParaRPr lang="en-US" altLang="en-US" dirty="0" smtClean="0"/>
          </a:p>
          <a:p>
            <a:pPr marL="109537" indent="0" eaLnBrk="1" hangingPunct="1">
              <a:buNone/>
            </a:pPr>
            <a:endParaRPr lang="en-US" altLang="en-US" dirty="0"/>
          </a:p>
          <a:p>
            <a:pPr marL="109537" indent="0" eaLnBrk="1" hangingPunct="1">
              <a:buNone/>
            </a:pPr>
            <a:endParaRPr lang="en-US" altLang="en-US" dirty="0" smtClean="0"/>
          </a:p>
          <a:p>
            <a:pPr marL="109537" indent="0" algn="r" eaLnBrk="1" hangingPunct="1">
              <a:buNone/>
            </a:pPr>
            <a:r>
              <a:rPr lang="en-US" altLang="en-US" dirty="0" smtClean="0"/>
              <a:t>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2.17 </a:t>
            </a:r>
            <a:r>
              <a:rPr lang="en-US" altLang="en-US" dirty="0" err="1" smtClean="0"/>
              <a:t>mol</a:t>
            </a:r>
            <a:endParaRPr lang="en-US" altLang="en-US" dirty="0" smtClean="0"/>
          </a:p>
          <a:p>
            <a:pPr eaLnBrk="1" hangingPunct="1"/>
            <a:endParaRPr lang="en-US" altLang="en-US" baseline="-250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62000" y="3803596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14600" y="3803596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6400" y="2900082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Practice 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580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165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/>
              <a:t>So when a sample contains a constant number of moles…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18564" y="2249488"/>
            <a:ext cx="10963835" cy="432435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 smtClean="0"/>
              <a:t>we can relate pressure, volume and temperature using Boyle’s, Charles’s, Gay-Lussac’s and the combined gas law, remember they all require a constant number of moles.</a:t>
            </a:r>
          </a:p>
          <a:p>
            <a:pPr eaLnBrk="1" hangingPunct="1"/>
            <a:endParaRPr lang="en-US" altLang="en-US" dirty="0" smtClean="0"/>
          </a:p>
          <a:p>
            <a:pPr marL="109537" indent="0" eaLnBrk="1" hangingPunct="1">
              <a:buNone/>
            </a:pPr>
            <a:r>
              <a:rPr lang="en-US" altLang="en-US" dirty="0" smtClean="0"/>
              <a:t>BUT….</a:t>
            </a:r>
            <a:br>
              <a:rPr lang="en-US" altLang="en-US" dirty="0" smtClean="0"/>
            </a:br>
            <a:r>
              <a:rPr lang="en-US" altLang="en-US" dirty="0" smtClean="0"/>
              <a:t>	Not all samples contain the same number of moles, so we have to define a new relationship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0668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Ideal Gas </a:t>
            </a:r>
            <a:r>
              <a:rPr lang="en-US" altLang="en-US" sz="4800" dirty="0"/>
              <a:t>L</a:t>
            </a:r>
            <a:r>
              <a:rPr lang="en-US" altLang="en-US" sz="4800" dirty="0" smtClean="0"/>
              <a:t>aw</a:t>
            </a:r>
            <a:r>
              <a:rPr lang="en-US" altLang="en-US" dirty="0" smtClean="0"/>
              <a:t>	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2097414"/>
            <a:ext cx="10972800" cy="1103312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 smtClean="0"/>
              <a:t>The Ideal Gas Law is the mathematical relationship between pressure, volume, temperature and the number of moles of a gas.</a:t>
            </a:r>
          </a:p>
        </p:txBody>
      </p:sp>
      <p:pic>
        <p:nvPicPr>
          <p:cNvPr id="2" name="Picture 1" descr="The Ideal Gas Law - Chemwik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555" y="3200726"/>
            <a:ext cx="4088889" cy="351938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Ideal Gas Law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278438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 smtClean="0"/>
              <a:t>This law is related to the other relationships that we learned</a:t>
            </a:r>
          </a:p>
          <a:p>
            <a:pPr lvl="1" eaLnBrk="1" hangingPunct="1"/>
            <a:r>
              <a:rPr lang="en-US" altLang="en-US" sz="2800" dirty="0"/>
              <a:t>Boyle’s Law = pressure and volume are inversely proportional</a:t>
            </a:r>
          </a:p>
          <a:p>
            <a:pPr lvl="1" eaLnBrk="1" hangingPunct="1"/>
            <a:r>
              <a:rPr lang="en-US" altLang="en-US" sz="2800" dirty="0"/>
              <a:t>Charles’s Law = volume and temperature are directly proportional</a:t>
            </a:r>
          </a:p>
          <a:p>
            <a:pPr lvl="1" eaLnBrk="1" hangingPunct="1"/>
            <a:r>
              <a:rPr lang="en-US" altLang="en-US" sz="2800" dirty="0"/>
              <a:t>Avogadro’s Law = volume and moles are directly proportional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So combining these we come up with the mathematical expression of the ideal gas law…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12321"/>
              </p:ext>
            </p:extLst>
          </p:nvPr>
        </p:nvGraphicFramePr>
        <p:xfrm>
          <a:off x="4572000" y="5181600"/>
          <a:ext cx="26447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26447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PV=</a:t>
            </a:r>
            <a:r>
              <a:rPr lang="en-US" altLang="en-US" sz="4800" dirty="0" err="1" smtClean="0"/>
              <a:t>nRT</a:t>
            </a:r>
            <a:endParaRPr lang="en-US" altLang="en-US" sz="48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 smtClean="0"/>
              <a:t>P= Pressure in </a:t>
            </a:r>
            <a:r>
              <a:rPr lang="en-US" altLang="en-US" b="1" dirty="0" smtClean="0"/>
              <a:t>kilopascals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V= Volume in </a:t>
            </a:r>
            <a:r>
              <a:rPr lang="en-US" altLang="en-US" b="1" dirty="0" err="1" smtClean="0"/>
              <a:t>litres</a:t>
            </a:r>
            <a:endParaRPr lang="en-US" altLang="en-US" b="1" dirty="0" smtClean="0"/>
          </a:p>
          <a:p>
            <a:pPr marL="109537" indent="0" eaLnBrk="1" hangingPunct="1">
              <a:buNone/>
            </a:pPr>
            <a:r>
              <a:rPr lang="en-US" altLang="en-US" dirty="0" smtClean="0"/>
              <a:t>n= Number of </a:t>
            </a:r>
            <a:r>
              <a:rPr lang="en-US" altLang="en-US" b="1" dirty="0" smtClean="0"/>
              <a:t>moles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T= Temperature in </a:t>
            </a:r>
            <a:r>
              <a:rPr lang="en-US" altLang="en-US" b="1" dirty="0" smtClean="0"/>
              <a:t>Kelvin</a:t>
            </a:r>
          </a:p>
          <a:p>
            <a:pPr eaLnBrk="1" hangingPunct="1"/>
            <a:endParaRPr lang="en-US" altLang="en-US" dirty="0" smtClean="0"/>
          </a:p>
          <a:p>
            <a:pPr marL="109537" indent="0" eaLnBrk="1" hangingPunct="1">
              <a:buNone/>
            </a:pPr>
            <a:r>
              <a:rPr lang="en-US" altLang="en-US" dirty="0" smtClean="0"/>
              <a:t>R= Ideal gas constant</a:t>
            </a:r>
          </a:p>
          <a:p>
            <a:pPr marL="109537" indent="0" eaLnBrk="1" hangingPunct="1">
              <a:buNone/>
            </a:pPr>
            <a:r>
              <a:rPr lang="en-US" altLang="en-US" dirty="0" smtClean="0"/>
              <a:t>The value of R is calculated using experimental values and depends on the </a:t>
            </a:r>
            <a:r>
              <a:rPr lang="en-US" altLang="en-US" b="1" dirty="0" smtClean="0"/>
              <a:t>pressure units (since we have multiple, acceptable units)</a:t>
            </a:r>
            <a:endParaRPr lang="en-US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066800"/>
          </a:xfrm>
        </p:spPr>
        <p:txBody>
          <a:bodyPr/>
          <a:lstStyle/>
          <a:p>
            <a:r>
              <a:rPr lang="en-US" sz="4800" dirty="0" smtClean="0"/>
              <a:t>Calculating 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2022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Using the values for the molar volume of a gas at STP, determine the Universal Gas Constant.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430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>
          <a:xfrm>
            <a:off x="609600" y="674689"/>
            <a:ext cx="10972800" cy="696915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R: The Universal </a:t>
            </a:r>
            <a:r>
              <a:rPr lang="en-US" altLang="en-US" sz="4800" dirty="0"/>
              <a:t>G</a:t>
            </a:r>
            <a:r>
              <a:rPr lang="en-US" altLang="en-US" sz="4800" dirty="0" smtClean="0"/>
              <a:t>as </a:t>
            </a:r>
            <a:r>
              <a:rPr lang="en-US" altLang="en-US" sz="4800" dirty="0"/>
              <a:t>C</a:t>
            </a:r>
            <a:r>
              <a:rPr lang="en-US" altLang="en-US" sz="4800" dirty="0" smtClean="0"/>
              <a:t>onstant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756178"/>
              </p:ext>
            </p:extLst>
          </p:nvPr>
        </p:nvGraphicFramePr>
        <p:xfrm>
          <a:off x="1295400" y="1371603"/>
          <a:ext cx="9601199" cy="512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91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Units of R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Numerical Value</a:t>
                      </a:r>
                      <a:r>
                        <a:rPr lang="en-US" sz="2400" baseline="0" dirty="0" smtClean="0"/>
                        <a:t> of R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Units of P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Units of V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Units T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Units of n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82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62.4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mmHg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mole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18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0.0821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atm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mole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182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8.314</a:t>
                      </a:r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kPa</a:t>
                      </a:r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L</a:t>
                      </a:r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</a:t>
                      </a:r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mole</a:t>
                      </a:r>
                      <a:endParaRPr lang="en-US" sz="2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352986"/>
              </p:ext>
            </p:extLst>
          </p:nvPr>
        </p:nvGraphicFramePr>
        <p:xfrm>
          <a:off x="1865879" y="2782127"/>
          <a:ext cx="1221582" cy="688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879" y="2782127"/>
                        <a:ext cx="1221582" cy="688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940560"/>
              </p:ext>
            </p:extLst>
          </p:nvPr>
        </p:nvGraphicFramePr>
        <p:xfrm>
          <a:off x="2016691" y="4123027"/>
          <a:ext cx="10715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545760" imgH="393480" progId="Equation.3">
                  <p:embed/>
                </p:oleObj>
              </mc:Choice>
              <mc:Fallback>
                <p:oleObj name="Equation" r:id="rId5" imgW="545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691" y="4123027"/>
                        <a:ext cx="107156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539393"/>
              </p:ext>
            </p:extLst>
          </p:nvPr>
        </p:nvGraphicFramePr>
        <p:xfrm>
          <a:off x="2015897" y="5588153"/>
          <a:ext cx="10731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897" y="5588153"/>
                        <a:ext cx="10731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1524001" y="37187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0668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Gas laws reviewed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8974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variables does Boyle’s law compare?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variables does Charles’ law compare?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variables does Gay-Lussac’s law compare?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variables does the Combined Gas Law compare?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609600" y="443753"/>
            <a:ext cx="9613490" cy="648493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Try One: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63880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/>
              <a:t>What is the pressure in kilopascals exerted by a 0.500 </a:t>
            </a:r>
            <a:r>
              <a:rPr lang="en-US" altLang="en-US" dirty="0" err="1"/>
              <a:t>mol</a:t>
            </a:r>
            <a:r>
              <a:rPr lang="en-US" altLang="en-US" dirty="0"/>
              <a:t> sample of nitrogen gas in a 10.0 L container at 298 K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Given: V= 10.0 L</a:t>
            </a:r>
            <a:br>
              <a:rPr lang="en-US" altLang="en-US" dirty="0"/>
            </a:br>
            <a:r>
              <a:rPr lang="en-US" altLang="en-US" dirty="0"/>
              <a:t>	    </a:t>
            </a:r>
            <a:r>
              <a:rPr lang="en-US" altLang="en-US" dirty="0" smtClean="0"/>
              <a:t>T</a:t>
            </a:r>
            <a:r>
              <a:rPr lang="en-US" altLang="en-US" dirty="0"/>
              <a:t>= 298 K</a:t>
            </a:r>
            <a:br>
              <a:rPr lang="en-US" altLang="en-US" dirty="0"/>
            </a:br>
            <a:r>
              <a:rPr lang="en-US" altLang="en-US" dirty="0"/>
              <a:t>	    </a:t>
            </a:r>
            <a:r>
              <a:rPr lang="en-US" altLang="en-US" dirty="0" smtClean="0"/>
              <a:t>n</a:t>
            </a:r>
            <a:r>
              <a:rPr lang="en-US" altLang="en-US" dirty="0"/>
              <a:t>= 0.500 </a:t>
            </a:r>
            <a:r>
              <a:rPr lang="en-US" altLang="en-US" dirty="0" err="1"/>
              <a:t>mol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Required:  P in </a:t>
            </a:r>
            <a:r>
              <a:rPr lang="en-US" altLang="en-US" dirty="0" err="1"/>
              <a:t>kPa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PV=</a:t>
            </a:r>
            <a:r>
              <a:rPr lang="en-US" altLang="en-US" dirty="0" err="1"/>
              <a:t>nRT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P=</a:t>
            </a:r>
            <a:r>
              <a:rPr lang="en-US" altLang="en-US" dirty="0" err="1"/>
              <a:t>nRT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	V</a:t>
            </a:r>
          </a:p>
          <a:p>
            <a:pPr marL="109537" indent="0" eaLnBrk="1" hangingPunct="1">
              <a:buNone/>
            </a:pPr>
            <a:r>
              <a:rPr lang="en-US" altLang="en-US" dirty="0"/>
              <a:t>Use the R for </a:t>
            </a:r>
            <a:r>
              <a:rPr lang="en-US" altLang="en-US" dirty="0" err="1"/>
              <a:t>kPa</a:t>
            </a:r>
            <a:r>
              <a:rPr lang="en-US" altLang="en-US" dirty="0"/>
              <a:t> which is 8.314 </a:t>
            </a:r>
            <a:r>
              <a:rPr lang="en-US" altLang="en-US" dirty="0" err="1"/>
              <a:t>L.kPa</a:t>
            </a:r>
            <a:r>
              <a:rPr lang="en-US" altLang="en-US" dirty="0"/>
              <a:t>/</a:t>
            </a:r>
            <a:r>
              <a:rPr lang="en-US" altLang="en-US" dirty="0" err="1"/>
              <a:t>mol.K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Plug and chug…</a:t>
            </a:r>
          </a:p>
          <a:p>
            <a:pPr marL="109537" indent="0" algn="r" eaLnBrk="1" hangingPunct="1">
              <a:buNone/>
            </a:pPr>
            <a:r>
              <a:rPr lang="en-US" altLang="en-US" dirty="0"/>
              <a:t>Pressure of N</a:t>
            </a:r>
            <a:r>
              <a:rPr lang="en-US" altLang="en-US" baseline="-25000" dirty="0"/>
              <a:t>2</a:t>
            </a:r>
            <a:r>
              <a:rPr lang="en-US" altLang="en-US" dirty="0"/>
              <a:t> = 124 </a:t>
            </a:r>
            <a:r>
              <a:rPr lang="en-US" altLang="en-US" dirty="0" err="1"/>
              <a:t>kPa</a:t>
            </a:r>
            <a:endParaRPr lang="en-US" altLang="en-US" dirty="0"/>
          </a:p>
          <a:p>
            <a:pPr eaLnBrk="1" hangingPunct="1"/>
            <a:endParaRPr lang="en-US" altLang="en-US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295400" y="48768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096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8176"/>
            <a:ext cx="11506200" cy="5455024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/>
              <a:t>What is the volume, in </a:t>
            </a:r>
            <a:r>
              <a:rPr lang="en-US" altLang="en-US" dirty="0" err="1"/>
              <a:t>litres</a:t>
            </a:r>
            <a:r>
              <a:rPr lang="en-US" altLang="en-US" dirty="0"/>
              <a:t>, of 0.250 </a:t>
            </a:r>
            <a:r>
              <a:rPr lang="en-US" altLang="en-US" dirty="0" err="1"/>
              <a:t>mol</a:t>
            </a:r>
            <a:r>
              <a:rPr lang="en-US" altLang="en-US" dirty="0"/>
              <a:t> of oxygen gas at 20.0 </a:t>
            </a:r>
            <a:r>
              <a:rPr lang="en-US" altLang="en-US" dirty="0">
                <a:cs typeface="Times New Roman" panose="02020603050405020304" pitchFamily="18" charset="0"/>
              </a:rPr>
              <a:t>°</a:t>
            </a:r>
            <a:r>
              <a:rPr lang="en-US" altLang="en-US" dirty="0"/>
              <a:t>C and 0.974 </a:t>
            </a:r>
            <a:r>
              <a:rPr lang="en-US" altLang="en-US" dirty="0" err="1"/>
              <a:t>atm</a:t>
            </a:r>
            <a:r>
              <a:rPr lang="en-US" altLang="en-US" dirty="0"/>
              <a:t> pressure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Given: P=0.974 </a:t>
            </a:r>
            <a:r>
              <a:rPr lang="en-US" altLang="en-US" dirty="0" err="1"/>
              <a:t>atm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   </a:t>
            </a:r>
            <a:r>
              <a:rPr lang="en-US" altLang="en-US" dirty="0" smtClean="0"/>
              <a:t> n</a:t>
            </a:r>
            <a:r>
              <a:rPr lang="en-US" altLang="en-US" dirty="0"/>
              <a:t>= 0.250 </a:t>
            </a:r>
            <a:r>
              <a:rPr lang="en-US" altLang="en-US" dirty="0" err="1"/>
              <a:t>mol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    </a:t>
            </a:r>
            <a:r>
              <a:rPr lang="en-US" altLang="en-US" dirty="0" smtClean="0"/>
              <a:t>T</a:t>
            </a:r>
            <a:r>
              <a:rPr lang="en-US" altLang="en-US" dirty="0"/>
              <a:t>= 273.15+20.0=293.15 K</a:t>
            </a:r>
          </a:p>
          <a:p>
            <a:pPr marL="109537" indent="0" eaLnBrk="1" hangingPunct="1">
              <a:buNone/>
            </a:pPr>
            <a:r>
              <a:rPr lang="en-US" altLang="en-US" dirty="0"/>
              <a:t>Required: Volume</a:t>
            </a:r>
          </a:p>
          <a:p>
            <a:pPr marL="109537" indent="0" eaLnBrk="1" hangingPunct="1">
              <a:buNone/>
            </a:pPr>
            <a:r>
              <a:rPr lang="en-US" altLang="en-US" dirty="0"/>
              <a:t>PV=</a:t>
            </a:r>
            <a:r>
              <a:rPr lang="en-US" altLang="en-US" dirty="0" err="1"/>
              <a:t>nRT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V=</a:t>
            </a:r>
            <a:r>
              <a:rPr lang="en-US" altLang="en-US" dirty="0" err="1"/>
              <a:t>nRT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	P</a:t>
            </a:r>
          </a:p>
          <a:p>
            <a:pPr marL="109537" indent="0" eaLnBrk="1" hangingPunct="1">
              <a:buNone/>
            </a:pPr>
            <a:r>
              <a:rPr lang="en-US" altLang="en-US" dirty="0"/>
              <a:t>Use the R for </a:t>
            </a:r>
            <a:r>
              <a:rPr lang="en-US" altLang="en-US" dirty="0" err="1"/>
              <a:t>atm</a:t>
            </a:r>
            <a:r>
              <a:rPr lang="en-US" altLang="en-US" dirty="0"/>
              <a:t> which is 0.0821 </a:t>
            </a:r>
            <a:r>
              <a:rPr lang="en-US" altLang="en-US" dirty="0" err="1" smtClean="0"/>
              <a:t>L.atm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mol.K</a:t>
            </a:r>
            <a:endParaRPr lang="en-US" altLang="en-US" dirty="0"/>
          </a:p>
          <a:p>
            <a:pPr marL="109537" indent="0" eaLnBrk="1" hangingPunct="1">
              <a:buNone/>
            </a:pPr>
            <a:r>
              <a:rPr lang="en-US" altLang="en-US" dirty="0"/>
              <a:t>Plug and chug…</a:t>
            </a:r>
          </a:p>
          <a:p>
            <a:pPr marL="109537" indent="0" algn="r" eaLnBrk="1" hangingPunct="1">
              <a:buNone/>
            </a:pPr>
            <a:r>
              <a:rPr lang="en-US" altLang="en-US" dirty="0"/>
              <a:t>Volume of oxygen gas is 6.17 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472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524000"/>
          </a:xfrm>
        </p:spPr>
        <p:txBody>
          <a:bodyPr/>
          <a:lstStyle/>
          <a:p>
            <a:r>
              <a:rPr lang="en-US" sz="4800" dirty="0" smtClean="0"/>
              <a:t>If you don’t want to remember all the values for 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88"/>
            <a:ext cx="109728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I would suggest remembering the R for </a:t>
            </a:r>
            <a:r>
              <a:rPr lang="en-US" dirty="0" err="1" smtClean="0"/>
              <a:t>kPa</a:t>
            </a:r>
            <a:r>
              <a:rPr lang="en-US" dirty="0" smtClean="0"/>
              <a:t> (8.134 </a:t>
            </a:r>
            <a:r>
              <a:rPr lang="en-US" dirty="0" err="1" smtClean="0"/>
              <a:t>L.kPa</a:t>
            </a:r>
            <a:r>
              <a:rPr lang="en-US" dirty="0" smtClean="0"/>
              <a:t>/</a:t>
            </a:r>
            <a:r>
              <a:rPr lang="en-US" dirty="0" err="1" smtClean="0"/>
              <a:t>mol.K</a:t>
            </a:r>
            <a:r>
              <a:rPr lang="en-US" dirty="0" smtClean="0"/>
              <a:t>)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If the problem gives a gas pressure in a unit other than </a:t>
            </a:r>
            <a:r>
              <a:rPr lang="en-US" dirty="0" err="1" smtClean="0"/>
              <a:t>kPa</a:t>
            </a:r>
            <a:r>
              <a:rPr lang="en-US" dirty="0" smtClean="0"/>
              <a:t>, do a pressure conversion to turn it into </a:t>
            </a:r>
            <a:r>
              <a:rPr lang="en-US" dirty="0" err="1" smtClean="0"/>
              <a:t>kPa</a:t>
            </a:r>
            <a:r>
              <a:rPr lang="en-US" dirty="0" smtClean="0"/>
              <a:t>.</a:t>
            </a:r>
          </a:p>
          <a:p>
            <a:pPr marL="109537" indent="0" algn="ctr">
              <a:buNone/>
            </a:pPr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760 mmHg = 760 </a:t>
            </a:r>
            <a:r>
              <a:rPr lang="en-US" b="1" dirty="0" err="1" smtClean="0"/>
              <a:t>torr</a:t>
            </a:r>
            <a:r>
              <a:rPr lang="en-US" b="1" dirty="0" smtClean="0"/>
              <a:t> = 101.325 </a:t>
            </a:r>
            <a:r>
              <a:rPr lang="en-US" b="1" dirty="0" err="1" smtClean="0"/>
              <a:t>kPa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48972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Practice </a:t>
            </a:r>
            <a:r>
              <a:rPr lang="en-US" altLang="en-US" sz="4800" smtClean="0"/>
              <a:t>and Check</a:t>
            </a:r>
            <a:endParaRPr lang="en-US" altLang="en-US" sz="48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Read sections 12.1 &amp; 12.2</a:t>
            </a:r>
          </a:p>
          <a:p>
            <a:pPr eaLnBrk="1" hangingPunct="1"/>
            <a:r>
              <a:rPr lang="en-US" altLang="en-US" dirty="0" smtClean="0"/>
              <a:t>Page 587 #1-3</a:t>
            </a:r>
          </a:p>
          <a:p>
            <a:pPr eaLnBrk="1" hangingPunct="1"/>
            <a:r>
              <a:rPr lang="en-US" altLang="en-US" dirty="0" smtClean="0"/>
              <a:t>Take the </a:t>
            </a:r>
            <a:r>
              <a:rPr lang="en-US" altLang="en-US" dirty="0" smtClean="0">
                <a:hlinkClick r:id="rId2"/>
              </a:rPr>
              <a:t>Check Your Understanding Quiz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905000"/>
            <a:ext cx="2857500" cy="35528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Gas laws reviewed cont.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16" y="2286000"/>
            <a:ext cx="1016577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Other Conditions?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64008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All of these gas laws compare three quantities, pressure, volume and temperature.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But a gas sample can be further characterized by a fourth quantity, the number of moles of gas in the sample.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" name="Picture 2" descr="Balloon Blowing | Currently my most viewed photo! I'm gla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9" y="2133600"/>
            <a:ext cx="4876799" cy="36576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11582400" cy="685800"/>
          </a:xfrm>
        </p:spPr>
        <p:txBody>
          <a:bodyPr/>
          <a:lstStyle/>
          <a:p>
            <a:r>
              <a:rPr lang="en-US" sz="4800" dirty="0"/>
              <a:t>The Law of Combining Volumes of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1277600" cy="5278438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What volume of hydrogen chloride gas would you expect to form when 10L of hydrogen gas reacts with 10L of chlorine gas (all at the same T&amp;P)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Predict the amount of water </a:t>
            </a:r>
            <a:r>
              <a:rPr lang="en-US" dirty="0" err="1" smtClean="0"/>
              <a:t>vapour</a:t>
            </a:r>
            <a:r>
              <a:rPr lang="en-US" dirty="0" smtClean="0"/>
              <a:t> formed when 10L of hydrogen gas react with 5L of oxygen, all gases are at the same temperature and pressure.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516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353800" cy="990600"/>
          </a:xfrm>
        </p:spPr>
        <p:txBody>
          <a:bodyPr/>
          <a:lstStyle/>
          <a:p>
            <a:r>
              <a:rPr lang="en-US" sz="4800" dirty="0"/>
              <a:t>The Law of Combining Volumes of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190500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When gases react, </a:t>
            </a:r>
            <a:r>
              <a:rPr lang="en-US" altLang="en-US" b="1" dirty="0">
                <a:solidFill>
                  <a:srgbClr val="000000"/>
                </a:solidFill>
              </a:rPr>
              <a:t>the volume ratio in a gas reaction is consistent with the mole ratio from the balance chemical reaction equation</a:t>
            </a:r>
            <a:r>
              <a:rPr lang="en-US" altLang="en-US" dirty="0">
                <a:solidFill>
                  <a:srgbClr val="000000"/>
                </a:solidFill>
              </a:rPr>
              <a:t>, assuming pressure and temperature of the gases are </a:t>
            </a:r>
            <a:r>
              <a:rPr lang="en-US" altLang="en-US" b="1" dirty="0">
                <a:solidFill>
                  <a:srgbClr val="000000"/>
                </a:solidFill>
              </a:rPr>
              <a:t>constant.</a:t>
            </a:r>
          </a:p>
          <a:p>
            <a:pPr marL="109537" indent="0" eaLnBrk="1" hangingPunct="1">
              <a:buNone/>
            </a:pPr>
            <a:endParaRPr lang="en-US" altLang="en-US" b="1" dirty="0">
              <a:solidFill>
                <a:srgbClr val="000000"/>
              </a:solidFill>
            </a:endParaRPr>
          </a:p>
        </p:txBody>
      </p:sp>
      <p:pic>
        <p:nvPicPr>
          <p:cNvPr id="4" name="Picture 3" descr="Chapter 1.4: A Brief History of Chemistry - Chemistry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938761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463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11201400" cy="914400"/>
          </a:xfrm>
        </p:spPr>
        <p:txBody>
          <a:bodyPr/>
          <a:lstStyle/>
          <a:p>
            <a:r>
              <a:rPr lang="en-US" sz="4800" dirty="0"/>
              <a:t>The Law of Combining Volumes of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125200" cy="4953000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1 </a:t>
            </a:r>
            <a:r>
              <a:rPr lang="en-US" altLang="en-US" b="1" dirty="0">
                <a:solidFill>
                  <a:srgbClr val="000000"/>
                </a:solidFill>
              </a:rPr>
              <a:t>L of hydrogen + 1 L of chlorine 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b="1" dirty="0">
                <a:solidFill>
                  <a:srgbClr val="000000"/>
                </a:solidFill>
              </a:rPr>
              <a:t> 2 L of hydrogen chloride</a:t>
            </a: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H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+ Cl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 2HCl</a:t>
            </a:r>
            <a:r>
              <a:rPr lang="en-US" altLang="en-US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(g</a:t>
            </a:r>
            <a:r>
              <a:rPr lang="en-US" altLang="en-US" b="1" baseline="-25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)</a:t>
            </a:r>
          </a:p>
          <a:p>
            <a:pPr marL="109537" indent="0" algn="ctr" eaLnBrk="1" hangingPunct="1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2 L of hydrogen + 1 L of oxygen = 2 L of water </a:t>
            </a:r>
            <a:r>
              <a:rPr lang="en-US" altLang="en-US" b="1" dirty="0" err="1">
                <a:solidFill>
                  <a:srgbClr val="000000"/>
                </a:solidFill>
              </a:rPr>
              <a:t>vapour</a:t>
            </a:r>
            <a:endParaRPr lang="en-US" altLang="en-US" b="1" dirty="0">
              <a:solidFill>
                <a:srgbClr val="00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2H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+ O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 2H</a:t>
            </a:r>
            <a:r>
              <a:rPr lang="en-US" altLang="en-US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en-US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(g</a:t>
            </a:r>
            <a:r>
              <a:rPr lang="en-US" altLang="en-US" b="1" baseline="-25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)</a:t>
            </a:r>
          </a:p>
          <a:p>
            <a:pPr marL="109537" indent="0" algn="ctr" eaLnBrk="1" hangingPunct="1">
              <a:buNone/>
            </a:pPr>
            <a:endParaRPr lang="en-US" altLang="en-US" sz="1200" b="1" dirty="0">
              <a:solidFill>
                <a:srgbClr val="00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3 L of hydrogen + 1 L of nitrogen = 2 L of ammonia</a:t>
            </a: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3H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+ N</a:t>
            </a:r>
            <a:r>
              <a:rPr lang="en-US" altLang="en-US" b="1" baseline="-25000" dirty="0">
                <a:solidFill>
                  <a:srgbClr val="000000"/>
                </a:solidFill>
              </a:rPr>
              <a:t>2(g)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 2NH</a:t>
            </a:r>
            <a:r>
              <a:rPr lang="en-US" altLang="en-US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3(g)</a:t>
            </a:r>
          </a:p>
          <a:p>
            <a:pPr marL="109537" indent="0" algn="ctr" eaLnBrk="1" hangingPunct="1">
              <a:buNone/>
            </a:pPr>
            <a:endParaRPr lang="en-US" altLang="en-US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109537" indent="0" algn="ctr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Moles ratios = Volume ratios</a:t>
            </a:r>
            <a:endParaRPr lang="en-US" altLang="en-US" dirty="0">
              <a:solidFill>
                <a:srgbClr val="00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b="1" i="1" dirty="0">
                <a:solidFill>
                  <a:srgbClr val="000000"/>
                </a:solidFill>
              </a:rPr>
              <a:t>Mass is always conserved; but the volume of a gas is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221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762000"/>
          </a:xfrm>
        </p:spPr>
        <p:txBody>
          <a:bodyPr/>
          <a:lstStyle/>
          <a:p>
            <a:pPr marL="109537" eaLnBrk="1" hangingPunct="1"/>
            <a:r>
              <a:rPr lang="en-US" altLang="en-US" sz="4800" b="1" dirty="0">
                <a:solidFill>
                  <a:schemeClr val="accent6">
                    <a:lumMod val="50000"/>
                  </a:schemeClr>
                </a:solidFill>
              </a:rPr>
              <a:t>Avogadro’s Law</a:t>
            </a:r>
            <a:endParaRPr lang="en-US" alt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2590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Avogadro’s Law </a:t>
            </a:r>
            <a:r>
              <a:rPr lang="en-US" altLang="en-US" dirty="0">
                <a:latin typeface="Arial" panose="020B0604020202020204" pitchFamily="34" charset="0"/>
              </a:rPr>
              <a:t>– equal volumes of gases at the same temperature and pressure contain equal numbers of particles.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Volume is directly proportional to the number of moles when temperature and pressure are constant.</a:t>
            </a:r>
          </a:p>
          <a:p>
            <a:pPr marL="109537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Mathematically, his law is expressed as: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505200"/>
            <a:ext cx="4694544" cy="312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51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8963"/>
            <a:ext cx="9601200" cy="609600"/>
          </a:xfrm>
        </p:spPr>
        <p:txBody>
          <a:bodyPr/>
          <a:lstStyle/>
          <a:p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35" y="1198563"/>
            <a:ext cx="10972800" cy="5278438"/>
          </a:xfrm>
        </p:spPr>
        <p:txBody>
          <a:bodyPr/>
          <a:lstStyle/>
          <a:p>
            <a:pPr marL="109537" indent="0">
              <a:buNone/>
            </a:pPr>
            <a:r>
              <a:rPr lang="en-US" altLang="en-US" dirty="0"/>
              <a:t>A </a:t>
            </a:r>
            <a:r>
              <a:rPr lang="en-US" altLang="en-US" dirty="0" smtClean="0"/>
              <a:t>0.025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sample </a:t>
            </a:r>
            <a:r>
              <a:rPr lang="en-US" altLang="en-US" dirty="0"/>
              <a:t>of oxygen gas has a volume of </a:t>
            </a:r>
            <a:r>
              <a:rPr lang="en-US" altLang="en-US" dirty="0" smtClean="0"/>
              <a:t>155 </a:t>
            </a:r>
            <a:r>
              <a:rPr lang="en-US" altLang="en-US" dirty="0"/>
              <a:t>mL </a:t>
            </a:r>
            <a:r>
              <a:rPr lang="en-US" altLang="en-US" dirty="0" smtClean="0"/>
              <a:t>at a certain temperature and pressure.  </a:t>
            </a:r>
            <a:r>
              <a:rPr lang="en-US" altLang="en-US" dirty="0"/>
              <a:t>What will the volume of the gas be </a:t>
            </a:r>
            <a:r>
              <a:rPr lang="en-US" altLang="en-US" dirty="0" smtClean="0"/>
              <a:t>if 0.036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oxygen gas are added to the container under the same conditions?</a:t>
            </a:r>
          </a:p>
          <a:p>
            <a:pPr marL="109537" indent="0" algn="ctr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r>
              <a:rPr lang="en-US" baseline="-25000" dirty="0" smtClean="0"/>
              <a:t>2</a:t>
            </a:r>
          </a:p>
          <a:p>
            <a:pPr marL="109537" indent="0" algn="ctr">
              <a:buNone/>
            </a:pPr>
            <a:r>
              <a:rPr lang="en-US" dirty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    n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109537" indent="0" algn="ctr">
              <a:buNone/>
            </a:pPr>
            <a:r>
              <a:rPr lang="en-US" dirty="0" smtClean="0"/>
              <a:t>155 mL	=	V</a:t>
            </a:r>
            <a:r>
              <a:rPr lang="en-US" baseline="-25000" dirty="0" smtClean="0"/>
              <a:t>2</a:t>
            </a:r>
          </a:p>
          <a:p>
            <a:pPr marL="109537" indent="0">
              <a:buNone/>
              <a:tabLst>
                <a:tab pos="3549650" algn="l"/>
                <a:tab pos="6064250" algn="l"/>
              </a:tabLst>
            </a:pPr>
            <a:r>
              <a:rPr lang="en-US" dirty="0" smtClean="0"/>
              <a:t>	0.025 </a:t>
            </a:r>
            <a:r>
              <a:rPr lang="en-US" dirty="0" err="1" smtClean="0"/>
              <a:t>mol</a:t>
            </a:r>
            <a:r>
              <a:rPr lang="en-US" dirty="0" smtClean="0"/>
              <a:t>	(0.025 + 0.036)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109537" indent="0" algn="ctr">
              <a:buNone/>
            </a:pPr>
            <a:endParaRPr lang="en-US" dirty="0" smtClean="0"/>
          </a:p>
          <a:p>
            <a:pPr marL="109537" indent="0" algn="ctr">
              <a:buNone/>
            </a:pPr>
            <a:endParaRPr lang="en-US" dirty="0"/>
          </a:p>
          <a:p>
            <a:pPr marL="109537" indent="0" algn="r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378.2 mL = 380 mL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477435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39435" y="3536576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58235" y="44196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0435" y="4437529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9656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955B38-2A70-4361-B8E8-BB7C86FE8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C98DF9-0CBD-45F8-B1F6-6FA324125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550CDC-3640-468C-BE9B-1F65582FF3C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1d8231a-1f9d-476b-be5f-304d9c9b4ead"/>
    <ds:schemaRef ds:uri="ac4572f7-dc9e-4ce6-a210-4a839be5dd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1681</TotalTime>
  <Words>977</Words>
  <Application>Microsoft Office PowerPoint</Application>
  <PresentationFormat>Widescreen</PresentationFormat>
  <Paragraphs>143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Georgia</vt:lpstr>
      <vt:lpstr>Times New Roman</vt:lpstr>
      <vt:lpstr>Trebuchet MS</vt:lpstr>
      <vt:lpstr>Wingdings</vt:lpstr>
      <vt:lpstr>Wingdings 2</vt:lpstr>
      <vt:lpstr>Urban</vt:lpstr>
      <vt:lpstr>Equation</vt:lpstr>
      <vt:lpstr>Ideal Gas Law</vt:lpstr>
      <vt:lpstr>Gas laws reviewed</vt:lpstr>
      <vt:lpstr>Gas laws reviewed cont.</vt:lpstr>
      <vt:lpstr>Other Conditions?</vt:lpstr>
      <vt:lpstr>The Law of Combining Volumes of Gases</vt:lpstr>
      <vt:lpstr>The Law of Combining Volumes of Gases</vt:lpstr>
      <vt:lpstr>The Law of Combining Volumes of Gases</vt:lpstr>
      <vt:lpstr>Avogadro’s Law</vt:lpstr>
      <vt:lpstr>Example</vt:lpstr>
      <vt:lpstr>Practice Time</vt:lpstr>
      <vt:lpstr>Molar Volume of a Gas</vt:lpstr>
      <vt:lpstr>Example</vt:lpstr>
      <vt:lpstr>Practice Time</vt:lpstr>
      <vt:lpstr>So when a sample contains a constant number of moles…</vt:lpstr>
      <vt:lpstr>Ideal Gas Law </vt:lpstr>
      <vt:lpstr>Ideal Gas Law</vt:lpstr>
      <vt:lpstr>PV=nRT</vt:lpstr>
      <vt:lpstr>Calculating R</vt:lpstr>
      <vt:lpstr>R: The Universal Gas Constant</vt:lpstr>
      <vt:lpstr>Try One:</vt:lpstr>
      <vt:lpstr>Example</vt:lpstr>
      <vt:lpstr>If you don’t want to remember all the values for R</vt:lpstr>
      <vt:lpstr>Practice and Check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Gas Law</dc:title>
  <dc:creator>J Seguin</dc:creator>
  <cp:lastModifiedBy>James Seguin</cp:lastModifiedBy>
  <cp:revision>43</cp:revision>
  <dcterms:created xsi:type="dcterms:W3CDTF">2008-12-31T19:26:39Z</dcterms:created>
  <dcterms:modified xsi:type="dcterms:W3CDTF">2021-01-08T19:33:24Z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