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8" r:id="rId9"/>
    <p:sldId id="271" r:id="rId10"/>
    <p:sldId id="269" r:id="rId11"/>
    <p:sldId id="270" r:id="rId12"/>
    <p:sldId id="273" r:id="rId13"/>
    <p:sldId id="333" r:id="rId14"/>
    <p:sldId id="274" r:id="rId15"/>
    <p:sldId id="275" r:id="rId16"/>
    <p:sldId id="276" r:id="rId17"/>
    <p:sldId id="277" r:id="rId18"/>
    <p:sldId id="334" r:id="rId19"/>
    <p:sldId id="33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DC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94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685800"/>
            <a:ext cx="608488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C30CB1FF-8C04-4323-9391-60D4E17315E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C0A4A16-A6F0-462D-B824-1405E3895BA4}" type="slidenum">
              <a:rPr lang="en-GB" altLang="en-US" sz="1200">
                <a:solidFill>
                  <a:srgbClr val="000000"/>
                </a:solidFill>
              </a:rPr>
              <a:pPr/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2115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03104C7-4F06-4812-A88F-FB97261B7E61}" type="slidenum">
              <a:rPr lang="en-GB" altLang="en-US" sz="1200">
                <a:solidFill>
                  <a:srgbClr val="000000"/>
                </a:solidFill>
              </a:rPr>
              <a:pPr/>
              <a:t>11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94639B4-931A-4ADA-BA6D-1EAB7F061181}" type="slidenum">
              <a:rPr lang="en-GB" altLang="en-US" sz="1200">
                <a:solidFill>
                  <a:srgbClr val="000000"/>
                </a:solidFill>
              </a:rPr>
              <a:pPr/>
              <a:t>12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3FCBE4E-67DC-46AB-9758-9E832E810BD5}" type="slidenum">
              <a:rPr lang="en-GB" altLang="en-US" sz="1200">
                <a:solidFill>
                  <a:srgbClr val="000000"/>
                </a:solidFill>
              </a:rPr>
              <a:pPr/>
              <a:t>13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3D4CBE0D-A020-4D6C-B357-345382C69286}" type="slidenum">
              <a:rPr lang="en-GB" altLang="en-US" sz="1200">
                <a:solidFill>
                  <a:srgbClr val="000000"/>
                </a:solidFill>
              </a:rPr>
              <a:pPr/>
              <a:t>14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42FE5F4-8347-4360-9E47-40CFC3EE40CE}" type="slidenum">
              <a:rPr lang="en-GB" altLang="en-US" sz="1200">
                <a:solidFill>
                  <a:srgbClr val="000000"/>
                </a:solidFill>
              </a:rPr>
              <a:pPr/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6C86210-EE80-4529-B4A8-0CB5E64A3A43}" type="slidenum">
              <a:rPr lang="en-GB" altLang="en-US" sz="1200">
                <a:solidFill>
                  <a:srgbClr val="000000"/>
                </a:solidFill>
              </a:rPr>
              <a:pPr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CBDE5853-144B-459F-BA16-932BACA0BD3F}" type="slidenum">
              <a:rPr lang="en-GB" altLang="en-US" sz="1200">
                <a:solidFill>
                  <a:srgbClr val="000000"/>
                </a:solidFill>
              </a:rPr>
              <a:pPr/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B86D28E-F2B4-454D-B3DD-C6DB942177FD}" type="slidenum">
              <a:rPr lang="en-GB" altLang="en-US" sz="1200">
                <a:solidFill>
                  <a:srgbClr val="000000"/>
                </a:solidFill>
              </a:rPr>
              <a:pPr/>
              <a:t>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FD345C0-8AF6-43D3-954C-E0BE413C5703}" type="slidenum">
              <a:rPr lang="en-GB" altLang="en-US" sz="1200">
                <a:solidFill>
                  <a:srgbClr val="000000"/>
                </a:solidFill>
              </a:rPr>
              <a:pPr/>
              <a:t>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E82A016-EE43-4C49-9165-23597F51F120}" type="slidenum">
              <a:rPr lang="en-GB" altLang="en-US" sz="1200">
                <a:solidFill>
                  <a:srgbClr val="000000"/>
                </a:solidFill>
              </a:rPr>
              <a:pPr/>
              <a:t>7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4A182E9-DD11-4655-82EC-F75DA3F46F23}" type="slidenum">
              <a:rPr lang="en-GB" altLang="en-US" sz="1200">
                <a:solidFill>
                  <a:srgbClr val="000000"/>
                </a:solidFill>
              </a:rPr>
              <a:pPr/>
              <a:t>8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5FEE92D-B633-4F6A-AC87-77E610D40BEE}" type="slidenum">
              <a:rPr lang="en-GB" altLang="en-US" sz="1200">
                <a:solidFill>
                  <a:srgbClr val="000000"/>
                </a:solidFill>
              </a:rPr>
              <a:pPr/>
              <a:t>9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D52D-5C60-4BDB-81D5-6F865E14AE3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9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BA0F-8E95-46E9-8C60-02690418DCE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32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0D3B-F09D-4D45-A77D-89753B19D62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629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3550"/>
            <a:ext cx="10356851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Copyright McGraw-Hill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4D2D5E-9F3D-4BF5-8830-C789B87D96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20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C45F-2AF0-47DF-B9BF-E1E90987E62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3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153E-0208-4BF7-AE60-F0F37F7C63C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5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3595-2866-4FF4-9265-0183848BD48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390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D26F-8923-4CBF-8940-2FEABB2AFB4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8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DE1-B432-45F6-BCFB-B3A5052B489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475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BB441-3F15-4794-AC4C-FE8002D40D8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64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E085F6-C3DB-457D-A4E5-976EFE66F79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50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434-AF96-4DD7-8330-86FA6068275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3477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Copyright McGraw-Hill 2009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F90434-AF96-4DD7-8330-86FA6068275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SCH3U SEGUIN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3378310-F578-40D2-B488-2F5801CF2F46}" type="slidenum">
              <a:rPr lang="en-GB" altLang="en-US" sz="1400">
                <a:solidFill>
                  <a:srgbClr val="000000"/>
                </a:solidFill>
              </a:rPr>
              <a:pPr/>
              <a:t>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8196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0" y="685800"/>
            <a:ext cx="4572000" cy="1143000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4000" dirty="0"/>
              <a:t>Reactions in Aqueous Solutions </a:t>
            </a:r>
          </a:p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2400" dirty="0"/>
          </a:p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2400" dirty="0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411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86604"/>
            <a:ext cx="10972800" cy="1318310"/>
          </a:xfrm>
        </p:spPr>
        <p:txBody>
          <a:bodyPr/>
          <a:lstStyle/>
          <a:p>
            <a:r>
              <a:rPr lang="en-US" dirty="0" smtClean="0"/>
              <a:t>Net Ionic Equations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271786"/>
            <a:ext cx="9259491" cy="2249441"/>
          </a:xfrm>
        </p:spPr>
        <p:txBody>
          <a:bodyPr rtlCol="0">
            <a:normAutofit/>
          </a:bodyPr>
          <a:lstStyle/>
          <a:p>
            <a:pPr marL="0" lvl="1" indent="0">
              <a:spcAft>
                <a:spcPts val="0"/>
              </a:spcAft>
              <a:buNone/>
              <a:defRPr/>
            </a:pPr>
            <a:r>
              <a:rPr lang="en-US" sz="2400" dirty="0"/>
              <a:t>Eliminates spectator ions – unchanged from reactant to product</a:t>
            </a:r>
          </a:p>
          <a:p>
            <a:pPr>
              <a:spcAft>
                <a:spcPts val="0"/>
              </a:spcAft>
              <a:defRPr/>
            </a:pPr>
            <a:endParaRPr lang="en-GB" sz="2800" i="1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GB" sz="2800" b="1" i="1" dirty="0">
                <a:solidFill>
                  <a:srgbClr val="000000"/>
                </a:solidFill>
              </a:rPr>
              <a:t>Net Ionic equation: </a:t>
            </a:r>
            <a:r>
              <a:rPr lang="en-GB" sz="2800" dirty="0">
                <a:solidFill>
                  <a:srgbClr val="000000"/>
                </a:solidFill>
              </a:rPr>
              <a:t>shows only the reacting species in the chemical equation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173736" lvl="1" indent="-173736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D2E66D6-89AE-413E-AC8F-35A8B4EEC960}" type="slidenum">
              <a:rPr lang="en-GB" altLang="en-US" sz="1400">
                <a:solidFill>
                  <a:srgbClr val="000000"/>
                </a:solidFill>
              </a:rPr>
              <a:pPr/>
              <a:t>10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943525"/>
            <a:ext cx="8991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97978"/>
            <a:ext cx="5791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08064"/>
            <a:ext cx="9067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90800" y="5432018"/>
            <a:ext cx="6489700" cy="484553"/>
            <a:chOff x="426" y="2846"/>
            <a:chExt cx="3760" cy="322"/>
          </a:xfrm>
        </p:grpSpPr>
        <p:pic>
          <p:nvPicPr>
            <p:cNvPr id="1741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2886"/>
              <a:ext cx="290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2846"/>
              <a:ext cx="175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2880"/>
              <a:ext cx="100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609601" y="1671996"/>
            <a:ext cx="4683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</a:rPr>
              <a:t>Formula equation:</a:t>
            </a:r>
          </a:p>
        </p:txBody>
      </p:sp>
      <p:sp>
        <p:nvSpPr>
          <p:cNvPr id="26634" name="TextBox 13"/>
          <p:cNvSpPr txBox="1">
            <a:spLocks noChangeArrowheads="1"/>
          </p:cNvSpPr>
          <p:nvPr/>
        </p:nvSpPr>
        <p:spPr bwMode="auto">
          <a:xfrm>
            <a:off x="609600" y="2353222"/>
            <a:ext cx="4459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tx1"/>
                </a:solidFill>
              </a:rPr>
              <a:t>Ionic equation: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6605"/>
            <a:ext cx="10546080" cy="1313595"/>
          </a:xfrm>
        </p:spPr>
        <p:txBody>
          <a:bodyPr/>
          <a:lstStyle/>
          <a:p>
            <a:r>
              <a:rPr lang="en-US" dirty="0" smtClean="0"/>
              <a:t>Steps in writing net ionic equations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737362"/>
            <a:ext cx="10927080" cy="4131733"/>
          </a:xfrm>
        </p:spPr>
        <p:txBody>
          <a:bodyPr/>
          <a:lstStyle/>
          <a:p>
            <a:pPr marL="201168" lvl="1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Write the balanced formula equation.</a:t>
            </a:r>
          </a:p>
          <a:p>
            <a:pPr lvl="2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Predict products by exchanging cations and anions in reactants and include </a:t>
            </a:r>
            <a:r>
              <a:rPr lang="en-GB" altLang="en-US" sz="2800" b="1" dirty="0"/>
              <a:t>states of products</a:t>
            </a:r>
            <a:r>
              <a:rPr lang="en-GB" altLang="en-US" sz="2800" dirty="0"/>
              <a:t>.</a:t>
            </a:r>
          </a:p>
          <a:p>
            <a:pPr marL="201168" lvl="1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Separate strong electrolytes (</a:t>
            </a:r>
            <a:r>
              <a:rPr lang="en-GB" altLang="en-US" sz="2800" dirty="0" err="1"/>
              <a:t>aq</a:t>
            </a:r>
            <a:r>
              <a:rPr lang="en-GB" altLang="en-US" sz="2800" dirty="0"/>
              <a:t>) into ions.</a:t>
            </a:r>
          </a:p>
          <a:p>
            <a:pPr marL="201168" lvl="1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Cancel spectator ions.</a:t>
            </a:r>
          </a:p>
          <a:p>
            <a:pPr marL="201168" lvl="1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Use the remaining species to write the net ionic equation.  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E7E8B74-B14C-4B1F-BAFB-69219EFF9FF2}" type="slidenum">
              <a:rPr lang="en-GB" altLang="en-US" sz="1400">
                <a:solidFill>
                  <a:srgbClr val="000000"/>
                </a:solidFill>
              </a:rPr>
              <a:pPr/>
              <a:t>11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381001"/>
            <a:ext cx="10972800" cy="4191000"/>
          </a:xfrm>
        </p:spPr>
        <p:txBody>
          <a:bodyPr>
            <a:norm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800" dirty="0"/>
              <a:t>Aqueous solutions of silver nitrate and sodium </a:t>
            </a:r>
            <a:r>
              <a:rPr lang="en-GB" altLang="en-US" sz="4800" dirty="0" smtClean="0"/>
              <a:t>sulphate </a:t>
            </a:r>
            <a:r>
              <a:rPr lang="en-GB" altLang="en-US" sz="4800" dirty="0"/>
              <a:t>are </a:t>
            </a:r>
            <a:r>
              <a:rPr lang="en-GB" altLang="en-US" sz="4800" dirty="0" smtClean="0"/>
              <a:t>mixed.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000" dirty="0" smtClean="0"/>
              <a:t>Write </a:t>
            </a:r>
            <a:r>
              <a:rPr lang="en-GB" altLang="en-US" sz="3000" dirty="0"/>
              <a:t>the net ionic </a:t>
            </a:r>
            <a:r>
              <a:rPr lang="en-GB" altLang="en-US" sz="3000" dirty="0" smtClean="0"/>
              <a:t>equa</a:t>
            </a:r>
            <a:r>
              <a:rPr lang="en-GB" altLang="en-US" sz="3000" dirty="0" smtClean="0"/>
              <a:t>tion</a:t>
            </a:r>
            <a:r>
              <a:rPr lang="en-GB" altLang="en-US" sz="3000" dirty="0"/>
              <a:t>. 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 dirty="0" smtClean="0"/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 smtClean="0"/>
              <a:t>Step </a:t>
            </a:r>
            <a:r>
              <a:rPr lang="en-GB" altLang="en-US" sz="2800" dirty="0"/>
              <a:t>1</a:t>
            </a:r>
            <a:r>
              <a:rPr lang="en-GB" altLang="en-US" sz="2800" dirty="0" smtClean="0"/>
              <a:t>: Write out the balanced formula equation. </a:t>
            </a:r>
            <a:endParaRPr lang="en-GB" altLang="en-US" sz="2800" dirty="0"/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 smtClean="0"/>
              <a:t>AgNO</a:t>
            </a:r>
            <a:r>
              <a:rPr lang="en-GB" altLang="en-US" sz="2400" baseline="-25000" dirty="0" smtClean="0"/>
              <a:t>3 </a:t>
            </a:r>
            <a:r>
              <a:rPr lang="en-GB" altLang="en-US" sz="2400" baseline="-25000" dirty="0"/>
              <a:t>(</a:t>
            </a:r>
            <a:r>
              <a:rPr lang="en-GB" altLang="en-US" sz="2400" i="1" baseline="-25000" dirty="0" err="1"/>
              <a:t>aq</a:t>
            </a:r>
            <a:r>
              <a:rPr lang="en-GB" altLang="en-US" sz="2400" baseline="-25000" dirty="0"/>
              <a:t>) </a:t>
            </a:r>
            <a:r>
              <a:rPr lang="en-GB" altLang="en-US" sz="2400" dirty="0"/>
              <a:t>+ Na</a:t>
            </a:r>
            <a:r>
              <a:rPr lang="en-GB" altLang="en-US" sz="2400" baseline="-25000" dirty="0"/>
              <a:t>2</a:t>
            </a:r>
            <a:r>
              <a:rPr lang="en-GB" altLang="en-US" sz="2400" dirty="0"/>
              <a:t>SO</a:t>
            </a:r>
            <a:r>
              <a:rPr lang="en-GB" altLang="en-US" sz="2400" baseline="-25000" dirty="0"/>
              <a:t>4 (</a:t>
            </a:r>
            <a:r>
              <a:rPr lang="en-GB" altLang="en-US" sz="2400" i="1" baseline="-25000" dirty="0" err="1"/>
              <a:t>aq</a:t>
            </a:r>
            <a:r>
              <a:rPr lang="en-GB" altLang="en-US" sz="2400" baseline="-25000" dirty="0"/>
              <a:t>) </a:t>
            </a:r>
            <a:r>
              <a:rPr lang="en-GB" altLang="en-US" sz="2400" dirty="0">
                <a:latin typeface="Symbol" panose="05050102010706020507" pitchFamily="18" charset="2"/>
              </a:rPr>
              <a:t></a:t>
            </a:r>
            <a:endParaRPr lang="en-GB" altLang="en-US" sz="2400" baseline="-25000" dirty="0"/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54F174A-17D6-4289-AA04-0072BEF9B0BB}" type="slidenum">
              <a:rPr lang="en-GB" altLang="en-US" sz="1400">
                <a:solidFill>
                  <a:srgbClr val="000000"/>
                </a:solidFill>
              </a:rPr>
              <a:pPr/>
              <a:t>12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11271" y="3846425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dirty="0" err="1">
                <a:solidFill>
                  <a:schemeClr val="tx1"/>
                </a:solidFill>
              </a:rPr>
              <a:t>aq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57855" y="3846424"/>
            <a:ext cx="685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(s)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8605" y="3582516"/>
            <a:ext cx="119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NaNO</a:t>
            </a:r>
            <a:r>
              <a:rPr lang="en-US" sz="2400" baseline="-25000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2266" y="358251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35825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3994" y="36286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9624" y="358251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11187" y="1981808"/>
            <a:ext cx="10972800" cy="3124200"/>
          </a:xfrm>
        </p:spPr>
        <p:txBody>
          <a:bodyPr>
            <a:norm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Step 2: Dissociate all </a:t>
            </a:r>
            <a:r>
              <a:rPr lang="en-GB" altLang="en-US" sz="2800" dirty="0" smtClean="0"/>
              <a:t>electrolytes (aqueous compounds). </a:t>
            </a:r>
            <a:r>
              <a:rPr lang="en-GB" altLang="en-US" sz="2800" dirty="0"/>
              <a:t>Leave solid compounds together.</a:t>
            </a:r>
          </a:p>
          <a:p>
            <a:pPr marL="0" indent="0" algn="ctr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  <a:p>
            <a:pPr marL="0" indent="0" algn="ctr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 dirty="0" smtClean="0"/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 smtClean="0"/>
              <a:t>2Ag</a:t>
            </a:r>
            <a:r>
              <a:rPr lang="en-GB" altLang="en-US" sz="2800" baseline="30000" dirty="0"/>
              <a:t>+ </a:t>
            </a:r>
            <a:r>
              <a:rPr lang="en-GB" altLang="en-US" sz="2800" baseline="-25000" dirty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+ 2NO</a:t>
            </a:r>
            <a:r>
              <a:rPr lang="en-GB" altLang="en-US" sz="2800" baseline="-25000" dirty="0"/>
              <a:t>3</a:t>
            </a:r>
            <a:r>
              <a:rPr lang="en-GB" altLang="en-US" sz="2800" baseline="30000" dirty="0">
                <a:sym typeface="Symbol" panose="05050102010706020507" pitchFamily="18" charset="2"/>
              </a:rPr>
              <a:t> </a:t>
            </a:r>
            <a:r>
              <a:rPr lang="en-GB" altLang="en-US" sz="2800" baseline="-25000" dirty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+ 2Na</a:t>
            </a:r>
            <a:r>
              <a:rPr lang="en-GB" altLang="en-US" sz="2800" baseline="30000" dirty="0"/>
              <a:t>+ </a:t>
            </a:r>
            <a:r>
              <a:rPr lang="en-GB" altLang="en-US" sz="2800" baseline="-25000" dirty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SO</a:t>
            </a:r>
            <a:r>
              <a:rPr lang="en-GB" altLang="en-US" sz="2800" baseline="-25000" dirty="0"/>
              <a:t>4</a:t>
            </a:r>
            <a:r>
              <a:rPr lang="en-GB" altLang="en-US" sz="2800" baseline="30000" dirty="0"/>
              <a:t>2</a:t>
            </a:r>
            <a:r>
              <a:rPr lang="en-GB" altLang="en-US" sz="2800" baseline="30000" dirty="0">
                <a:sym typeface="Symbol" panose="05050102010706020507" pitchFamily="18" charset="2"/>
              </a:rPr>
              <a:t> </a:t>
            </a:r>
            <a:r>
              <a:rPr lang="en-GB" altLang="en-US" sz="2800" baseline="-25000" dirty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 smtClean="0"/>
              <a:t>)</a:t>
            </a:r>
            <a:r>
              <a:rPr lang="en-GB" altLang="en-US" sz="2800" dirty="0" smtClean="0"/>
              <a:t> </a:t>
            </a:r>
            <a:r>
              <a:rPr lang="en-GB" altLang="en-US" sz="2800" dirty="0" smtClean="0">
                <a:latin typeface="Symbol" panose="05050102010706020507" pitchFamily="18" charset="2"/>
              </a:rPr>
              <a:t> </a:t>
            </a:r>
            <a:r>
              <a:rPr lang="en-GB" altLang="en-US" sz="2800" dirty="0"/>
              <a:t>2Na</a:t>
            </a:r>
            <a:r>
              <a:rPr lang="en-GB" altLang="en-US" sz="2800" baseline="30000" dirty="0"/>
              <a:t>+ </a:t>
            </a:r>
            <a:r>
              <a:rPr lang="en-GB" altLang="en-US" sz="2800" baseline="-25000" dirty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 </a:t>
            </a:r>
            <a:r>
              <a:rPr lang="en-GB" altLang="en-US" sz="2800" dirty="0"/>
              <a:t>+ 2NO</a:t>
            </a:r>
            <a:r>
              <a:rPr lang="en-GB" altLang="en-US" sz="2800" baseline="-25000" dirty="0"/>
              <a:t>3</a:t>
            </a:r>
            <a:r>
              <a:rPr lang="en-GB" altLang="en-US" sz="2800" baseline="30000" dirty="0">
                <a:sym typeface="Symbol" panose="05050102010706020507" pitchFamily="18" charset="2"/>
              </a:rPr>
              <a:t> </a:t>
            </a:r>
            <a:r>
              <a:rPr lang="en-GB" altLang="en-US" sz="2800" baseline="-25000" dirty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Ag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SO</a:t>
            </a:r>
            <a:r>
              <a:rPr lang="en-GB" altLang="en-US" sz="2800" baseline="-25000" dirty="0"/>
              <a:t>4 (</a:t>
            </a:r>
            <a:r>
              <a:rPr lang="en-GB" altLang="en-US" sz="2800" i="1" baseline="-25000" dirty="0"/>
              <a:t>s</a:t>
            </a:r>
            <a:r>
              <a:rPr lang="en-GB" altLang="en-US" sz="2800" baseline="-25000" dirty="0"/>
              <a:t>)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 smtClean="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64D71E4-AF38-4CB6-B195-B121EDA2A15B}" type="slidenum">
              <a:rPr lang="en-GB" altLang="en-US" sz="1400">
                <a:solidFill>
                  <a:srgbClr val="000000"/>
                </a:solidFill>
              </a:rPr>
              <a:pPr/>
              <a:t>13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5687" y="2966627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 smtClean="0"/>
              <a:t>2AgNO</a:t>
            </a:r>
            <a:r>
              <a:rPr lang="en-GB" altLang="en-US" sz="2800" baseline="-25000" dirty="0" smtClean="0"/>
              <a:t>3 </a:t>
            </a:r>
            <a:r>
              <a:rPr lang="en-GB" altLang="en-US" sz="2800" baseline="-25000" dirty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Na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SO</a:t>
            </a:r>
            <a:r>
              <a:rPr lang="en-GB" altLang="en-US" sz="2800" baseline="-25000" dirty="0"/>
              <a:t>4 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 smtClean="0">
                <a:sym typeface="Wingdings" panose="05000000000000000000" pitchFamily="2" charset="2"/>
              </a:rPr>
              <a:t> 2</a:t>
            </a:r>
            <a:r>
              <a:rPr lang="en-GB" altLang="en-US" sz="2800" dirty="0" smtClean="0"/>
              <a:t>NaNO</a:t>
            </a:r>
            <a:r>
              <a:rPr lang="en-GB" altLang="en-US" sz="2800" baseline="-25000" dirty="0" smtClean="0"/>
              <a:t>3(</a:t>
            </a:r>
            <a:r>
              <a:rPr lang="en-GB" altLang="en-US" sz="2800" baseline="-25000" dirty="0" err="1" smtClean="0"/>
              <a:t>aq</a:t>
            </a:r>
            <a:r>
              <a:rPr lang="en-GB" altLang="en-US" sz="2800" baseline="-25000" dirty="0"/>
              <a:t>)</a:t>
            </a:r>
            <a:r>
              <a:rPr lang="en-GB" altLang="en-US" sz="2800" dirty="0" smtClean="0"/>
              <a:t> + Ag</a:t>
            </a:r>
            <a:r>
              <a:rPr lang="en-GB" altLang="en-US" sz="2800" baseline="-25000" dirty="0" smtClean="0"/>
              <a:t>2</a:t>
            </a:r>
            <a:r>
              <a:rPr lang="en-GB" altLang="en-US" sz="2800" dirty="0" smtClean="0"/>
              <a:t>SO</a:t>
            </a:r>
            <a:r>
              <a:rPr lang="en-GB" altLang="en-US" sz="2800" baseline="-25000" dirty="0" smtClean="0"/>
              <a:t>4(s)</a:t>
            </a:r>
            <a:endParaRPr lang="en-GB" altLang="en-US" sz="2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11187" y="3048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800" dirty="0"/>
              <a:t>Aqueous solutions of silver nitrate and sodium sulphate are mixed.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05118" y="1828800"/>
            <a:ext cx="10977282" cy="3581400"/>
          </a:xfrm>
        </p:spPr>
        <p:txBody>
          <a:bodyPr>
            <a:norm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Step 3: Cancel spectators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2Ag</a:t>
            </a:r>
            <a:r>
              <a:rPr lang="en-GB" altLang="en-US" sz="2800" baseline="30000" dirty="0" smtClean="0"/>
              <a:t>+ </a:t>
            </a:r>
            <a:r>
              <a:rPr lang="en-GB" altLang="en-US" sz="2800" baseline="-25000" dirty="0" smtClean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+ 2NO</a:t>
            </a:r>
            <a:r>
              <a:rPr lang="en-GB" altLang="en-US" sz="2800" baseline="-25000" dirty="0"/>
              <a:t>3</a:t>
            </a:r>
            <a:r>
              <a:rPr lang="en-GB" altLang="en-US" sz="2800" baseline="30000" dirty="0" smtClean="0">
                <a:sym typeface="Symbol" panose="05050102010706020507" pitchFamily="18" charset="2"/>
              </a:rPr>
              <a:t> </a:t>
            </a:r>
            <a:r>
              <a:rPr lang="en-GB" altLang="en-US" sz="2800" baseline="-25000" dirty="0" smtClean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+ 2Na</a:t>
            </a:r>
            <a:r>
              <a:rPr lang="en-GB" altLang="en-US" sz="2800" baseline="30000" dirty="0" smtClean="0"/>
              <a:t>+ </a:t>
            </a:r>
            <a:r>
              <a:rPr lang="en-GB" altLang="en-US" sz="2800" baseline="-25000" dirty="0" smtClean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SO</a:t>
            </a:r>
            <a:r>
              <a:rPr lang="en-GB" altLang="en-US" sz="2800" baseline="-25000" dirty="0"/>
              <a:t>4</a:t>
            </a:r>
            <a:r>
              <a:rPr lang="en-GB" altLang="en-US" sz="2800" baseline="30000" dirty="0"/>
              <a:t>2</a:t>
            </a:r>
            <a:r>
              <a:rPr lang="en-GB" altLang="en-US" sz="2800" baseline="30000" dirty="0" smtClean="0">
                <a:sym typeface="Symbol" panose="05050102010706020507" pitchFamily="18" charset="2"/>
              </a:rPr>
              <a:t> </a:t>
            </a:r>
            <a:r>
              <a:rPr lang="en-GB" altLang="en-US" sz="2800" baseline="-25000" dirty="0" smtClean="0"/>
              <a:t>(</a:t>
            </a:r>
            <a:r>
              <a:rPr lang="en-GB" altLang="en-US" sz="2800" i="1" baseline="-25000" dirty="0" err="1" smtClean="0"/>
              <a:t>aq</a:t>
            </a:r>
            <a:r>
              <a:rPr lang="en-GB" altLang="en-US" sz="2800" baseline="-25000" dirty="0" smtClean="0"/>
              <a:t>)</a:t>
            </a:r>
            <a:r>
              <a:rPr lang="en-GB" altLang="en-US" sz="2800" dirty="0" smtClean="0">
                <a:sym typeface="Wingdings" panose="05000000000000000000" pitchFamily="2" charset="2"/>
              </a:rPr>
              <a:t> 2</a:t>
            </a:r>
            <a:r>
              <a:rPr lang="en-GB" altLang="en-US" sz="2800" dirty="0" smtClean="0"/>
              <a:t>Na</a:t>
            </a:r>
            <a:r>
              <a:rPr lang="en-GB" altLang="en-US" sz="2800" baseline="30000" dirty="0" smtClean="0"/>
              <a:t>+ </a:t>
            </a:r>
            <a:r>
              <a:rPr lang="en-GB" altLang="en-US" sz="2800" baseline="-25000" dirty="0" smtClean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 </a:t>
            </a:r>
            <a:r>
              <a:rPr lang="en-GB" altLang="en-US" sz="2800" dirty="0"/>
              <a:t>+  2NO</a:t>
            </a:r>
            <a:r>
              <a:rPr lang="en-GB" altLang="en-US" sz="2800" baseline="-25000" dirty="0"/>
              <a:t>3</a:t>
            </a:r>
            <a:r>
              <a:rPr lang="en-GB" altLang="en-US" sz="2800" baseline="30000" dirty="0" smtClean="0">
                <a:sym typeface="Symbol" panose="05050102010706020507" pitchFamily="18" charset="2"/>
              </a:rPr>
              <a:t> </a:t>
            </a:r>
            <a:r>
              <a:rPr lang="en-GB" altLang="en-US" sz="2800" baseline="-25000" dirty="0" smtClean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</a:t>
            </a:r>
            <a:r>
              <a:rPr lang="en-GB" altLang="en-US" sz="2800" dirty="0" smtClean="0"/>
              <a:t>Ag</a:t>
            </a:r>
            <a:r>
              <a:rPr lang="en-GB" altLang="en-US" sz="2800" baseline="-25000" dirty="0" smtClean="0"/>
              <a:t>2</a:t>
            </a:r>
            <a:r>
              <a:rPr lang="en-GB" altLang="en-US" sz="2800" dirty="0" smtClean="0"/>
              <a:t>SO</a:t>
            </a:r>
            <a:r>
              <a:rPr lang="en-GB" altLang="en-US" sz="2800" baseline="-25000" dirty="0" smtClean="0"/>
              <a:t>4 (</a:t>
            </a:r>
            <a:r>
              <a:rPr lang="en-GB" altLang="en-US" sz="2800" i="1" baseline="-25000" dirty="0"/>
              <a:t>s</a:t>
            </a:r>
            <a:r>
              <a:rPr lang="en-GB" altLang="en-US" sz="2800" baseline="-25000" dirty="0"/>
              <a:t>)</a:t>
            </a:r>
            <a:r>
              <a:rPr lang="en-GB" altLang="en-US" sz="2800" dirty="0"/>
              <a:t>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baseline="-25000" dirty="0" smtClean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Step 4: Write the net ionic reaction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smtClean="0"/>
              <a:t>	</a:t>
            </a:r>
            <a:r>
              <a:rPr lang="en-GB" altLang="en-US" sz="2800" dirty="0"/>
              <a:t>	2Ag</a:t>
            </a:r>
            <a:r>
              <a:rPr lang="en-GB" altLang="en-US" sz="2800" baseline="30000" dirty="0" smtClean="0"/>
              <a:t>+ </a:t>
            </a:r>
            <a:r>
              <a:rPr lang="en-GB" altLang="en-US" sz="2800" baseline="-25000" dirty="0" smtClean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/>
              <a:t>+ SO</a:t>
            </a:r>
            <a:r>
              <a:rPr lang="en-GB" altLang="en-US" sz="2800" baseline="-25000" dirty="0"/>
              <a:t>4</a:t>
            </a:r>
            <a:r>
              <a:rPr lang="en-GB" altLang="en-US" sz="2800" baseline="30000" dirty="0"/>
              <a:t>2</a:t>
            </a:r>
            <a:r>
              <a:rPr lang="en-GB" altLang="en-US" sz="2800" baseline="30000" dirty="0" smtClean="0">
                <a:sym typeface="Symbol" panose="05050102010706020507" pitchFamily="18" charset="2"/>
              </a:rPr>
              <a:t> </a:t>
            </a:r>
            <a:r>
              <a:rPr lang="en-GB" altLang="en-US" sz="2800" baseline="-25000" dirty="0" smtClean="0"/>
              <a:t>(</a:t>
            </a:r>
            <a:r>
              <a:rPr lang="en-GB" altLang="en-US" sz="2800" i="1" baseline="-25000" dirty="0" err="1"/>
              <a:t>aq</a:t>
            </a:r>
            <a:r>
              <a:rPr lang="en-GB" altLang="en-US" sz="2800" baseline="-25000" dirty="0"/>
              <a:t>) </a:t>
            </a:r>
            <a:r>
              <a:rPr lang="en-GB" altLang="en-US" sz="2800" dirty="0">
                <a:latin typeface="Symbol" panose="05050102010706020507" pitchFamily="18" charset="2"/>
              </a:rPr>
              <a:t>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Ag</a:t>
            </a:r>
            <a:r>
              <a:rPr lang="en-GB" altLang="en-US" sz="2800" baseline="-25000" dirty="0" smtClean="0"/>
              <a:t>2</a:t>
            </a:r>
            <a:r>
              <a:rPr lang="en-GB" altLang="en-US" sz="2800" dirty="0" smtClean="0"/>
              <a:t>SO</a:t>
            </a:r>
            <a:r>
              <a:rPr lang="en-GB" altLang="en-US" sz="2800" baseline="-25000" dirty="0" smtClean="0"/>
              <a:t>4 (</a:t>
            </a:r>
            <a:r>
              <a:rPr lang="en-GB" altLang="en-US" sz="2800" i="1" baseline="-25000" dirty="0"/>
              <a:t>s</a:t>
            </a:r>
            <a:r>
              <a:rPr lang="en-GB" altLang="en-US" sz="2800" baseline="-25000" dirty="0"/>
              <a:t>)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baseline="-25000" dirty="0" smtClean="0"/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CA7B107-0102-43CA-973C-59540826A356}" type="slidenum">
              <a:rPr lang="en-GB" altLang="en-US" sz="1400">
                <a:solidFill>
                  <a:srgbClr val="000000"/>
                </a:solidFill>
              </a:rPr>
              <a:pPr/>
              <a:t>14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2055159" y="2906678"/>
            <a:ext cx="914400" cy="466725"/>
          </a:xfrm>
          <a:prstGeom prst="lin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3693459" y="2869420"/>
            <a:ext cx="914400" cy="466725"/>
          </a:xfrm>
          <a:prstGeom prst="lin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6743169" y="2869420"/>
            <a:ext cx="914400" cy="466725"/>
          </a:xfrm>
          <a:prstGeom prst="lin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8305800" y="2906677"/>
            <a:ext cx="914400" cy="466725"/>
          </a:xfrm>
          <a:prstGeom prst="lin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250175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4800" dirty="0"/>
              <a:t>Aqueous solutions of silver nitrate and sodium sulphate are mixed.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3"/>
            <a:ext cx="10972800" cy="14507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Time to Practice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5118" y="1845734"/>
            <a:ext cx="10977282" cy="1049866"/>
          </a:xfrm>
        </p:spPr>
        <p:txBody>
          <a:bodyPr/>
          <a:lstStyle/>
          <a:p>
            <a:r>
              <a:rPr lang="en-US" altLang="en-US" sz="2800" dirty="0"/>
              <a:t>Page 427 #1,2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D74F296-8796-45C1-837D-305A6C76DF96}" type="slidenum">
              <a:rPr lang="en-GB" altLang="en-US" sz="1600">
                <a:solidFill>
                  <a:srgbClr val="FFFFFF"/>
                </a:solidFill>
              </a:rPr>
              <a:pPr/>
              <a:t>15</a:t>
            </a:fld>
            <a:endParaRPr lang="en-GB" altLang="en-US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access the assignment in the Activity Feed for today. I will also put a link in the Chat box. Complete and put into the drop box </a:t>
            </a:r>
            <a:r>
              <a:rPr lang="en-US" smtClean="0"/>
              <a:t>before 12:30.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C45F-2AF0-47DF-B9BF-E1E90987E629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83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63550"/>
            <a:ext cx="10972800" cy="113665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General Properties of Aqueous Solutions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10972800" cy="3657600"/>
          </a:xfrm>
        </p:spPr>
        <p:txBody>
          <a:bodyPr>
            <a:norm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 dirty="0"/>
              <a:t>Solution</a:t>
            </a:r>
            <a:r>
              <a:rPr lang="en-GB" altLang="en-US" sz="3200" dirty="0"/>
              <a:t> - a homogeneous mixture comprised of 2 or more parts.  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 dirty="0"/>
              <a:t>Solute:</a:t>
            </a:r>
            <a:r>
              <a:rPr lang="en-GB" altLang="en-US" sz="3200" dirty="0"/>
              <a:t> the component that is dissolved </a:t>
            </a:r>
            <a:r>
              <a:rPr lang="ar-SA" altLang="en-US" sz="3200" dirty="0"/>
              <a:t>‏</a:t>
            </a:r>
            <a:endParaRPr lang="en-GB" altLang="en-US" sz="3200" dirty="0"/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b="1" dirty="0"/>
              <a:t>Solvent:</a:t>
            </a:r>
            <a:r>
              <a:rPr lang="en-GB" altLang="en-US" sz="3200" dirty="0"/>
              <a:t> the component that does the dissolving</a:t>
            </a:r>
          </a:p>
          <a:p>
            <a:pPr lvl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200" dirty="0"/>
              <a:t>Generally, the component present in the greatest quantity is considered to be the solvent.  </a:t>
            </a:r>
            <a:r>
              <a:rPr lang="en-GB" altLang="en-US" sz="3200" i="1" dirty="0"/>
              <a:t>Aqueous</a:t>
            </a:r>
            <a:r>
              <a:rPr lang="en-GB" altLang="en-US" sz="3200" dirty="0"/>
              <a:t> solutions are those in which </a:t>
            </a:r>
            <a:r>
              <a:rPr lang="en-GB" altLang="en-US" sz="3200" i="1" dirty="0"/>
              <a:t>water</a:t>
            </a:r>
            <a:r>
              <a:rPr lang="en-GB" altLang="en-US" sz="3200" dirty="0"/>
              <a:t> is the solvent.</a:t>
            </a:r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31C236E-7BFC-4A9A-BEA2-661F95B574F5}" type="slidenum">
              <a:rPr lang="en-GB" altLang="en-US" sz="1400">
                <a:solidFill>
                  <a:srgbClr val="000000"/>
                </a:solidFill>
              </a:rPr>
              <a:pPr/>
              <a:t>2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5"/>
            <a:ext cx="10972800" cy="1353936"/>
          </a:xfrm>
        </p:spPr>
        <p:txBody>
          <a:bodyPr/>
          <a:lstStyle/>
          <a:p>
            <a:r>
              <a:rPr lang="en-US" dirty="0" smtClean="0"/>
              <a:t>Electrolytes and Nonelectrolytes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45734"/>
            <a:ext cx="10972800" cy="4201054"/>
          </a:xfrm>
        </p:spPr>
        <p:txBody>
          <a:bodyPr/>
          <a:lstStyle/>
          <a:p>
            <a:pPr marL="201168" lvl="1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b="1" i="1" dirty="0"/>
              <a:t>Electrolyte</a:t>
            </a:r>
            <a:r>
              <a:rPr lang="en-GB" altLang="en-US" sz="2600" dirty="0"/>
              <a:t>:  substance that dissolved in water produces a solution that  conducts electricity</a:t>
            </a:r>
          </a:p>
          <a:p>
            <a:pPr lvl="2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dirty="0"/>
              <a:t>Contains ions</a:t>
            </a:r>
          </a:p>
          <a:p>
            <a:pPr lvl="2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600" dirty="0"/>
          </a:p>
          <a:p>
            <a:pPr lvl="2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000" dirty="0"/>
          </a:p>
          <a:p>
            <a:pPr marL="201168" lvl="1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b="1" i="1" dirty="0"/>
              <a:t>Nonelectrolyte</a:t>
            </a:r>
            <a:r>
              <a:rPr lang="en-GB" altLang="en-US" sz="2600" dirty="0"/>
              <a:t>: substance that dissolved in water produces a solution that  does not conduct electricity</a:t>
            </a:r>
          </a:p>
          <a:p>
            <a:pPr lvl="2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600" dirty="0"/>
              <a:t>Does not contain ions</a:t>
            </a:r>
          </a:p>
        </p:txBody>
      </p:sp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9FADD0D-0D80-46FF-AFE7-9F09CF91F991}" type="slidenum">
              <a:rPr lang="en-GB" altLang="en-US" sz="1400">
                <a:solidFill>
                  <a:srgbClr val="000000"/>
                </a:solidFill>
              </a:rPr>
              <a:pPr/>
              <a:t>3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78" y="5410200"/>
            <a:ext cx="46529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49" y="3325548"/>
            <a:ext cx="49196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3"/>
            <a:ext cx="10972800" cy="1313597"/>
          </a:xfrm>
        </p:spPr>
        <p:txBody>
          <a:bodyPr/>
          <a:lstStyle/>
          <a:p>
            <a:r>
              <a:rPr lang="en-US" dirty="0" smtClean="0"/>
              <a:t>Dissociation vs Ionization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45734"/>
            <a:ext cx="10972800" cy="4023360"/>
          </a:xfr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b="1" i="1" dirty="0"/>
              <a:t>Dissociation</a:t>
            </a:r>
            <a:r>
              <a:rPr lang="en-GB" altLang="en-US" sz="2800" i="1" dirty="0"/>
              <a:t> </a:t>
            </a:r>
            <a:r>
              <a:rPr lang="en-GB" altLang="en-US" sz="2800" dirty="0"/>
              <a:t>- ionic compounds separate into constituent ions when dissolved in solution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 dirty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 smtClean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b="1" i="1" dirty="0"/>
              <a:t>Ionization</a:t>
            </a:r>
            <a:r>
              <a:rPr lang="en-GB" altLang="en-US" sz="2800" dirty="0"/>
              <a:t> - formation of ions by </a:t>
            </a:r>
            <a:r>
              <a:rPr lang="en-GB" altLang="en-US" sz="2800" b="1" i="1" dirty="0"/>
              <a:t>molecular</a:t>
            </a:r>
            <a:r>
              <a:rPr lang="en-GB" altLang="en-US" sz="2800" dirty="0"/>
              <a:t> compounds when dissolved (acids and some bases)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 dirty="0"/>
          </a:p>
        </p:txBody>
      </p:sp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919B786-7D0F-4FB6-A458-CBD4A09644CD}" type="slidenum">
              <a:rPr lang="en-GB" altLang="en-US" sz="1400">
                <a:solidFill>
                  <a:srgbClr val="000000"/>
                </a:solidFill>
              </a:rPr>
              <a:pPr/>
              <a:t>4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53" y="2995091"/>
            <a:ext cx="49180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89" y="4749286"/>
            <a:ext cx="464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5386978"/>
            <a:ext cx="6019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Precipitation Reactions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10972800" cy="3733800"/>
          </a:xfrm>
        </p:spPr>
        <p:txBody>
          <a:bodyPr>
            <a:norm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 dirty="0"/>
              <a:t>Precipitation</a:t>
            </a:r>
            <a:r>
              <a:rPr lang="en-GB" altLang="en-US" sz="2800" dirty="0"/>
              <a:t> occurs when aqueous solutions are mixed and an insoluble product forms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1400" i="1" dirty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 dirty="0"/>
              <a:t>Solubility</a:t>
            </a:r>
            <a:r>
              <a:rPr lang="en-GB" altLang="en-US" sz="2800" dirty="0"/>
              <a:t> is the maximum amount of a solid that can dissolve in a given amount of solvent at a specified temperature 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Prediction based on solubility rules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(found on page 424 or the handout provided in unit 2)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7EB5809-2506-4713-A9FF-6A29BE2B0E37}" type="slidenum">
              <a:rPr lang="en-GB" altLang="en-US" sz="1400">
                <a:solidFill>
                  <a:srgbClr val="000000"/>
                </a:solidFill>
              </a:rPr>
              <a:pPr/>
              <a:t>5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Identify the Precipitate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3048000" y="2080746"/>
            <a:ext cx="8534400" cy="1066800"/>
          </a:xfr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 err="1"/>
              <a:t>Pb</a:t>
            </a:r>
            <a:r>
              <a:rPr lang="en-GB" altLang="en-US" sz="2800" dirty="0"/>
              <a:t>(NO</a:t>
            </a:r>
            <a:r>
              <a:rPr lang="en-GB" altLang="en-US" sz="2800" baseline="-25000" dirty="0"/>
              <a:t>3</a:t>
            </a:r>
            <a:r>
              <a:rPr lang="en-GB" altLang="en-US" sz="2800" dirty="0"/>
              <a:t>)</a:t>
            </a:r>
            <a:r>
              <a:rPr lang="en-GB" altLang="en-US" sz="2800" baseline="-25000" dirty="0"/>
              <a:t>2</a:t>
            </a:r>
            <a:r>
              <a:rPr lang="en-GB" altLang="en-US" sz="2800" dirty="0"/>
              <a:t>(</a:t>
            </a:r>
            <a:r>
              <a:rPr lang="en-GB" altLang="en-US" sz="2800" i="1" dirty="0" err="1"/>
              <a:t>aq</a:t>
            </a:r>
            <a:r>
              <a:rPr lang="en-GB" altLang="en-US" sz="2800" dirty="0"/>
              <a:t>) </a:t>
            </a:r>
            <a:r>
              <a:rPr lang="en-GB" altLang="en-US" sz="2800" dirty="0" smtClean="0"/>
              <a:t>+   </a:t>
            </a:r>
            <a:r>
              <a:rPr lang="en-GB" altLang="en-US" sz="2800" dirty="0" err="1" smtClean="0"/>
              <a:t>NaI</a:t>
            </a:r>
            <a:r>
              <a:rPr lang="en-GB" altLang="en-US" sz="2800" dirty="0" smtClean="0"/>
              <a:t>(</a:t>
            </a:r>
            <a:r>
              <a:rPr lang="en-GB" altLang="en-US" sz="2800" i="1" dirty="0" err="1" smtClean="0"/>
              <a:t>aq</a:t>
            </a:r>
            <a:r>
              <a:rPr lang="en-GB" altLang="en-US" sz="2800" dirty="0"/>
              <a:t>)</a:t>
            </a:r>
            <a:r>
              <a:rPr lang="en-GB" altLang="en-US" sz="2800" baseline="-25000" dirty="0"/>
              <a:t>  </a:t>
            </a:r>
            <a:r>
              <a:rPr lang="en-GB" altLang="en-US" sz="2800" dirty="0" smtClean="0">
                <a:latin typeface="Symbol" panose="05050102010706020507" pitchFamily="18" charset="2"/>
              </a:rPr>
              <a:t>				</a:t>
            </a:r>
            <a:r>
              <a:rPr lang="en-GB" altLang="en-US" sz="2800" dirty="0" smtClean="0"/>
              <a:t> </a:t>
            </a:r>
            <a:r>
              <a:rPr lang="en-GB" altLang="en-US" sz="2800" dirty="0"/>
              <a:t>+ 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EF3862B-FCF6-4DD0-80D0-B395FD5BB094}" type="slidenum">
              <a:rPr lang="en-GB" altLang="en-US" sz="1400">
                <a:solidFill>
                  <a:srgbClr val="000000"/>
                </a:solidFill>
              </a:rPr>
              <a:pPr/>
              <a:t>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78170" y="2342356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(s)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273681" y="2342355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</a:rPr>
              <a:t>aq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1550" y="20807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NaNO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66307" y="208074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PbI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E7E2DA2-D879-4977-BB57-EF45E6CCF729}" type="slidenum">
              <a:rPr lang="en-GB" altLang="en-US" sz="1400">
                <a:solidFill>
                  <a:srgbClr val="000000"/>
                </a:solidFill>
              </a:rPr>
              <a:pPr/>
              <a:t>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00"/>
            <a:ext cx="3581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962026"/>
            <a:ext cx="24225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62026"/>
            <a:ext cx="26479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609600" y="131029"/>
            <a:ext cx="1097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Mixing Solutions of </a:t>
            </a:r>
            <a:r>
              <a:rPr lang="en-US" altLang="en-US" sz="4800" dirty="0" err="1">
                <a:solidFill>
                  <a:schemeClr val="tx1"/>
                </a:solidFill>
                <a:latin typeface="+mj-lt"/>
              </a:rPr>
              <a:t>Pb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(NO</a:t>
            </a:r>
            <a:r>
              <a:rPr lang="en-US" altLang="en-US" sz="48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)</a:t>
            </a:r>
            <a:r>
              <a:rPr lang="en-US" altLang="en-US" sz="48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altLang="en-US" sz="48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altLang="en-US" sz="4800" dirty="0" err="1">
                <a:solidFill>
                  <a:schemeClr val="tx1"/>
                </a:solidFill>
                <a:latin typeface="+mj-lt"/>
              </a:rPr>
              <a:t>NaI</a:t>
            </a:r>
            <a:endParaRPr lang="en-US" altLang="en-US" sz="4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5"/>
            <a:ext cx="10972800" cy="1450757"/>
          </a:xfrm>
        </p:spPr>
        <p:txBody>
          <a:bodyPr/>
          <a:lstStyle/>
          <a:p>
            <a:r>
              <a:rPr lang="en-US" dirty="0" smtClean="0"/>
              <a:t>Practice with the Solubility Table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845734"/>
            <a:ext cx="10393680" cy="4023360"/>
          </a:xfr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Classify the following as soluble or insoluble in water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Ba(NO</a:t>
            </a:r>
            <a:r>
              <a:rPr lang="en-GB" altLang="en-US" sz="2800" baseline="-25000" dirty="0"/>
              <a:t>3</a:t>
            </a:r>
            <a:r>
              <a:rPr lang="en-GB" altLang="en-US" sz="2800" dirty="0"/>
              <a:t>)</a:t>
            </a:r>
            <a:r>
              <a:rPr lang="en-GB" altLang="en-US" sz="2800" baseline="-25000" dirty="0"/>
              <a:t>2		</a:t>
            </a:r>
          </a:p>
          <a:p>
            <a:pPr marL="236538" lvl="2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soluble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 err="1"/>
              <a:t>AgI</a:t>
            </a:r>
            <a:endParaRPr lang="en-GB" altLang="en-US" sz="2800" dirty="0"/>
          </a:p>
          <a:p>
            <a:pPr marL="236538" lvl="2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insoluble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Mg(OH)</a:t>
            </a:r>
            <a:r>
              <a:rPr lang="en-GB" altLang="en-US" sz="2800" baseline="-25000" dirty="0"/>
              <a:t>2</a:t>
            </a:r>
          </a:p>
          <a:p>
            <a:pPr marL="236538" lvl="2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dirty="0"/>
              <a:t>insoluble</a:t>
            </a:r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CBA723B-00C0-4B7F-8977-C116EA321F5F}" type="slidenum">
              <a:rPr lang="en-GB" altLang="en-US" sz="1400">
                <a:solidFill>
                  <a:srgbClr val="000000"/>
                </a:solidFill>
              </a:rPr>
              <a:pPr/>
              <a:t>8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603"/>
            <a:ext cx="10972800" cy="1450757"/>
          </a:xfrm>
        </p:spPr>
        <p:txBody>
          <a:bodyPr/>
          <a:lstStyle/>
          <a:p>
            <a:r>
              <a:rPr lang="en-US" dirty="0" smtClean="0"/>
              <a:t>Types of Reaction Equations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45734"/>
            <a:ext cx="10972800" cy="4402666"/>
          </a:xfr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 dirty="0"/>
              <a:t>Formula equation</a:t>
            </a:r>
            <a:r>
              <a:rPr lang="en-GB" altLang="en-US" sz="2800" dirty="0"/>
              <a:t>: shows all compounds represented by their chemical formulas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800" dirty="0"/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 dirty="0" smtClean="0"/>
              <a:t>Ionic </a:t>
            </a:r>
            <a:r>
              <a:rPr lang="en-GB" altLang="en-US" sz="2800" i="1" dirty="0"/>
              <a:t>equation</a:t>
            </a:r>
            <a:r>
              <a:rPr lang="en-GB" altLang="en-US" sz="2800" dirty="0"/>
              <a:t>: shows all strong electrolytes as ions and all other substances by their chemical formulas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 smtClean="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A3C77D3-BCAE-448B-9D5F-BD82E368A922}" type="slidenum">
              <a:rPr lang="en-GB" altLang="en-US" sz="1400">
                <a:solidFill>
                  <a:srgbClr val="000000"/>
                </a:solidFill>
              </a:rPr>
              <a:pPr/>
              <a:t>9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41" y="2749128"/>
            <a:ext cx="76533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6" y="4416668"/>
            <a:ext cx="56007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50" y="5080484"/>
            <a:ext cx="55578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782406"/>
            <a:ext cx="53578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0882BBAA8CE47996B3EE79E7E86E9" ma:contentTypeVersion="33" ma:contentTypeDescription="Create a new document." ma:contentTypeScope="" ma:versionID="112766844e99b46da708b57e3456bc92">
  <xsd:schema xmlns:xsd="http://www.w3.org/2001/XMLSchema" xmlns:xs="http://www.w3.org/2001/XMLSchema" xmlns:p="http://schemas.microsoft.com/office/2006/metadata/properties" xmlns:ns3="ac4572f7-dc9e-4ce6-a210-4a839be5dd70" xmlns:ns4="41d8231a-1f9d-476b-be5f-304d9c9b4ead" targetNamespace="http://schemas.microsoft.com/office/2006/metadata/properties" ma:root="true" ma:fieldsID="3d1565b8e895441fcbe7a04d8668f175" ns3:_="" ns4:_="">
    <xsd:import namespace="ac4572f7-dc9e-4ce6-a210-4a839be5dd70"/>
    <xsd:import namespace="41d8231a-1f9d-476b-be5f-304d9c9b4e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572f7-dc9e-4ce6-a210-4a839be5d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31a-1f9d-476b-be5f-304d9c9b4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c4572f7-dc9e-4ce6-a210-4a839be5dd70" xsi:nil="true"/>
    <Owner xmlns="ac4572f7-dc9e-4ce6-a210-4a839be5dd70">
      <UserInfo>
        <DisplayName/>
        <AccountId xsi:nil="true"/>
        <AccountType/>
      </UserInfo>
    </Owner>
    <Distribution_Groups xmlns="ac4572f7-dc9e-4ce6-a210-4a839be5dd70" xsi:nil="true"/>
    <AppVersion xmlns="ac4572f7-dc9e-4ce6-a210-4a839be5dd70" xsi:nil="true"/>
    <IsNotebookLocked xmlns="ac4572f7-dc9e-4ce6-a210-4a839be5dd70" xsi:nil="true"/>
    <DefaultSectionNames xmlns="ac4572f7-dc9e-4ce6-a210-4a839be5dd70" xsi:nil="true"/>
    <Templates xmlns="ac4572f7-dc9e-4ce6-a210-4a839be5dd70" xsi:nil="true"/>
    <NotebookType xmlns="ac4572f7-dc9e-4ce6-a210-4a839be5dd70" xsi:nil="true"/>
    <Students xmlns="ac4572f7-dc9e-4ce6-a210-4a839be5dd70">
      <UserInfo>
        <DisplayName/>
        <AccountId xsi:nil="true"/>
        <AccountType/>
      </UserInfo>
    </Students>
    <LMS_Mappings xmlns="ac4572f7-dc9e-4ce6-a210-4a839be5dd70" xsi:nil="true"/>
    <Student_Groups xmlns="ac4572f7-dc9e-4ce6-a210-4a839be5dd70">
      <UserInfo>
        <DisplayName/>
        <AccountId xsi:nil="true"/>
        <AccountType/>
      </UserInfo>
    </Student_Groups>
    <TeamsChannelId xmlns="ac4572f7-dc9e-4ce6-a210-4a839be5dd70" xsi:nil="true"/>
    <Self_Registration_Enabled xmlns="ac4572f7-dc9e-4ce6-a210-4a839be5dd70" xsi:nil="true"/>
    <Has_Teacher_Only_SectionGroup xmlns="ac4572f7-dc9e-4ce6-a210-4a839be5dd70" xsi:nil="true"/>
    <CultureName xmlns="ac4572f7-dc9e-4ce6-a210-4a839be5dd70" xsi:nil="true"/>
    <Invited_Teachers xmlns="ac4572f7-dc9e-4ce6-a210-4a839be5dd70" xsi:nil="true"/>
    <Invited_Students xmlns="ac4572f7-dc9e-4ce6-a210-4a839be5dd70" xsi:nil="true"/>
    <Is_Collaboration_Space_Locked xmlns="ac4572f7-dc9e-4ce6-a210-4a839be5dd70" xsi:nil="true"/>
    <FolderType xmlns="ac4572f7-dc9e-4ce6-a210-4a839be5dd70" xsi:nil="true"/>
    <Teachers xmlns="ac4572f7-dc9e-4ce6-a210-4a839be5dd70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26C053-CAB1-4700-81B4-0D8BDAF31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572f7-dc9e-4ce6-a210-4a839be5dd70"/>
    <ds:schemaRef ds:uri="41d8231a-1f9d-476b-be5f-304d9c9b4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05FA8E-7C96-48F9-AC0E-87C1817CBD76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41d8231a-1f9d-476b-be5f-304d9c9b4ead"/>
    <ds:schemaRef ds:uri="http://purl.org/dc/terms/"/>
    <ds:schemaRef ds:uri="http://schemas.microsoft.com/office/infopath/2007/PartnerControls"/>
    <ds:schemaRef ds:uri="ac4572f7-dc9e-4ce6-a210-4a839be5dd7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EAC06D-3A56-4094-91B7-F4DD7E1C85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4747</TotalTime>
  <Words>634</Words>
  <Application>Microsoft Office PowerPoint</Application>
  <PresentationFormat>Widescreen</PresentationFormat>
  <Paragraphs>115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Retrospect</vt:lpstr>
      <vt:lpstr>PowerPoint Presentation</vt:lpstr>
      <vt:lpstr>General Properties of Aqueous Solutions</vt:lpstr>
      <vt:lpstr>Electrolytes and Nonelectrolytes</vt:lpstr>
      <vt:lpstr>Dissociation vs Ionization</vt:lpstr>
      <vt:lpstr>Precipitation Reactions</vt:lpstr>
      <vt:lpstr>Identify the Precipitate</vt:lpstr>
      <vt:lpstr>PowerPoint Presentation</vt:lpstr>
      <vt:lpstr>Practice with the Solubility Table</vt:lpstr>
      <vt:lpstr>Types of Reaction Equations</vt:lpstr>
      <vt:lpstr>Net Ionic Equations</vt:lpstr>
      <vt:lpstr>Steps in writing net ionic equations</vt:lpstr>
      <vt:lpstr>PowerPoint Presentation</vt:lpstr>
      <vt:lpstr>PowerPoint Presentation</vt:lpstr>
      <vt:lpstr>PowerPoint Presentation</vt:lpstr>
      <vt:lpstr>Time to Practice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Seguin</dc:creator>
  <cp:lastModifiedBy>James Seguin</cp:lastModifiedBy>
  <cp:revision>88</cp:revision>
  <dcterms:modified xsi:type="dcterms:W3CDTF">2021-03-24T12:48:24Z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0x010100EE40882BBAA8CE47996B3EE79E7E86E9</vt:lpwstr>
  </property>
</Properties>
</file>