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4"/>
  </p:sldMasterIdLst>
  <p:sldIdLst>
    <p:sldId id="256" r:id="rId5"/>
    <p:sldId id="257" r:id="rId6"/>
    <p:sldId id="258" r:id="rId7"/>
    <p:sldId id="259" r:id="rId8"/>
    <p:sldId id="268" r:id="rId9"/>
    <p:sldId id="260" r:id="rId10"/>
    <p:sldId id="262" r:id="rId11"/>
    <p:sldId id="264" r:id="rId12"/>
    <p:sldId id="266" r:id="rId13"/>
    <p:sldId id="265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41" d="100"/>
          <a:sy n="41" d="100"/>
        </p:scale>
        <p:origin x="7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kumimoji="1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kumimoji="1"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440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4044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0" name="Date Placeholder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Footer Placeholder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Slide Number Placeholder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468913E6-B1D7-44DF-97AE-6424FF6214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3748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A5798-C846-4C47-BADA-555A316A9E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024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77E56-BEE9-4940-BFF9-FA455F1C88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4579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2AA7A-EE76-4725-80AF-334613CF5A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3769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090CF-4EBF-4750-917B-291122C602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4559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E89B0-9345-4D37-A466-3D75F4CD72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6160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AC8CA-AB89-454D-96DD-51A43922D9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2191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869B3-52AA-4E4A-BEE8-49BB5CFDAA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5359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30A42-2588-4423-A268-1042FCF756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386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FFB45-A829-43AD-9A99-BB9FD5DBDE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8343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7BDB1-D2E2-4926-9681-16539878ED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5426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2333C-8D9A-4D16-95EC-DD0F4BEF19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6160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BEEF6-2EA1-4E00-A6E9-20CAE1FE4C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168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301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02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0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4A1DF09-D99E-4C6E-86ED-71A29AA1B2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www.patana.ac.th/secondary/science/anrophysics/unit2/images/charging%20by%20induction.g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k3eMwKYmGPDC9yc17" TargetMode="External"/><Relationship Id="rId2" Type="http://schemas.openxmlformats.org/officeDocument/2006/relationships/hyperlink" Target="https://youtu.be/dwJ-MM7yu4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Charging an Object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Complete the note that goes with this PowerPoint </a:t>
            </a:r>
            <a:endParaRPr lang="en-US" alt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3315" name="il_fi" descr="http://www.patana.ac.th/secondary/science/anrophysics/unit2/images/charging%20by%20induction.gif"/>
          <p:cNvPicPr>
            <a:picLocks noChangeAspect="1" noChangeArrowheads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914400"/>
            <a:ext cx="9144000" cy="5394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 the </a:t>
            </a:r>
            <a:r>
              <a:rPr lang="en-US" dirty="0" smtClean="0">
                <a:hlinkClick r:id="rId2"/>
              </a:rPr>
              <a:t>linked video </a:t>
            </a:r>
            <a:r>
              <a:rPr lang="en-US" dirty="0" smtClean="0"/>
              <a:t>(summary of today lesson)</a:t>
            </a:r>
          </a:p>
          <a:p>
            <a:r>
              <a:rPr lang="en-US" dirty="0" smtClean="0"/>
              <a:t>Complete the </a:t>
            </a:r>
            <a:r>
              <a:rPr lang="en-US" dirty="0" smtClean="0">
                <a:hlinkClick r:id="rId3"/>
              </a:rPr>
              <a:t>Check Your Understanding – Charging an Object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262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Recall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8382000" cy="3724275"/>
          </a:xfrm>
        </p:spPr>
        <p:txBody>
          <a:bodyPr/>
          <a:lstStyle/>
          <a:p>
            <a:pPr eaLnBrk="1" hangingPunct="1"/>
            <a:r>
              <a:rPr lang="en-US" altLang="en-US" smtClean="0"/>
              <a:t>Object that has an excess of electrons = </a:t>
            </a:r>
            <a:r>
              <a:rPr lang="en-US" altLang="en-US" b="1" u="sng" smtClean="0"/>
              <a:t>NEGATIVE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b="1" smtClean="0"/>
          </a:p>
          <a:p>
            <a:pPr eaLnBrk="1" hangingPunct="1"/>
            <a:r>
              <a:rPr lang="en-US" altLang="en-US" smtClean="0"/>
              <a:t>Object that has lost electrons = </a:t>
            </a:r>
            <a:r>
              <a:rPr lang="en-US" altLang="en-US" b="1" u="sng" smtClean="0"/>
              <a:t>POSITIVE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b="1" u="sng" smtClean="0"/>
          </a:p>
          <a:p>
            <a:pPr eaLnBrk="1" hangingPunct="1"/>
            <a:r>
              <a:rPr lang="en-US" altLang="en-US" smtClean="0"/>
              <a:t>Object that has the same # of protons and electrons = </a:t>
            </a:r>
            <a:r>
              <a:rPr lang="en-US" altLang="en-US" b="1" u="sng" smtClean="0"/>
              <a:t>NEUTRAL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Methods of Charging Objects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8077200" cy="3724275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US" altLang="en-US" sz="3600" dirty="0" smtClean="0"/>
              <a:t>3 ways of transferring electric charges: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en-US" altLang="en-US" sz="3200" dirty="0" smtClean="0"/>
              <a:t>Friction (rubbing together)</a:t>
            </a:r>
            <a:endParaRPr lang="en-US" altLang="en-US" sz="3200" dirty="0" smtClean="0"/>
          </a:p>
          <a:p>
            <a:pPr marL="1371600" lvl="2" indent="-457200" eaLnBrk="1" hangingPunct="1">
              <a:buFontTx/>
              <a:buAutoNum type="arabicPeriod"/>
            </a:pPr>
            <a:r>
              <a:rPr lang="en-US" altLang="en-US" sz="3200" dirty="0" smtClean="0"/>
              <a:t>Contact (touching)</a:t>
            </a:r>
            <a:endParaRPr lang="en-US" altLang="en-US" sz="3200" dirty="0" smtClean="0"/>
          </a:p>
          <a:p>
            <a:pPr marL="1371600" lvl="2" indent="-457200" eaLnBrk="1" hangingPunct="1">
              <a:buFontTx/>
              <a:buAutoNum type="arabicPeriod"/>
            </a:pPr>
            <a:r>
              <a:rPr lang="en-US" altLang="en-US" sz="3200" dirty="0" smtClean="0"/>
              <a:t>Induction (coming close)</a:t>
            </a:r>
            <a:endParaRPr lang="en-US" altLang="en-US" sz="3200" dirty="0" smtClean="0"/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en-US" altLang="en-US" sz="3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1. Charging by Friction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14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Objects made of </a:t>
            </a:r>
            <a:r>
              <a:rPr lang="en-US" altLang="en-US" b="1" u="sng" dirty="0" smtClean="0"/>
              <a:t>different</a:t>
            </a:r>
            <a:r>
              <a:rPr lang="en-US" altLang="en-US" dirty="0" smtClean="0"/>
              <a:t> types of matter are rubbed together; this produces a static net </a:t>
            </a:r>
            <a:r>
              <a:rPr lang="en-US" altLang="en-US" b="1" u="sng" dirty="0" smtClean="0"/>
              <a:t>charge</a:t>
            </a:r>
            <a:r>
              <a:rPr lang="en-US" altLang="en-US" dirty="0" smtClean="0"/>
              <a:t> on each object because electrons are transferred during the process.</a:t>
            </a:r>
          </a:p>
          <a:p>
            <a:pPr eaLnBrk="1" hangingPunct="1"/>
            <a:r>
              <a:rPr lang="en-US" altLang="en-US" u="sng" dirty="0" smtClean="0"/>
              <a:t>Recall</a:t>
            </a:r>
            <a:r>
              <a:rPr lang="en-US" altLang="en-US" dirty="0" smtClean="0"/>
              <a:t>:  </a:t>
            </a:r>
            <a:r>
              <a:rPr lang="en-US" altLang="en-US" b="1" i="1" dirty="0" smtClean="0"/>
              <a:t>Electrostatic Series</a:t>
            </a:r>
          </a:p>
          <a:p>
            <a:pPr lvl="1" eaLnBrk="1" hangingPunct="1"/>
            <a:r>
              <a:rPr lang="en-US" altLang="en-US" dirty="0" smtClean="0"/>
              <a:t>Matter that has a </a:t>
            </a:r>
            <a:r>
              <a:rPr lang="en-US" altLang="en-US" b="1" u="sng" dirty="0" smtClean="0"/>
              <a:t>stronger</a:t>
            </a:r>
            <a:r>
              <a:rPr lang="en-US" altLang="en-US" dirty="0" smtClean="0"/>
              <a:t> </a:t>
            </a:r>
            <a:r>
              <a:rPr lang="en-US" altLang="en-US" dirty="0" smtClean="0"/>
              <a:t>hold on electrons will </a:t>
            </a:r>
            <a:r>
              <a:rPr lang="en-US" altLang="en-US" b="1" u="sng" dirty="0" smtClean="0"/>
              <a:t>gain</a:t>
            </a:r>
            <a:r>
              <a:rPr lang="en-US" altLang="en-US" dirty="0" smtClean="0"/>
              <a:t> electrons and become </a:t>
            </a:r>
            <a:r>
              <a:rPr lang="en-US" altLang="en-US" b="1" u="sng" dirty="0" smtClean="0"/>
              <a:t>negative</a:t>
            </a:r>
          </a:p>
          <a:p>
            <a:pPr lvl="1" eaLnBrk="1" hangingPunct="1"/>
            <a:r>
              <a:rPr lang="en-US" altLang="en-US" dirty="0" smtClean="0"/>
              <a:t>Matter that has a </a:t>
            </a:r>
            <a:r>
              <a:rPr lang="en-US" altLang="en-US" b="1" u="sng" dirty="0"/>
              <a:t>w</a:t>
            </a:r>
            <a:r>
              <a:rPr lang="en-US" altLang="en-US" b="1" u="sng" dirty="0" smtClean="0"/>
              <a:t>eaker</a:t>
            </a:r>
            <a:r>
              <a:rPr lang="en-US" altLang="en-US" dirty="0" smtClean="0"/>
              <a:t> </a:t>
            </a:r>
            <a:r>
              <a:rPr lang="en-US" altLang="en-US" dirty="0" smtClean="0"/>
              <a:t>hold on electrons will </a:t>
            </a:r>
            <a:r>
              <a:rPr lang="en-US" altLang="en-US" b="1" u="sng" dirty="0" smtClean="0"/>
              <a:t>lose</a:t>
            </a:r>
            <a:r>
              <a:rPr lang="en-US" altLang="en-US" dirty="0" smtClean="0"/>
              <a:t> electrons and become </a:t>
            </a:r>
            <a:r>
              <a:rPr lang="en-US" altLang="en-US" b="1" u="sng" dirty="0" smtClean="0"/>
              <a:t>positive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Recall	</a:t>
            </a: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>
            <p:ph idx="1"/>
          </p:nvPr>
        </p:nvGraphicFramePr>
        <p:xfrm>
          <a:off x="776288" y="2362200"/>
          <a:ext cx="7772400" cy="346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Bitmap Image" r:id="rId3" imgW="6496957" imgH="2734057" progId="Paint.Picture">
                  <p:embed/>
                </p:oleObj>
              </mc:Choice>
              <mc:Fallback>
                <p:oleObj name="Bitmap Image" r:id="rId3" imgW="6496957" imgH="2734057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2362200"/>
                        <a:ext cx="7772400" cy="346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2. Charging by Contact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altLang="en-US" sz="2400" smtClean="0"/>
              <a:t>Charging by contact happens when a </a:t>
            </a:r>
            <a:r>
              <a:rPr lang="en-CA" altLang="en-US" sz="2400" b="1" u="sng" smtClean="0"/>
              <a:t>charged</a:t>
            </a:r>
            <a:r>
              <a:rPr lang="en-CA" altLang="en-US" sz="2400" smtClean="0"/>
              <a:t> object touches a </a:t>
            </a:r>
            <a:r>
              <a:rPr lang="en-CA" altLang="en-US" sz="2400" b="1" u="sng" smtClean="0"/>
              <a:t>neutral</a:t>
            </a:r>
            <a:r>
              <a:rPr lang="en-CA" altLang="en-US" sz="2400" smtClean="0"/>
              <a:t> object.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CA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CA" altLang="en-US" sz="2400" smtClean="0"/>
              <a:t>Electrons will </a:t>
            </a:r>
            <a:r>
              <a:rPr lang="en-CA" altLang="en-US" sz="2400" b="1" u="sng" smtClean="0"/>
              <a:t>move</a:t>
            </a:r>
            <a:r>
              <a:rPr lang="en-CA" altLang="en-US" sz="2400" smtClean="0"/>
              <a:t> in attempts to </a:t>
            </a:r>
            <a:r>
              <a:rPr lang="en-CA" altLang="en-US" sz="2400" b="1" u="sng" smtClean="0"/>
              <a:t>balance</a:t>
            </a:r>
            <a:r>
              <a:rPr lang="en-CA" altLang="en-US" sz="2400" smtClean="0"/>
              <a:t> the charges (spread out) – thus will move </a:t>
            </a:r>
            <a:r>
              <a:rPr lang="en-CA" altLang="en-US" sz="2400" b="1" u="sng" smtClean="0"/>
              <a:t>towards</a:t>
            </a:r>
            <a:r>
              <a:rPr lang="en-CA" altLang="en-US" sz="2400" smtClean="0"/>
              <a:t> the object that has the </a:t>
            </a:r>
            <a:r>
              <a:rPr lang="en-CA" altLang="en-US" sz="2400" b="1" u="sng" smtClean="0"/>
              <a:t>least number of electons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CA" alt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CA" altLang="en-US" sz="2000" smtClean="0"/>
              <a:t>This happens </a:t>
            </a:r>
            <a:r>
              <a:rPr lang="en-CA" altLang="en-US" sz="2000" b="1" u="sng" smtClean="0"/>
              <a:t>quickly</a:t>
            </a:r>
            <a:r>
              <a:rPr lang="en-CA" altLang="en-US" sz="2000" smtClean="0"/>
              <a:t>  - can be surprising or painful</a:t>
            </a:r>
          </a:p>
          <a:p>
            <a:pPr lvl="1" eaLnBrk="1" hangingPunct="1">
              <a:lnSpc>
                <a:spcPct val="90000"/>
              </a:lnSpc>
            </a:pPr>
            <a:r>
              <a:rPr lang="en-CA" altLang="en-US" sz="2000" smtClean="0"/>
              <a:t>It can even </a:t>
            </a:r>
            <a:r>
              <a:rPr lang="en-CA" altLang="en-US" sz="2000" b="1" u="sng" smtClean="0"/>
              <a:t>“jump”</a:t>
            </a:r>
            <a:r>
              <a:rPr lang="en-CA" altLang="en-US" sz="2000" smtClean="0"/>
              <a:t> the gap prior to full contact</a:t>
            </a:r>
          </a:p>
          <a:p>
            <a:pPr lvl="1" eaLnBrk="1" hangingPunct="1">
              <a:lnSpc>
                <a:spcPct val="90000"/>
              </a:lnSpc>
            </a:pPr>
            <a:r>
              <a:rPr lang="en-CA" altLang="en-US" sz="2000" smtClean="0"/>
              <a:t>The result is an </a:t>
            </a:r>
            <a:r>
              <a:rPr lang="en-CA" altLang="en-US" sz="2000" b="1" u="sng" smtClean="0"/>
              <a:t>electric shock!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391400" cy="3724275"/>
          </a:xfrm>
        </p:spPr>
        <p:txBody>
          <a:bodyPr/>
          <a:lstStyle/>
          <a:p>
            <a:pPr eaLnBrk="1" hangingPunct="1"/>
            <a:r>
              <a:rPr lang="en-CA" altLang="en-US" sz="2400" smtClean="0"/>
              <a:t>The charged object acquires the</a:t>
            </a:r>
            <a:r>
              <a:rPr lang="en-CA" altLang="en-US" sz="2400" b="1" u="sng" smtClean="0"/>
              <a:t> SAME charge as the originally charged object that touched it; </a:t>
            </a:r>
            <a:r>
              <a:rPr lang="en-CA" altLang="en-US" sz="2400" smtClean="0"/>
              <a:t>the total charge is </a:t>
            </a:r>
            <a:r>
              <a:rPr lang="en-CA" altLang="en-US" sz="2400" b="1" u="sng" smtClean="0"/>
              <a:t>shared and therefore reduced.</a:t>
            </a:r>
            <a:endParaRPr lang="en-US" altLang="en-US" sz="2400" b="1" u="sng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smtClean="0"/>
          </a:p>
        </p:txBody>
      </p:sp>
      <p:graphicFrame>
        <p:nvGraphicFramePr>
          <p:cNvPr id="8200" name="Object 8"/>
          <p:cNvGraphicFramePr>
            <a:graphicFrameLocks noGrp="1" noChangeAspect="1"/>
          </p:cNvGraphicFramePr>
          <p:nvPr>
            <p:ph sz="half" idx="2"/>
          </p:nvPr>
        </p:nvGraphicFramePr>
        <p:xfrm>
          <a:off x="1066800" y="3962400"/>
          <a:ext cx="7467600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Bitmap Image" r:id="rId3" imgW="5942857" imgH="2285714" progId="Paint.Picture">
                  <p:embed/>
                </p:oleObj>
              </mc:Choice>
              <mc:Fallback>
                <p:oleObj name="Bitmap Image" r:id="rId3" imgW="5942857" imgH="2285714" progId="Paint.Picture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962400"/>
                        <a:ext cx="7467600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3. Charging by Induction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CA" altLang="en-US" smtClean="0"/>
              <a:t>A </a:t>
            </a:r>
            <a:r>
              <a:rPr lang="en-CA" altLang="en-US" b="1" u="sng" smtClean="0"/>
              <a:t>charged</a:t>
            </a:r>
            <a:r>
              <a:rPr lang="en-CA" altLang="en-US" smtClean="0"/>
              <a:t> object can transfer a charge to a neutral object </a:t>
            </a:r>
            <a:r>
              <a:rPr lang="en-CA" altLang="en-US" b="1" u="sng" smtClean="0"/>
              <a:t>without touching it.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CA" altLang="en-US" b="1" u="sng" smtClean="0"/>
          </a:p>
          <a:p>
            <a:pPr eaLnBrk="1" hangingPunct="1"/>
            <a:r>
              <a:rPr lang="en-CA" altLang="en-US" smtClean="0"/>
              <a:t>Only </a:t>
            </a:r>
            <a:r>
              <a:rPr lang="en-CA" altLang="en-US" b="1" u="sng" smtClean="0"/>
              <a:t>conductors</a:t>
            </a:r>
            <a:r>
              <a:rPr lang="en-CA" altLang="en-US" smtClean="0"/>
              <a:t> can be charged in the induction process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CA" altLang="en-US" smtClean="0"/>
          </a:p>
          <a:p>
            <a:pPr eaLnBrk="1" hangingPunct="1"/>
            <a:r>
              <a:rPr lang="en-CA" altLang="en-US" smtClean="0"/>
              <a:t>The </a:t>
            </a:r>
            <a:r>
              <a:rPr lang="en-CA" altLang="en-US" b="1" u="sng" smtClean="0"/>
              <a:t>presence</a:t>
            </a:r>
            <a:r>
              <a:rPr lang="en-CA" altLang="en-US" smtClean="0"/>
              <a:t> of the charged object forces the </a:t>
            </a:r>
            <a:r>
              <a:rPr lang="en-CA" altLang="en-US" b="1" u="sng" smtClean="0"/>
              <a:t>electrons</a:t>
            </a:r>
            <a:r>
              <a:rPr lang="en-CA" altLang="en-US" smtClean="0"/>
              <a:t> of neutral object to </a:t>
            </a:r>
            <a:r>
              <a:rPr lang="en-CA" altLang="en-US" b="1" u="sng" smtClean="0"/>
              <a:t>move.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772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altLang="en-US" sz="2000" smtClean="0"/>
              <a:t>If the charging object is </a:t>
            </a:r>
            <a:r>
              <a:rPr lang="en-CA" altLang="en-US" sz="2000" b="1" u="sng" smtClean="0"/>
              <a:t>negative,</a:t>
            </a:r>
            <a:r>
              <a:rPr lang="en-CA" altLang="en-US" sz="2000" smtClean="0"/>
              <a:t> the electrons </a:t>
            </a:r>
            <a:r>
              <a:rPr lang="en-CA" altLang="en-US" sz="2000" b="1" u="sng" smtClean="0"/>
              <a:t>repel</a:t>
            </a:r>
            <a:r>
              <a:rPr lang="en-CA" altLang="en-US" sz="2000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CA" altLang="en-US" sz="2000" smtClean="0"/>
          </a:p>
          <a:p>
            <a:pPr eaLnBrk="1" hangingPunct="1">
              <a:lnSpc>
                <a:spcPct val="90000"/>
              </a:lnSpc>
            </a:pPr>
            <a:r>
              <a:rPr lang="en-CA" altLang="en-US" sz="2000" smtClean="0"/>
              <a:t>If the charging object is </a:t>
            </a:r>
            <a:r>
              <a:rPr lang="en-CA" altLang="en-US" sz="2000" b="1" u="sng" smtClean="0"/>
              <a:t>positive,</a:t>
            </a:r>
            <a:r>
              <a:rPr lang="en-CA" altLang="en-US" sz="2000" smtClean="0"/>
              <a:t> the electrons </a:t>
            </a:r>
            <a:r>
              <a:rPr lang="en-CA" altLang="en-US" sz="2000" b="1" u="sng" smtClean="0"/>
              <a:t>attract.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CA" altLang="en-US" sz="2000" b="1" u="sng" smtClean="0"/>
          </a:p>
          <a:p>
            <a:pPr eaLnBrk="1" hangingPunct="1">
              <a:lnSpc>
                <a:spcPct val="90000"/>
              </a:lnSpc>
            </a:pPr>
            <a:r>
              <a:rPr lang="en-CA" altLang="en-US" sz="2000" smtClean="0"/>
              <a:t>The result: </a:t>
            </a:r>
            <a:r>
              <a:rPr lang="en-CA" altLang="en-US" sz="2000" b="1" u="sng" smtClean="0"/>
              <a:t>separation of an induced charge.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CA" altLang="en-US" sz="2000" b="1" u="sng" smtClean="0"/>
          </a:p>
          <a:p>
            <a:pPr eaLnBrk="1" hangingPunct="1">
              <a:lnSpc>
                <a:spcPct val="90000"/>
              </a:lnSpc>
            </a:pPr>
            <a:r>
              <a:rPr lang="en-CA" altLang="en-US" sz="2000" smtClean="0"/>
              <a:t>If there is a </a:t>
            </a:r>
            <a:r>
              <a:rPr lang="en-CA" altLang="en-US" sz="2000" b="1" u="sng" smtClean="0"/>
              <a:t>ground</a:t>
            </a:r>
            <a:r>
              <a:rPr lang="en-CA" altLang="en-US" sz="2000" smtClean="0"/>
              <a:t>, electrons can move </a:t>
            </a:r>
            <a:r>
              <a:rPr lang="en-CA" altLang="en-US" sz="2000" b="1" u="sng" smtClean="0"/>
              <a:t>into</a:t>
            </a:r>
            <a:r>
              <a:rPr lang="en-CA" altLang="en-US" sz="2000" smtClean="0"/>
              <a:t> or </a:t>
            </a:r>
            <a:r>
              <a:rPr lang="en-CA" altLang="en-US" sz="2000" b="1" u="sng" smtClean="0"/>
              <a:t>out</a:t>
            </a:r>
            <a:r>
              <a:rPr lang="en-CA" altLang="en-US" sz="2000" smtClean="0"/>
              <a:t> of the object being charged - the balance is changed and the object is now </a:t>
            </a:r>
            <a:r>
              <a:rPr lang="en-CA" altLang="en-US" sz="2000" b="1" u="sng" smtClean="0"/>
              <a:t>charged</a:t>
            </a:r>
            <a:r>
              <a:rPr lang="en-CA" altLang="en-US" sz="2000" smtClean="0"/>
              <a:t>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CA" altLang="en-US" sz="2000" smtClean="0"/>
          </a:p>
          <a:p>
            <a:pPr eaLnBrk="1" hangingPunct="1">
              <a:lnSpc>
                <a:spcPct val="90000"/>
              </a:lnSpc>
            </a:pPr>
            <a:r>
              <a:rPr lang="en-CA" altLang="en-US" sz="2400" b="1" u="sng" smtClean="0"/>
              <a:t>*The induced object obtains an OPPOSITE charge to original charged object</a:t>
            </a:r>
            <a:r>
              <a:rPr lang="en-CA" altLang="en-US" sz="2400" smtClean="0"/>
              <a:t>.*</a:t>
            </a:r>
            <a:endParaRPr lang="en-US" altLang="en-US" sz="2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40882BBAA8CE47996B3EE79E7E86E9" ma:contentTypeVersion="12" ma:contentTypeDescription="Create a new document." ma:contentTypeScope="" ma:versionID="3b8409e1a86adf3223d15ec288552d28">
  <xsd:schema xmlns:xsd="http://www.w3.org/2001/XMLSchema" xmlns:xs="http://www.w3.org/2001/XMLSchema" xmlns:p="http://schemas.microsoft.com/office/2006/metadata/properties" xmlns:ns3="ac4572f7-dc9e-4ce6-a210-4a839be5dd70" xmlns:ns4="41d8231a-1f9d-476b-be5f-304d9c9b4ead" targetNamespace="http://schemas.microsoft.com/office/2006/metadata/properties" ma:root="true" ma:fieldsID="c567adcd2bb52852ed530193033938d0" ns3:_="" ns4:_="">
    <xsd:import namespace="ac4572f7-dc9e-4ce6-a210-4a839be5dd70"/>
    <xsd:import namespace="41d8231a-1f9d-476b-be5f-304d9c9b4ea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572f7-dc9e-4ce6-a210-4a839be5dd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d8231a-1f9d-476b-be5f-304d9c9b4ea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DBED60-DC69-4C0D-8F96-68C23C71D8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4572f7-dc9e-4ce6-a210-4a839be5dd70"/>
    <ds:schemaRef ds:uri="41d8231a-1f9d-476b-be5f-304d9c9b4e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18339EC-9EF8-46FF-8424-67366A8E6B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B672DE-6FDF-493F-810B-F0E7DFA6C6E8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c4572f7-dc9e-4ce6-a210-4a839be5dd70"/>
    <ds:schemaRef ds:uri="http://purl.org/dc/elements/1.1/"/>
    <ds:schemaRef ds:uri="41d8231a-1f9d-476b-be5f-304d9c9b4ea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118</TotalTime>
  <Words>367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Wingdings</vt:lpstr>
      <vt:lpstr>Calibri</vt:lpstr>
      <vt:lpstr>Times New Roman</vt:lpstr>
      <vt:lpstr>Capsules</vt:lpstr>
      <vt:lpstr>Paintbrush Picture</vt:lpstr>
      <vt:lpstr>Charging an Object</vt:lpstr>
      <vt:lpstr>Recall</vt:lpstr>
      <vt:lpstr>Methods of Charging Objects</vt:lpstr>
      <vt:lpstr>1. Charging by Friction</vt:lpstr>
      <vt:lpstr>Recall </vt:lpstr>
      <vt:lpstr>2. Charging by Contact </vt:lpstr>
      <vt:lpstr>PowerPoint Presentation</vt:lpstr>
      <vt:lpstr>3. Charging by Induction</vt:lpstr>
      <vt:lpstr>PowerPoint Presentation</vt:lpstr>
      <vt:lpstr>PowerPoint Presentation</vt:lpstr>
      <vt:lpstr>Assigned Work</vt:lpstr>
    </vt:vector>
  </TitlesOfParts>
  <Company>Ottawa-Carleton District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Charging an Object</dc:title>
  <dc:creator>J Seguin</dc:creator>
  <cp:lastModifiedBy>James Seguin</cp:lastModifiedBy>
  <cp:revision>17</cp:revision>
  <dcterms:created xsi:type="dcterms:W3CDTF">2016-04-01T17:12:37Z</dcterms:created>
  <dcterms:modified xsi:type="dcterms:W3CDTF">2020-04-05T18:05:40Z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0x010100EE40882BBAA8CE47996B3EE79E7E86E9</vt:lpwstr>
  </property>
</Properties>
</file>