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3" r:id="rId7"/>
    <p:sldId id="258" r:id="rId8"/>
    <p:sldId id="259" r:id="rId9"/>
    <p:sldId id="260" r:id="rId10"/>
    <p:sldId id="261" r:id="rId11"/>
    <p:sldId id="262" r:id="rId12"/>
    <p:sldId id="263" r:id="rId13"/>
    <p:sldId id="274" r:id="rId14"/>
    <p:sldId id="269" r:id="rId15"/>
    <p:sldId id="270" r:id="rId16"/>
    <p:sldId id="275" r:id="rId17"/>
    <p:sldId id="271" r:id="rId18"/>
    <p:sldId id="272"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1" d="100"/>
          <a:sy n="71" d="100"/>
        </p:scale>
        <p:origin x="594"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304800"/>
            <a:ext cx="10363200" cy="1143000"/>
          </a:xfrm>
        </p:spPr>
        <p:txBody>
          <a:bodyPr/>
          <a:lstStyle>
            <a:lvl1pPr>
              <a:defRPr sz="44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914400" y="1600200"/>
            <a:ext cx="8534400" cy="762000"/>
          </a:xfrm>
        </p:spPr>
        <p:txBody>
          <a:bodyPr/>
          <a:lstStyle>
            <a:lvl1pPr marL="0" indent="0">
              <a:buFontTx/>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xfrm>
            <a:off x="304800" y="6248400"/>
            <a:ext cx="2540000" cy="457200"/>
          </a:xfrm>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3149600" y="6248400"/>
            <a:ext cx="5791200" cy="45720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9347200" y="6248400"/>
            <a:ext cx="2540000" cy="457200"/>
          </a:xfrm>
        </p:spPr>
        <p:txBody>
          <a:bodyPr/>
          <a:lstStyle>
            <a:lvl1pPr>
              <a:defRPr/>
            </a:lvl1pPr>
          </a:lstStyle>
          <a:p>
            <a:fld id="{EFA7E766-8828-45A3-9B0B-E291D121FC24}" type="slidenum">
              <a:rPr lang="en-US" altLang="en-US"/>
              <a:pPr/>
              <a:t>‹#›</a:t>
            </a:fld>
            <a:endParaRPr lang="en-US" altLang="en-US"/>
          </a:p>
        </p:txBody>
      </p:sp>
    </p:spTree>
    <p:extLst>
      <p:ext uri="{BB962C8B-B14F-4D97-AF65-F5344CB8AC3E}">
        <p14:creationId xmlns:p14="http://schemas.microsoft.com/office/powerpoint/2010/main" val="269017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63CEDDA8-7E6D-43F7-A20A-D6EF3D3C097F}" type="slidenum">
              <a:rPr lang="en-US" altLang="en-US"/>
              <a:pPr/>
              <a:t>‹#›</a:t>
            </a:fld>
            <a:endParaRPr lang="en-US" altLang="en-US"/>
          </a:p>
        </p:txBody>
      </p:sp>
    </p:spTree>
    <p:extLst>
      <p:ext uri="{BB962C8B-B14F-4D97-AF65-F5344CB8AC3E}">
        <p14:creationId xmlns:p14="http://schemas.microsoft.com/office/powerpoint/2010/main" val="4211054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457200"/>
            <a:ext cx="2387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27200" y="457200"/>
            <a:ext cx="6959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0B187A2-222A-43E6-9981-84E60C53A04B}" type="slidenum">
              <a:rPr lang="en-US" altLang="en-US"/>
              <a:pPr/>
              <a:t>‹#›</a:t>
            </a:fld>
            <a:endParaRPr lang="en-US" altLang="en-US"/>
          </a:p>
        </p:txBody>
      </p:sp>
    </p:spTree>
    <p:extLst>
      <p:ext uri="{BB962C8B-B14F-4D97-AF65-F5344CB8AC3E}">
        <p14:creationId xmlns:p14="http://schemas.microsoft.com/office/powerpoint/2010/main" val="151551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FFE1667-90EC-4854-8B6C-FA85B2BFAEED}" type="slidenum">
              <a:rPr lang="en-US" altLang="en-US"/>
              <a:pPr/>
              <a:t>‹#›</a:t>
            </a:fld>
            <a:endParaRPr lang="en-US" altLang="en-US"/>
          </a:p>
        </p:txBody>
      </p:sp>
    </p:spTree>
    <p:extLst>
      <p:ext uri="{BB962C8B-B14F-4D97-AF65-F5344CB8AC3E}">
        <p14:creationId xmlns:p14="http://schemas.microsoft.com/office/powerpoint/2010/main" val="160693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B2D33B6-F5C5-420D-B61B-37E1B36A15AC}" type="slidenum">
              <a:rPr lang="en-US" altLang="en-US"/>
              <a:pPr/>
              <a:t>‹#›</a:t>
            </a:fld>
            <a:endParaRPr lang="en-US" altLang="en-US"/>
          </a:p>
        </p:txBody>
      </p:sp>
    </p:spTree>
    <p:extLst>
      <p:ext uri="{BB962C8B-B14F-4D97-AF65-F5344CB8AC3E}">
        <p14:creationId xmlns:p14="http://schemas.microsoft.com/office/powerpoint/2010/main" val="102325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7200" y="1676400"/>
            <a:ext cx="4673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04000" y="1676400"/>
            <a:ext cx="4673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0A04BD7-2054-440D-87B7-7AE0A8EB2736}" type="slidenum">
              <a:rPr lang="en-US" altLang="en-US"/>
              <a:pPr/>
              <a:t>‹#›</a:t>
            </a:fld>
            <a:endParaRPr lang="en-US" altLang="en-US"/>
          </a:p>
        </p:txBody>
      </p:sp>
    </p:spTree>
    <p:extLst>
      <p:ext uri="{BB962C8B-B14F-4D97-AF65-F5344CB8AC3E}">
        <p14:creationId xmlns:p14="http://schemas.microsoft.com/office/powerpoint/2010/main" val="148847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4E250A92-74DF-4EE5-BF10-EDEE06164761}" type="slidenum">
              <a:rPr lang="en-US" altLang="en-US"/>
              <a:pPr/>
              <a:t>‹#›</a:t>
            </a:fld>
            <a:endParaRPr lang="en-US" altLang="en-US"/>
          </a:p>
        </p:txBody>
      </p:sp>
    </p:spTree>
    <p:extLst>
      <p:ext uri="{BB962C8B-B14F-4D97-AF65-F5344CB8AC3E}">
        <p14:creationId xmlns:p14="http://schemas.microsoft.com/office/powerpoint/2010/main" val="89166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CBD914B9-67C2-4413-9CE8-6142FEFAE802}" type="slidenum">
              <a:rPr lang="en-US" altLang="en-US"/>
              <a:pPr/>
              <a:t>‹#›</a:t>
            </a:fld>
            <a:endParaRPr lang="en-US" altLang="en-US"/>
          </a:p>
        </p:txBody>
      </p:sp>
    </p:spTree>
    <p:extLst>
      <p:ext uri="{BB962C8B-B14F-4D97-AF65-F5344CB8AC3E}">
        <p14:creationId xmlns:p14="http://schemas.microsoft.com/office/powerpoint/2010/main" val="135934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D8C66E0C-1971-4B04-BD23-76301585AB7B}" type="slidenum">
              <a:rPr lang="en-US" altLang="en-US"/>
              <a:pPr/>
              <a:t>‹#›</a:t>
            </a:fld>
            <a:endParaRPr lang="en-US" altLang="en-US"/>
          </a:p>
        </p:txBody>
      </p:sp>
    </p:spTree>
    <p:extLst>
      <p:ext uri="{BB962C8B-B14F-4D97-AF65-F5344CB8AC3E}">
        <p14:creationId xmlns:p14="http://schemas.microsoft.com/office/powerpoint/2010/main" val="90319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3639FFFA-657F-4C55-A249-532AA741AFD5}" type="slidenum">
              <a:rPr lang="en-US" altLang="en-US"/>
              <a:pPr/>
              <a:t>‹#›</a:t>
            </a:fld>
            <a:endParaRPr lang="en-US" altLang="en-US"/>
          </a:p>
        </p:txBody>
      </p:sp>
    </p:spTree>
    <p:extLst>
      <p:ext uri="{BB962C8B-B14F-4D97-AF65-F5344CB8AC3E}">
        <p14:creationId xmlns:p14="http://schemas.microsoft.com/office/powerpoint/2010/main" val="133405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376DFEA-F353-4295-99EF-23E92D24DA0D}" type="slidenum">
              <a:rPr lang="en-US" altLang="en-US"/>
              <a:pPr/>
              <a:t>‹#›</a:t>
            </a:fld>
            <a:endParaRPr lang="en-US" altLang="en-US"/>
          </a:p>
        </p:txBody>
      </p:sp>
    </p:spTree>
    <p:extLst>
      <p:ext uri="{BB962C8B-B14F-4D97-AF65-F5344CB8AC3E}">
        <p14:creationId xmlns:p14="http://schemas.microsoft.com/office/powerpoint/2010/main" val="3726896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27200" y="457200"/>
            <a:ext cx="9550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727200" y="1676400"/>
            <a:ext cx="9550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7272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ltLang="en-US"/>
          </a:p>
        </p:txBody>
      </p:sp>
      <p:sp>
        <p:nvSpPr>
          <p:cNvPr id="1029" name="Rectangle 5"/>
          <p:cNvSpPr>
            <a:spLocks noGrp="1" noChangeArrowheads="1"/>
          </p:cNvSpPr>
          <p:nvPr>
            <p:ph type="ftr" sz="quarter" idx="3"/>
          </p:nvPr>
        </p:nvSpPr>
        <p:spPr bwMode="auto">
          <a:xfrm>
            <a:off x="4368801" y="6248400"/>
            <a:ext cx="41804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95504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420CCCF2-73CE-4F6A-BFB7-9BD7D8BF341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228600"/>
            <a:ext cx="10972800" cy="1524000"/>
          </a:xfrm>
        </p:spPr>
        <p:txBody>
          <a:bodyPr/>
          <a:lstStyle/>
          <a:p>
            <a:pPr eaLnBrk="1" hangingPunct="1"/>
            <a:r>
              <a:rPr lang="en-CA" altLang="en-US" sz="4800" dirty="0"/>
              <a:t>QUALITATIVE CHEMICAL ANALYSIS</a:t>
            </a:r>
            <a:endParaRPr lang="en-US" altLang="en-US" sz="4800" dirty="0"/>
          </a:p>
        </p:txBody>
      </p:sp>
      <p:sp>
        <p:nvSpPr>
          <p:cNvPr id="3075" name="Rectangle 3"/>
          <p:cNvSpPr>
            <a:spLocks noGrp="1" noChangeArrowheads="1"/>
          </p:cNvSpPr>
          <p:nvPr>
            <p:ph type="subTitle" idx="1"/>
          </p:nvPr>
        </p:nvSpPr>
        <p:spPr>
          <a:xfrm>
            <a:off x="609600" y="1676400"/>
            <a:ext cx="8839200" cy="533400"/>
          </a:xfrm>
        </p:spPr>
        <p:txBody>
          <a:bodyPr/>
          <a:lstStyle/>
          <a:p>
            <a:pPr eaLnBrk="1" hangingPunct="1"/>
            <a:r>
              <a:rPr lang="en-CA" altLang="en-US" dirty="0" smtClean="0"/>
              <a:t>No numbers or calculations </a:t>
            </a:r>
            <a:r>
              <a:rPr lang="en-CA" altLang="en-US" dirty="0" smtClean="0">
                <a:sym typeface="Wingdings" panose="05000000000000000000" pitchFamily="2" charset="2"/>
              </a:rPr>
              <a:t></a:t>
            </a:r>
            <a:endParaRPr lang="en-CA"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10210800" cy="762000"/>
          </a:xfrm>
        </p:spPr>
        <p:txBody>
          <a:bodyPr/>
          <a:lstStyle/>
          <a:p>
            <a:r>
              <a:rPr lang="en-US" sz="4800" dirty="0" smtClean="0"/>
              <a:t>Problem Solving Process</a:t>
            </a:r>
            <a:endParaRPr lang="en-US" sz="4800" dirty="0"/>
          </a:p>
        </p:txBody>
      </p:sp>
    </p:spTree>
    <p:extLst>
      <p:ext uri="{BB962C8B-B14F-4D97-AF65-F5344CB8AC3E}">
        <p14:creationId xmlns:p14="http://schemas.microsoft.com/office/powerpoint/2010/main" val="193721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66800" y="228600"/>
            <a:ext cx="10515600" cy="685800"/>
          </a:xfrm>
        </p:spPr>
        <p:txBody>
          <a:bodyPr/>
          <a:lstStyle/>
          <a:p>
            <a:r>
              <a:rPr lang="en-US" altLang="en-US" sz="4800" dirty="0" smtClean="0"/>
              <a:t>Practice Problem</a:t>
            </a:r>
          </a:p>
        </p:txBody>
      </p:sp>
      <p:sp>
        <p:nvSpPr>
          <p:cNvPr id="3" name="Content Placeholder 2"/>
          <p:cNvSpPr>
            <a:spLocks noGrp="1"/>
          </p:cNvSpPr>
          <p:nvPr>
            <p:ph idx="1"/>
          </p:nvPr>
        </p:nvSpPr>
        <p:spPr>
          <a:xfrm>
            <a:off x="1066800" y="914400"/>
            <a:ext cx="10515600" cy="5486400"/>
          </a:xfrm>
        </p:spPr>
        <p:txBody>
          <a:bodyPr/>
          <a:lstStyle/>
          <a:p>
            <a:pPr>
              <a:defRPr/>
            </a:pPr>
            <a:r>
              <a:rPr lang="en-US" sz="2800" dirty="0"/>
              <a:t>How would you determine if a solution contains ions of silver Ag</a:t>
            </a:r>
            <a:r>
              <a:rPr lang="en-US" sz="2800" baseline="30000" dirty="0"/>
              <a:t>1+ </a:t>
            </a:r>
            <a:r>
              <a:rPr lang="en-US" sz="2800" baseline="-25000" dirty="0"/>
              <a:t>(</a:t>
            </a:r>
            <a:r>
              <a:rPr lang="en-US" sz="2800" baseline="-25000" dirty="0" err="1"/>
              <a:t>aq</a:t>
            </a:r>
            <a:r>
              <a:rPr lang="en-US" sz="2800" baseline="-25000" dirty="0"/>
              <a:t>) </a:t>
            </a:r>
            <a:r>
              <a:rPr lang="en-US" sz="2800" dirty="0"/>
              <a:t>and/or ions of zinc, Zn</a:t>
            </a:r>
            <a:r>
              <a:rPr lang="en-US" sz="2800" baseline="30000" dirty="0"/>
              <a:t>2+ </a:t>
            </a:r>
            <a:r>
              <a:rPr lang="en-US" sz="2800" baseline="-25000" dirty="0"/>
              <a:t>(</a:t>
            </a:r>
            <a:r>
              <a:rPr lang="en-US" sz="2800" baseline="-25000" dirty="0" err="1"/>
              <a:t>aq</a:t>
            </a:r>
            <a:r>
              <a:rPr lang="en-US" sz="2800" baseline="-25000" dirty="0"/>
              <a:t>) </a:t>
            </a:r>
            <a:r>
              <a:rPr lang="en-US" sz="2800" dirty="0"/>
              <a:t>?</a:t>
            </a:r>
          </a:p>
          <a:p>
            <a:pPr>
              <a:defRPr/>
            </a:pPr>
            <a:r>
              <a:rPr lang="en-US" sz="2800" dirty="0"/>
              <a:t>halides X</a:t>
            </a:r>
            <a:r>
              <a:rPr lang="en-US" sz="2800" baseline="30000" dirty="0"/>
              <a:t>1- </a:t>
            </a:r>
            <a:r>
              <a:rPr lang="en-US" sz="2800" dirty="0"/>
              <a:t> </a:t>
            </a:r>
            <a:r>
              <a:rPr lang="en-US" sz="2800" dirty="0" err="1"/>
              <a:t>sulphate</a:t>
            </a:r>
            <a:r>
              <a:rPr lang="en-US" sz="2800" dirty="0"/>
              <a:t> SO</a:t>
            </a:r>
            <a:r>
              <a:rPr lang="en-US" sz="2800" baseline="-25000" dirty="0"/>
              <a:t>4</a:t>
            </a:r>
            <a:r>
              <a:rPr lang="en-US" sz="2800" baseline="30000" dirty="0"/>
              <a:t>2- </a:t>
            </a:r>
            <a:r>
              <a:rPr lang="en-US" sz="2800" dirty="0"/>
              <a:t> and acetate C</a:t>
            </a:r>
            <a:r>
              <a:rPr lang="en-US" sz="2800" baseline="-25000" dirty="0"/>
              <a:t>2</a:t>
            </a:r>
            <a:r>
              <a:rPr lang="en-US" sz="2800" dirty="0"/>
              <a:t>H</a:t>
            </a:r>
            <a:r>
              <a:rPr lang="en-US" sz="2800" baseline="-25000" dirty="0"/>
              <a:t>3</a:t>
            </a:r>
            <a:r>
              <a:rPr lang="en-US" sz="2800" dirty="0"/>
              <a:t>O</a:t>
            </a:r>
            <a:r>
              <a:rPr lang="en-US" sz="2800" baseline="-25000" dirty="0"/>
              <a:t>2</a:t>
            </a:r>
            <a:r>
              <a:rPr lang="en-US" sz="2800" dirty="0"/>
              <a:t> </a:t>
            </a:r>
            <a:r>
              <a:rPr lang="en-US" sz="2800" baseline="30000" dirty="0"/>
              <a:t>1-</a:t>
            </a:r>
            <a:r>
              <a:rPr lang="en-US" sz="2800" dirty="0"/>
              <a:t> ions precipitate silver but not zinc.</a:t>
            </a:r>
          </a:p>
          <a:p>
            <a:pPr>
              <a:defRPr/>
            </a:pPr>
            <a:r>
              <a:rPr lang="en-US" sz="2800" dirty="0"/>
              <a:t>Add a source of either ion, if a precipitate forms the solution contained silver ions. If no precipitate forms, silver ions were not present.</a:t>
            </a:r>
          </a:p>
          <a:p>
            <a:pPr marL="0" indent="0" algn="ctr">
              <a:buNone/>
              <a:defRPr/>
            </a:pPr>
            <a:r>
              <a:rPr lang="en-US" sz="2800" dirty="0"/>
              <a:t>Ag</a:t>
            </a:r>
            <a:r>
              <a:rPr lang="en-US" sz="2800" baseline="30000" dirty="0"/>
              <a:t>1+</a:t>
            </a:r>
            <a:r>
              <a:rPr lang="en-US" sz="2800" baseline="-25000" dirty="0"/>
              <a:t>(</a:t>
            </a:r>
            <a:r>
              <a:rPr lang="en-US" sz="2800" baseline="-25000" dirty="0" err="1"/>
              <a:t>aq</a:t>
            </a:r>
            <a:r>
              <a:rPr lang="en-US" sz="2800" baseline="-25000" dirty="0"/>
              <a:t>) </a:t>
            </a:r>
            <a:r>
              <a:rPr lang="en-US" sz="2800" dirty="0"/>
              <a:t>+ Cl</a:t>
            </a:r>
            <a:r>
              <a:rPr lang="en-US" sz="2800" baseline="30000" dirty="0"/>
              <a:t>1-</a:t>
            </a:r>
            <a:r>
              <a:rPr lang="en-US" sz="2800" baseline="-25000" dirty="0"/>
              <a:t>(</a:t>
            </a:r>
            <a:r>
              <a:rPr lang="en-US" sz="2800" baseline="-25000" dirty="0" err="1"/>
              <a:t>aq</a:t>
            </a:r>
            <a:r>
              <a:rPr lang="en-US" sz="2800" baseline="-25000" dirty="0"/>
              <a:t>)</a:t>
            </a:r>
            <a:r>
              <a:rPr lang="en-US" sz="2800" dirty="0">
                <a:latin typeface="Times New Roman"/>
                <a:cs typeface="Times New Roman"/>
              </a:rPr>
              <a:t>→ </a:t>
            </a:r>
            <a:r>
              <a:rPr lang="en-US" sz="2800" dirty="0" err="1">
                <a:latin typeface="Times New Roman"/>
                <a:cs typeface="Times New Roman"/>
              </a:rPr>
              <a:t>AgCl</a:t>
            </a:r>
            <a:r>
              <a:rPr lang="en-US" sz="2800" baseline="-25000" dirty="0">
                <a:latin typeface="Times New Roman"/>
                <a:cs typeface="Times New Roman"/>
              </a:rPr>
              <a:t>(s)</a:t>
            </a:r>
          </a:p>
          <a:p>
            <a:pPr>
              <a:defRPr/>
            </a:pPr>
            <a:r>
              <a:rPr lang="en-US" dirty="0">
                <a:solidFill>
                  <a:srgbClr val="FFFFCC"/>
                </a:solidFill>
              </a:rPr>
              <a:t>Filter out the solid if a positive test.</a:t>
            </a:r>
          </a:p>
          <a:p>
            <a:pPr marL="0" indent="0" algn="ctr">
              <a:buNone/>
              <a:defRPr/>
            </a:pPr>
            <a:endParaRPr lang="en-US" sz="2800" baseline="-25000" dirty="0">
              <a:latin typeface="Times New Roman"/>
              <a:cs typeface="Times New Roman"/>
            </a:endParaRPr>
          </a:p>
          <a:p>
            <a:pPr marL="0" indent="0">
              <a:buNone/>
              <a:defRPr/>
            </a:pPr>
            <a:endParaRPr lang="en-US" sz="2800" baseline="-25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66800" y="304800"/>
            <a:ext cx="10515600" cy="762000"/>
          </a:xfrm>
        </p:spPr>
        <p:txBody>
          <a:bodyPr/>
          <a:lstStyle/>
          <a:p>
            <a:r>
              <a:rPr lang="en-US" altLang="en-US" sz="4800" dirty="0" smtClean="0"/>
              <a:t>Practice Problem Cont.</a:t>
            </a:r>
          </a:p>
        </p:txBody>
      </p:sp>
      <p:sp>
        <p:nvSpPr>
          <p:cNvPr id="3" name="Content Placeholder 2"/>
          <p:cNvSpPr>
            <a:spLocks noGrp="1"/>
          </p:cNvSpPr>
          <p:nvPr>
            <p:ph idx="1"/>
          </p:nvPr>
        </p:nvSpPr>
        <p:spPr>
          <a:xfrm>
            <a:off x="1066800" y="1066800"/>
            <a:ext cx="10515600" cy="5029200"/>
          </a:xfrm>
        </p:spPr>
        <p:txBody>
          <a:bodyPr/>
          <a:lstStyle/>
          <a:p>
            <a:pPr>
              <a:defRPr/>
            </a:pPr>
            <a:r>
              <a:rPr lang="en-US" sz="2800" dirty="0" smtClean="0"/>
              <a:t>Find an ion that will precipitate out Zn</a:t>
            </a:r>
            <a:r>
              <a:rPr lang="en-US" sz="2800" baseline="30000" dirty="0" smtClean="0"/>
              <a:t>2+</a:t>
            </a:r>
            <a:r>
              <a:rPr lang="en-US" sz="2800" baseline="-25000" dirty="0" smtClean="0"/>
              <a:t>(</a:t>
            </a:r>
            <a:r>
              <a:rPr lang="en-US" sz="2800" baseline="-25000" dirty="0" err="1" smtClean="0"/>
              <a:t>aq</a:t>
            </a:r>
            <a:r>
              <a:rPr lang="en-US" sz="2800" baseline="-25000" dirty="0" smtClean="0"/>
              <a:t>)</a:t>
            </a:r>
            <a:endParaRPr lang="en-US" sz="2800" dirty="0" smtClean="0"/>
          </a:p>
          <a:p>
            <a:pPr>
              <a:defRPr/>
            </a:pPr>
            <a:r>
              <a:rPr lang="en-US" sz="2800" dirty="0" smtClean="0"/>
              <a:t>Any ion from the bottom of the solubility table will precipitate out Zn</a:t>
            </a:r>
            <a:r>
              <a:rPr lang="en-US" sz="2800" baseline="30000" dirty="0" smtClean="0"/>
              <a:t>2+</a:t>
            </a:r>
            <a:r>
              <a:rPr lang="en-US" sz="2800" baseline="-25000" dirty="0" smtClean="0"/>
              <a:t>(</a:t>
            </a:r>
            <a:r>
              <a:rPr lang="en-US" sz="2800" baseline="-25000" dirty="0" err="1" smtClean="0"/>
              <a:t>aq</a:t>
            </a:r>
            <a:r>
              <a:rPr lang="en-US" sz="2800" baseline="-25000" dirty="0" smtClean="0"/>
              <a:t>)</a:t>
            </a:r>
            <a:r>
              <a:rPr lang="en-US" sz="2800" dirty="0" smtClean="0"/>
              <a:t> </a:t>
            </a:r>
            <a:r>
              <a:rPr lang="en-US" sz="2800" dirty="0" err="1" smtClean="0"/>
              <a:t>ie</a:t>
            </a:r>
            <a:r>
              <a:rPr lang="en-US" sz="2800" dirty="0" smtClean="0"/>
              <a:t>. hydroxide ions OH</a:t>
            </a:r>
            <a:r>
              <a:rPr lang="en-US" sz="2800" baseline="30000" dirty="0" smtClean="0"/>
              <a:t>1-</a:t>
            </a:r>
            <a:r>
              <a:rPr lang="en-US" sz="2800" baseline="-25000" dirty="0" smtClean="0"/>
              <a:t>(</a:t>
            </a:r>
            <a:r>
              <a:rPr lang="en-US" sz="2800" baseline="-25000" dirty="0" err="1" smtClean="0"/>
              <a:t>aq</a:t>
            </a:r>
            <a:r>
              <a:rPr lang="en-US" sz="2800" baseline="-25000" dirty="0" smtClean="0"/>
              <a:t>)</a:t>
            </a:r>
          </a:p>
          <a:p>
            <a:pPr>
              <a:defRPr/>
            </a:pPr>
            <a:r>
              <a:rPr lang="en-US" sz="2800" dirty="0" smtClean="0"/>
              <a:t>Add a source of the ion and check for </a:t>
            </a:r>
            <a:r>
              <a:rPr lang="en-US" sz="2800" dirty="0" smtClean="0"/>
              <a:t>precipitation.</a:t>
            </a:r>
          </a:p>
          <a:p>
            <a:pPr>
              <a:defRPr/>
            </a:pPr>
            <a:r>
              <a:rPr lang="en-US" sz="2800" dirty="0" err="1" smtClean="0"/>
              <a:t>ppt</a:t>
            </a:r>
            <a:r>
              <a:rPr lang="en-US" sz="2800" dirty="0" smtClean="0"/>
              <a:t> </a:t>
            </a:r>
            <a:r>
              <a:rPr lang="en-US" sz="2800" dirty="0" smtClean="0"/>
              <a:t>= ion present, no </a:t>
            </a:r>
            <a:r>
              <a:rPr lang="en-US" sz="2800" dirty="0" err="1" smtClean="0"/>
              <a:t>ppt</a:t>
            </a:r>
            <a:r>
              <a:rPr lang="en-US" sz="2800" dirty="0" smtClean="0"/>
              <a:t> = ion not present.</a:t>
            </a:r>
          </a:p>
          <a:p>
            <a:pPr marL="0" indent="0" algn="ctr">
              <a:buNone/>
              <a:defRPr/>
            </a:pPr>
            <a:r>
              <a:rPr lang="en-US" sz="2800" dirty="0" smtClean="0"/>
              <a:t>Zn</a:t>
            </a:r>
            <a:r>
              <a:rPr lang="en-US" sz="2800" baseline="30000" dirty="0" smtClean="0"/>
              <a:t>2+</a:t>
            </a:r>
            <a:r>
              <a:rPr lang="en-US" sz="2800" baseline="-25000" dirty="0" smtClean="0"/>
              <a:t>(</a:t>
            </a:r>
            <a:r>
              <a:rPr lang="en-US" sz="2800" baseline="-25000" dirty="0" err="1" smtClean="0"/>
              <a:t>aq</a:t>
            </a:r>
            <a:r>
              <a:rPr lang="en-US" sz="2800" baseline="-25000" dirty="0" smtClean="0"/>
              <a:t>) </a:t>
            </a:r>
            <a:r>
              <a:rPr lang="en-US" sz="2800" dirty="0" smtClean="0"/>
              <a:t>+ 2OH</a:t>
            </a:r>
            <a:r>
              <a:rPr lang="en-US" sz="2800" baseline="30000" dirty="0" smtClean="0"/>
              <a:t>1-</a:t>
            </a:r>
            <a:r>
              <a:rPr lang="en-US" sz="2800" baseline="-25000" dirty="0" smtClean="0"/>
              <a:t>(</a:t>
            </a:r>
            <a:r>
              <a:rPr lang="en-US" sz="2800" baseline="-25000" dirty="0" err="1" smtClean="0"/>
              <a:t>aq</a:t>
            </a:r>
            <a:r>
              <a:rPr lang="en-US" sz="2800" baseline="-25000" dirty="0" smtClean="0"/>
              <a:t>) </a:t>
            </a:r>
            <a:r>
              <a:rPr lang="en-US" sz="2800" dirty="0" smtClean="0">
                <a:latin typeface="Times New Roman"/>
                <a:cs typeface="Times New Roman"/>
              </a:rPr>
              <a:t>→ Zn(OH)</a:t>
            </a:r>
            <a:r>
              <a:rPr lang="en-US" sz="2800" baseline="-25000" dirty="0" smtClean="0">
                <a:latin typeface="Times New Roman"/>
                <a:cs typeface="Times New Roman"/>
              </a:rPr>
              <a:t>2(s)</a:t>
            </a:r>
            <a:r>
              <a:rPr lang="en-US" sz="28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10210800" cy="762000"/>
          </a:xfrm>
        </p:spPr>
        <p:txBody>
          <a:bodyPr/>
          <a:lstStyle/>
          <a:p>
            <a:r>
              <a:rPr lang="en-US" sz="4800" dirty="0" smtClean="0"/>
              <a:t>Problem Solving Process</a:t>
            </a:r>
            <a:endParaRPr lang="en-US" sz="4800" dirty="0"/>
          </a:p>
        </p:txBody>
      </p:sp>
    </p:spTree>
    <p:extLst>
      <p:ext uri="{BB962C8B-B14F-4D97-AF65-F5344CB8AC3E}">
        <p14:creationId xmlns:p14="http://schemas.microsoft.com/office/powerpoint/2010/main" val="3196283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66800" y="457200"/>
            <a:ext cx="10210800" cy="990600"/>
          </a:xfrm>
        </p:spPr>
        <p:txBody>
          <a:bodyPr/>
          <a:lstStyle/>
          <a:p>
            <a:r>
              <a:rPr lang="en-US" altLang="en-US" sz="4800" dirty="0" smtClean="0"/>
              <a:t>Practice</a:t>
            </a:r>
          </a:p>
        </p:txBody>
      </p:sp>
      <p:sp>
        <p:nvSpPr>
          <p:cNvPr id="14339" name="Content Placeholder 2"/>
          <p:cNvSpPr>
            <a:spLocks noGrp="1"/>
          </p:cNvSpPr>
          <p:nvPr>
            <p:ph idx="1"/>
          </p:nvPr>
        </p:nvSpPr>
        <p:spPr>
          <a:xfrm>
            <a:off x="1066800" y="1676400"/>
            <a:ext cx="10210800" cy="4419600"/>
          </a:xfrm>
        </p:spPr>
        <p:txBody>
          <a:bodyPr/>
          <a:lstStyle/>
          <a:p>
            <a:r>
              <a:rPr lang="en-US" altLang="en-US" sz="2800" dirty="0" smtClean="0"/>
              <a:t>Devise a method to determine if a solution contains the following ions.</a:t>
            </a:r>
          </a:p>
          <a:p>
            <a:pPr lvl="1"/>
            <a:r>
              <a:rPr lang="en-US" altLang="en-US" dirty="0" smtClean="0"/>
              <a:t>strontium and/or manganese</a:t>
            </a:r>
            <a:r>
              <a:rPr lang="en-US" altLang="en-US" baseline="30000" dirty="0" smtClean="0"/>
              <a:t>2+</a:t>
            </a:r>
          </a:p>
          <a:p>
            <a:pPr lvl="1"/>
            <a:r>
              <a:rPr lang="en-US" altLang="en-US" dirty="0" smtClean="0"/>
              <a:t>copper</a:t>
            </a:r>
            <a:r>
              <a:rPr lang="en-US" altLang="en-US" baseline="30000" dirty="0" smtClean="0"/>
              <a:t>+1 </a:t>
            </a:r>
            <a:r>
              <a:rPr lang="en-US" altLang="en-US" dirty="0" smtClean="0"/>
              <a:t>and/or iron</a:t>
            </a:r>
            <a:r>
              <a:rPr lang="en-US" altLang="en-US" baseline="30000" dirty="0" smtClean="0"/>
              <a:t>3+</a:t>
            </a:r>
          </a:p>
          <a:p>
            <a:pPr lvl="1"/>
            <a:r>
              <a:rPr lang="en-US" altLang="en-US" dirty="0" smtClean="0"/>
              <a:t>hydroxide and/or acetate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143000" y="457200"/>
            <a:ext cx="10134600" cy="990600"/>
          </a:xfrm>
        </p:spPr>
        <p:txBody>
          <a:bodyPr/>
          <a:lstStyle/>
          <a:p>
            <a:r>
              <a:rPr lang="en-US" altLang="en-US" sz="4800" dirty="0" smtClean="0"/>
              <a:t>Practice Time</a:t>
            </a:r>
            <a:endParaRPr lang="en-US" altLang="en-US" sz="4800" dirty="0" smtClean="0"/>
          </a:p>
        </p:txBody>
      </p:sp>
      <p:sp>
        <p:nvSpPr>
          <p:cNvPr id="15363" name="Content Placeholder 2"/>
          <p:cNvSpPr>
            <a:spLocks noGrp="1"/>
          </p:cNvSpPr>
          <p:nvPr>
            <p:ph idx="1"/>
          </p:nvPr>
        </p:nvSpPr>
        <p:spPr/>
        <p:txBody>
          <a:bodyPr/>
          <a:lstStyle/>
          <a:p>
            <a:r>
              <a:rPr lang="en-US" altLang="en-US" sz="2800" dirty="0" smtClean="0"/>
              <a:t>Read section 9.3</a:t>
            </a:r>
          </a:p>
          <a:p>
            <a:r>
              <a:rPr lang="en-US" altLang="en-US" sz="2800" dirty="0" smtClean="0"/>
              <a:t>Page 441 </a:t>
            </a:r>
            <a:r>
              <a:rPr lang="en-US" altLang="en-US" sz="2800" dirty="0" smtClean="0"/>
              <a:t>#3</a:t>
            </a:r>
            <a:r>
              <a:rPr lang="en-US" altLang="en-US" sz="2800" dirty="0" smtClean="0"/>
              <a:t>, 5, 7, </a:t>
            </a:r>
            <a:r>
              <a:rPr lang="en-US" altLang="en-US" sz="2800" dirty="0"/>
              <a:t>9</a:t>
            </a:r>
            <a:endParaRPr lang="en-US" alt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228600"/>
            <a:ext cx="9372600" cy="838200"/>
          </a:xfrm>
        </p:spPr>
        <p:txBody>
          <a:bodyPr/>
          <a:lstStyle/>
          <a:p>
            <a:pPr eaLnBrk="1" hangingPunct="1"/>
            <a:r>
              <a:rPr lang="en-CA" altLang="en-US" sz="4800" dirty="0" smtClean="0"/>
              <a:t>Qualitative Analysis</a:t>
            </a:r>
            <a:endParaRPr lang="en-US" altLang="en-US" sz="4800" dirty="0" smtClean="0"/>
          </a:p>
        </p:txBody>
      </p:sp>
      <p:sp>
        <p:nvSpPr>
          <p:cNvPr id="4099" name="Rectangle 3"/>
          <p:cNvSpPr>
            <a:spLocks noGrp="1" noChangeArrowheads="1"/>
          </p:cNvSpPr>
          <p:nvPr>
            <p:ph type="body" idx="1"/>
          </p:nvPr>
        </p:nvSpPr>
        <p:spPr>
          <a:xfrm>
            <a:off x="1066800" y="1295400"/>
            <a:ext cx="10515600" cy="4800600"/>
          </a:xfrm>
        </p:spPr>
        <p:txBody>
          <a:bodyPr/>
          <a:lstStyle/>
          <a:p>
            <a:pPr eaLnBrk="1" hangingPunct="1"/>
            <a:r>
              <a:rPr lang="en-CA" altLang="en-US" sz="2800" dirty="0"/>
              <a:t>A </a:t>
            </a:r>
            <a:r>
              <a:rPr lang="en-CA" altLang="en-US" sz="2800" b="1" u="sng" dirty="0"/>
              <a:t>qualitative</a:t>
            </a:r>
            <a:r>
              <a:rPr lang="en-CA" altLang="en-US" sz="2800" dirty="0"/>
              <a:t> characteristic is a description of something that does not involve numbers or units of measurement.</a:t>
            </a:r>
          </a:p>
          <a:p>
            <a:pPr eaLnBrk="1" hangingPunct="1"/>
            <a:r>
              <a:rPr lang="en-CA" altLang="en-US" sz="2800" dirty="0"/>
              <a:t>We will try to identify a substances using characteristic such as colour and solubility.</a:t>
            </a:r>
            <a:endParaRPr lang="en-US" altLang="en-US" sz="2800" b="1" dirty="0">
              <a:latin typeface="Monotype Corsiva" panose="03010101010201010101"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66800" y="457200"/>
            <a:ext cx="10515600" cy="990600"/>
          </a:xfrm>
        </p:spPr>
        <p:txBody>
          <a:bodyPr/>
          <a:lstStyle/>
          <a:p>
            <a:r>
              <a:rPr lang="en-US" altLang="en-US" sz="4800" dirty="0" smtClean="0"/>
              <a:t>Ion </a:t>
            </a:r>
            <a:r>
              <a:rPr lang="en-US" altLang="en-US" sz="4800" dirty="0" err="1" smtClean="0"/>
              <a:t>Colour</a:t>
            </a:r>
            <a:endParaRPr lang="en-US" altLang="en-US" sz="4800" dirty="0" smtClean="0"/>
          </a:p>
        </p:txBody>
      </p:sp>
      <p:sp>
        <p:nvSpPr>
          <p:cNvPr id="5123" name="Content Placeholder 2"/>
          <p:cNvSpPr>
            <a:spLocks noGrp="1"/>
          </p:cNvSpPr>
          <p:nvPr>
            <p:ph idx="1"/>
          </p:nvPr>
        </p:nvSpPr>
        <p:spPr>
          <a:xfrm>
            <a:off x="1066800" y="1676400"/>
            <a:ext cx="10515600" cy="4419600"/>
          </a:xfrm>
        </p:spPr>
        <p:txBody>
          <a:bodyPr/>
          <a:lstStyle/>
          <a:p>
            <a:r>
              <a:rPr lang="en-US" altLang="en-US" sz="2800" dirty="0" smtClean="0"/>
              <a:t>The </a:t>
            </a:r>
            <a:r>
              <a:rPr lang="en-US" altLang="en-US" sz="2800" dirty="0" err="1" smtClean="0"/>
              <a:t>colour</a:t>
            </a:r>
            <a:r>
              <a:rPr lang="en-US" altLang="en-US" sz="2800" dirty="0" smtClean="0"/>
              <a:t> of substances can sometimes be used to identify ions or compounds within the substance.</a:t>
            </a:r>
          </a:p>
          <a:p>
            <a:r>
              <a:rPr lang="en-US" altLang="en-US" sz="2800" dirty="0" smtClean="0"/>
              <a:t>See page </a:t>
            </a:r>
            <a:r>
              <a:rPr lang="en-US" altLang="en-US" sz="2800" dirty="0" smtClean="0"/>
              <a:t>665 and/or the solubility table handout (left column)</a:t>
            </a:r>
            <a:endParaRPr lang="en-US" altLang="en-US" sz="2800" dirty="0" smtClean="0"/>
          </a:p>
        </p:txBody>
      </p:sp>
      <p:pic>
        <p:nvPicPr>
          <p:cNvPr id="2" name="Picture 1" descr="d-orbital Occupation and Electronic Configurations - Chemwik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220570"/>
            <a:ext cx="5943600" cy="353085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152400"/>
            <a:ext cx="8915400" cy="685800"/>
          </a:xfrm>
        </p:spPr>
        <p:txBody>
          <a:bodyPr/>
          <a:lstStyle/>
          <a:p>
            <a:pPr eaLnBrk="1" hangingPunct="1"/>
            <a:r>
              <a:rPr lang="en-CA" altLang="en-US" dirty="0" smtClean="0"/>
              <a:t>CHEMISTRY CSI</a:t>
            </a:r>
            <a:endParaRPr lang="en-US" altLang="en-US" dirty="0" smtClean="0"/>
          </a:p>
        </p:txBody>
      </p:sp>
      <p:sp>
        <p:nvSpPr>
          <p:cNvPr id="5123" name="Rectangle 4"/>
          <p:cNvSpPr>
            <a:spLocks noGrp="1" noChangeArrowheads="1"/>
          </p:cNvSpPr>
          <p:nvPr>
            <p:ph type="body" sz="half" idx="1"/>
          </p:nvPr>
        </p:nvSpPr>
        <p:spPr>
          <a:xfrm>
            <a:off x="1066800" y="762000"/>
            <a:ext cx="5867400" cy="5943600"/>
          </a:xfrm>
        </p:spPr>
        <p:txBody>
          <a:bodyPr/>
          <a:lstStyle/>
          <a:p>
            <a:pPr eaLnBrk="1" hangingPunct="1">
              <a:lnSpc>
                <a:spcPct val="90000"/>
              </a:lnSpc>
            </a:pPr>
            <a:r>
              <a:rPr lang="en-CA" altLang="en-US" dirty="0" smtClean="0"/>
              <a:t>You can also use the </a:t>
            </a:r>
            <a:r>
              <a:rPr lang="en-CA" altLang="en-US" b="1" u="sng" dirty="0" smtClean="0"/>
              <a:t>solubility rules</a:t>
            </a:r>
            <a:r>
              <a:rPr lang="en-CA" altLang="en-US" dirty="0" smtClean="0"/>
              <a:t> to determine the presence of certain ions in a solution .</a:t>
            </a:r>
          </a:p>
          <a:p>
            <a:pPr eaLnBrk="1" hangingPunct="1">
              <a:lnSpc>
                <a:spcPct val="90000"/>
              </a:lnSpc>
            </a:pPr>
            <a:r>
              <a:rPr lang="en-CA" altLang="en-US" dirty="0" smtClean="0"/>
              <a:t>Mix your sample that contains the suspected ion with a solution that contains an ion that will form a </a:t>
            </a:r>
            <a:r>
              <a:rPr lang="en-CA" altLang="en-US" b="1" u="sng" dirty="0" smtClean="0"/>
              <a:t>precipitate</a:t>
            </a:r>
            <a:r>
              <a:rPr lang="en-CA" altLang="en-US" dirty="0" smtClean="0"/>
              <a:t> with your suspect ion.</a:t>
            </a:r>
          </a:p>
          <a:p>
            <a:pPr eaLnBrk="1" hangingPunct="1">
              <a:lnSpc>
                <a:spcPct val="90000"/>
              </a:lnSpc>
            </a:pPr>
            <a:r>
              <a:rPr lang="en-CA" altLang="en-US" dirty="0" smtClean="0"/>
              <a:t>Take advantage of the net ionic equation</a:t>
            </a:r>
            <a:r>
              <a:rPr lang="en-CA" altLang="en-US" dirty="0" smtClean="0"/>
              <a:t>.</a:t>
            </a:r>
          </a:p>
          <a:p>
            <a:pPr eaLnBrk="1" hangingPunct="1">
              <a:lnSpc>
                <a:spcPct val="90000"/>
              </a:lnSpc>
            </a:pPr>
            <a:r>
              <a:rPr lang="en-CA" altLang="en-US" dirty="0" smtClean="0"/>
              <a:t>Take out you solubility table</a:t>
            </a:r>
            <a:endParaRPr lang="en-US" altLang="en-US" dirty="0" smtClean="0"/>
          </a:p>
        </p:txBody>
      </p:sp>
      <p:pic>
        <p:nvPicPr>
          <p:cNvPr id="6149" name="Picture 7" descr="csi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646297"/>
            <a:ext cx="3886200" cy="5960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CSI: Crime Scene Investigation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5029200"/>
            <a:ext cx="3946071"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228600"/>
            <a:ext cx="8915400" cy="838200"/>
          </a:xfrm>
        </p:spPr>
        <p:txBody>
          <a:bodyPr/>
          <a:lstStyle/>
          <a:p>
            <a:pPr eaLnBrk="1" hangingPunct="1"/>
            <a:r>
              <a:rPr lang="en-CA" altLang="en-US" sz="4800" dirty="0" smtClean="0"/>
              <a:t>EXAMPLE 1</a:t>
            </a:r>
            <a:endParaRPr lang="en-US" altLang="en-US" sz="4800" dirty="0" smtClean="0"/>
          </a:p>
        </p:txBody>
      </p:sp>
      <p:sp>
        <p:nvSpPr>
          <p:cNvPr id="6147" name="Rectangle 3"/>
          <p:cNvSpPr>
            <a:spLocks noGrp="1" noChangeArrowheads="1"/>
          </p:cNvSpPr>
          <p:nvPr>
            <p:ph type="body" idx="1"/>
          </p:nvPr>
        </p:nvSpPr>
        <p:spPr>
          <a:xfrm>
            <a:off x="1066800" y="1066800"/>
            <a:ext cx="10515600" cy="4800600"/>
          </a:xfrm>
        </p:spPr>
        <p:txBody>
          <a:bodyPr/>
          <a:lstStyle/>
          <a:p>
            <a:pPr eaLnBrk="1" hangingPunct="1"/>
            <a:r>
              <a:rPr lang="en-CA" altLang="en-US" sz="2800" dirty="0"/>
              <a:t>Lets say you suspect your water sample has acetate in it. What could you do?</a:t>
            </a:r>
          </a:p>
          <a:p>
            <a:pPr eaLnBrk="1" hangingPunct="1"/>
            <a:r>
              <a:rPr lang="en-CA" altLang="en-US" sz="2800" dirty="0"/>
              <a:t>If you combine your water sample with a solution that contains silver ions (Ag</a:t>
            </a:r>
            <a:r>
              <a:rPr lang="en-CA" altLang="en-US" sz="2800" baseline="30000" dirty="0"/>
              <a:t>+</a:t>
            </a:r>
            <a:r>
              <a:rPr lang="en-CA" altLang="en-US" sz="2800" dirty="0"/>
              <a:t>) a precipitate will form.</a:t>
            </a:r>
          </a:p>
          <a:p>
            <a:pPr eaLnBrk="1" hangingPunct="1"/>
            <a:r>
              <a:rPr lang="en-CA" altLang="en-US" sz="2800" dirty="0"/>
              <a:t>silver acetate will form which is insoluble – meaning it will form a precipitate.</a:t>
            </a:r>
          </a:p>
          <a:p>
            <a:pPr algn="ctr" eaLnBrk="1" hangingPunct="1">
              <a:buFontTx/>
              <a:buNone/>
            </a:pPr>
            <a:endParaRPr lang="en-US" altLang="en-US" sz="2800" baseline="-25000" dirty="0"/>
          </a:p>
          <a:p>
            <a:pPr algn="ctr" eaLnBrk="1" hangingPunct="1">
              <a:buFontTx/>
              <a:buNone/>
            </a:pPr>
            <a:r>
              <a:rPr lang="en-CA" altLang="en-US" sz="2800" dirty="0"/>
              <a:t>Ag</a:t>
            </a:r>
            <a:r>
              <a:rPr lang="en-CA" altLang="en-US" sz="2800" baseline="30000" dirty="0"/>
              <a:t>+</a:t>
            </a:r>
            <a:r>
              <a:rPr lang="en-CA" altLang="en-US" sz="2800" baseline="-25000" dirty="0"/>
              <a:t>(</a:t>
            </a:r>
            <a:r>
              <a:rPr lang="en-CA" altLang="en-US" sz="2800" baseline="-25000" dirty="0" err="1"/>
              <a:t>aq</a:t>
            </a:r>
            <a:r>
              <a:rPr lang="en-CA" altLang="en-US" sz="2800" baseline="-25000" dirty="0"/>
              <a:t>)</a:t>
            </a:r>
            <a:r>
              <a:rPr lang="en-CA" altLang="en-US" sz="2800" dirty="0"/>
              <a:t> + C</a:t>
            </a:r>
            <a:r>
              <a:rPr lang="en-CA" altLang="en-US" sz="2800" baseline="-25000" dirty="0"/>
              <a:t>2</a:t>
            </a:r>
            <a:r>
              <a:rPr lang="en-CA" altLang="en-US" sz="2800" dirty="0"/>
              <a:t>H</a:t>
            </a:r>
            <a:r>
              <a:rPr lang="en-CA" altLang="en-US" sz="2800" baseline="-25000" dirty="0"/>
              <a:t>3</a:t>
            </a:r>
            <a:r>
              <a:rPr lang="en-CA" altLang="en-US" sz="2800" dirty="0"/>
              <a:t>O</a:t>
            </a:r>
            <a:r>
              <a:rPr lang="en-CA" altLang="en-US" sz="2800" baseline="-25000" dirty="0"/>
              <a:t>2</a:t>
            </a:r>
            <a:r>
              <a:rPr lang="en-CA" altLang="en-US" sz="2800" baseline="30000" dirty="0"/>
              <a:t>-</a:t>
            </a:r>
            <a:r>
              <a:rPr lang="en-CA" altLang="en-US" sz="2800" baseline="-25000" dirty="0"/>
              <a:t>(</a:t>
            </a:r>
            <a:r>
              <a:rPr lang="en-CA" altLang="en-US" sz="2800" baseline="-25000" dirty="0" err="1"/>
              <a:t>aq</a:t>
            </a:r>
            <a:r>
              <a:rPr lang="en-CA" altLang="en-US" sz="2800" baseline="-25000" dirty="0"/>
              <a:t>)</a:t>
            </a:r>
            <a:r>
              <a:rPr lang="en-CA" altLang="en-US" sz="2800" dirty="0"/>
              <a:t> </a:t>
            </a:r>
            <a:r>
              <a:rPr lang="en-CA" altLang="en-US" sz="2800" dirty="0">
                <a:sym typeface="Wingdings" panose="05000000000000000000" pitchFamily="2" charset="2"/>
              </a:rPr>
              <a:t> AgC</a:t>
            </a:r>
            <a:r>
              <a:rPr lang="en-CA" altLang="en-US" sz="2800" baseline="-25000" dirty="0">
                <a:sym typeface="Wingdings" panose="05000000000000000000" pitchFamily="2" charset="2"/>
              </a:rPr>
              <a:t>2</a:t>
            </a:r>
            <a:r>
              <a:rPr lang="en-CA" altLang="en-US" sz="2800" dirty="0">
                <a:sym typeface="Wingdings" panose="05000000000000000000" pitchFamily="2" charset="2"/>
              </a:rPr>
              <a:t>H</a:t>
            </a:r>
            <a:r>
              <a:rPr lang="en-CA" altLang="en-US" sz="2800" baseline="-25000" dirty="0">
                <a:sym typeface="Wingdings" panose="05000000000000000000" pitchFamily="2" charset="2"/>
              </a:rPr>
              <a:t>3</a:t>
            </a:r>
            <a:r>
              <a:rPr lang="en-CA" altLang="en-US" sz="2800" dirty="0">
                <a:sym typeface="Wingdings" panose="05000000000000000000" pitchFamily="2" charset="2"/>
              </a:rPr>
              <a:t>O</a:t>
            </a:r>
            <a:r>
              <a:rPr lang="en-CA" altLang="en-US" sz="2800" baseline="-25000" dirty="0">
                <a:sym typeface="Wingdings" panose="05000000000000000000" pitchFamily="2" charset="2"/>
              </a:rPr>
              <a:t>2</a:t>
            </a:r>
            <a:r>
              <a:rPr lang="en-CA" altLang="en-US" sz="2800" dirty="0">
                <a:sym typeface="Wingdings" panose="05000000000000000000" pitchFamily="2" charset="2"/>
              </a:rPr>
              <a:t> </a:t>
            </a:r>
            <a:r>
              <a:rPr lang="en-CA" altLang="en-US" sz="2800" baseline="-25000" dirty="0">
                <a:sym typeface="Wingdings" panose="05000000000000000000" pitchFamily="2" charset="2"/>
              </a:rPr>
              <a:t>(s)</a:t>
            </a:r>
            <a:endParaRPr lang="en-US" altLang="en-US" sz="2800" baseline="-25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228600"/>
            <a:ext cx="10515600" cy="838200"/>
          </a:xfrm>
        </p:spPr>
        <p:txBody>
          <a:bodyPr/>
          <a:lstStyle/>
          <a:p>
            <a:pPr eaLnBrk="1" hangingPunct="1"/>
            <a:r>
              <a:rPr lang="en-CA" altLang="en-US" sz="4800" dirty="0" smtClean="0"/>
              <a:t>THE BIG PROBLEM</a:t>
            </a:r>
            <a:endParaRPr lang="en-US" altLang="en-US" sz="4800" dirty="0" smtClean="0"/>
          </a:p>
        </p:txBody>
      </p:sp>
      <p:sp>
        <p:nvSpPr>
          <p:cNvPr id="7171" name="Rectangle 3"/>
          <p:cNvSpPr>
            <a:spLocks noGrp="1" noChangeArrowheads="1"/>
          </p:cNvSpPr>
          <p:nvPr>
            <p:ph type="body" idx="1"/>
          </p:nvPr>
        </p:nvSpPr>
        <p:spPr>
          <a:xfrm>
            <a:off x="1066800" y="1295400"/>
            <a:ext cx="10515600" cy="4800600"/>
          </a:xfrm>
        </p:spPr>
        <p:txBody>
          <a:bodyPr/>
          <a:lstStyle/>
          <a:p>
            <a:pPr eaLnBrk="1" hangingPunct="1"/>
            <a:r>
              <a:rPr lang="en-CA" altLang="en-US" sz="2800" dirty="0" smtClean="0"/>
              <a:t>The major issue that has to be dealt with is that most solutions or samples contain more than one type of ion so chemists must design test procedures to identify and remove any suspected ions one at a time…</a:t>
            </a:r>
          </a:p>
          <a:p>
            <a:pPr eaLnBrk="1" hangingPunct="1"/>
            <a:r>
              <a:rPr lang="en-CA" altLang="en-US" sz="2800" dirty="0" smtClean="0"/>
              <a:t>You need to find a solution that will react (form a precipitate) with only one of the ions at a time.</a:t>
            </a:r>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228600"/>
            <a:ext cx="8915400" cy="838200"/>
          </a:xfrm>
        </p:spPr>
        <p:txBody>
          <a:bodyPr/>
          <a:lstStyle/>
          <a:p>
            <a:pPr eaLnBrk="1" hangingPunct="1"/>
            <a:r>
              <a:rPr lang="en-CA" altLang="en-US" sz="4800" dirty="0" smtClean="0"/>
              <a:t>EXAMPLE 2</a:t>
            </a:r>
            <a:endParaRPr lang="en-US" altLang="en-US" sz="4800" dirty="0" smtClean="0"/>
          </a:p>
        </p:txBody>
      </p:sp>
      <p:sp>
        <p:nvSpPr>
          <p:cNvPr id="8195" name="Rectangle 3"/>
          <p:cNvSpPr>
            <a:spLocks noGrp="1" noChangeArrowheads="1"/>
          </p:cNvSpPr>
          <p:nvPr>
            <p:ph type="body" idx="1"/>
          </p:nvPr>
        </p:nvSpPr>
        <p:spPr>
          <a:xfrm>
            <a:off x="1066800" y="1143000"/>
            <a:ext cx="10515600" cy="4953000"/>
          </a:xfrm>
        </p:spPr>
        <p:txBody>
          <a:bodyPr/>
          <a:lstStyle/>
          <a:p>
            <a:pPr eaLnBrk="1" hangingPunct="1">
              <a:lnSpc>
                <a:spcPct val="80000"/>
              </a:lnSpc>
            </a:pPr>
            <a:r>
              <a:rPr lang="en-CA" altLang="en-US" sz="2800" dirty="0"/>
              <a:t>Lets say we suspect a solution has both iron (Fe</a:t>
            </a:r>
            <a:r>
              <a:rPr lang="en-CA" altLang="en-US" sz="2800" baseline="30000" dirty="0"/>
              <a:t>2+</a:t>
            </a:r>
            <a:r>
              <a:rPr lang="en-CA" altLang="en-US" sz="2800" dirty="0"/>
              <a:t>) and strontium (Sr</a:t>
            </a:r>
            <a:r>
              <a:rPr lang="en-CA" altLang="en-US" sz="2800" baseline="30000" dirty="0"/>
              <a:t>2+</a:t>
            </a:r>
            <a:r>
              <a:rPr lang="en-CA" altLang="en-US" sz="2800" dirty="0"/>
              <a:t>) ions in it.</a:t>
            </a:r>
          </a:p>
          <a:p>
            <a:pPr eaLnBrk="1" hangingPunct="1">
              <a:lnSpc>
                <a:spcPct val="80000"/>
              </a:lnSpc>
            </a:pPr>
            <a:r>
              <a:rPr lang="en-CA" altLang="en-US" sz="2800" dirty="0"/>
              <a:t>Solubility rules say that hydroxide ions (OH</a:t>
            </a:r>
            <a:r>
              <a:rPr lang="en-CA" altLang="en-US" sz="2800" baseline="30000" dirty="0"/>
              <a:t>-</a:t>
            </a:r>
            <a:r>
              <a:rPr lang="en-CA" altLang="en-US" sz="2800" dirty="0"/>
              <a:t>) will react with the iron ions (Fe</a:t>
            </a:r>
            <a:r>
              <a:rPr lang="en-CA" altLang="en-US" sz="2800" baseline="30000" dirty="0"/>
              <a:t>2+</a:t>
            </a:r>
            <a:r>
              <a:rPr lang="en-CA" altLang="en-US" sz="2800" dirty="0"/>
              <a:t>) and form a precipitate but will not have the same reaction with strontium ions.</a:t>
            </a:r>
          </a:p>
          <a:p>
            <a:pPr eaLnBrk="1" hangingPunct="1">
              <a:lnSpc>
                <a:spcPct val="80000"/>
              </a:lnSpc>
            </a:pPr>
            <a:r>
              <a:rPr lang="en-CA" altLang="en-US" sz="2800" dirty="0"/>
              <a:t>We could also use a solution containing sulphate (SO</a:t>
            </a:r>
            <a:r>
              <a:rPr lang="en-CA" altLang="en-US" sz="2800" baseline="-25000" dirty="0"/>
              <a:t>4</a:t>
            </a:r>
            <a:r>
              <a:rPr lang="en-CA" altLang="en-US" sz="2800" baseline="30000" dirty="0"/>
              <a:t>2-</a:t>
            </a:r>
            <a:r>
              <a:rPr lang="en-CA" altLang="en-US" sz="2800" dirty="0"/>
              <a:t>)since it will react with the strontium and not the iron.</a:t>
            </a:r>
          </a:p>
          <a:p>
            <a:pPr eaLnBrk="1" hangingPunct="1">
              <a:lnSpc>
                <a:spcPct val="80000"/>
              </a:lnSpc>
              <a:buFontTx/>
              <a:buNone/>
            </a:pPr>
            <a:endParaRPr lang="en-CA" altLang="en-US" sz="2800" dirty="0"/>
          </a:p>
          <a:p>
            <a:pPr algn="ctr" eaLnBrk="1" hangingPunct="1">
              <a:lnSpc>
                <a:spcPct val="80000"/>
              </a:lnSpc>
              <a:buFontTx/>
              <a:buNone/>
            </a:pPr>
            <a:r>
              <a:rPr lang="en-CA" altLang="en-US" sz="2800" dirty="0"/>
              <a:t>Fe</a:t>
            </a:r>
            <a:r>
              <a:rPr lang="en-CA" altLang="en-US" sz="2800" baseline="30000" dirty="0"/>
              <a:t>2+</a:t>
            </a:r>
            <a:r>
              <a:rPr lang="en-CA" altLang="en-US" sz="2800" baseline="-25000" dirty="0"/>
              <a:t>(</a:t>
            </a:r>
            <a:r>
              <a:rPr lang="en-CA" altLang="en-US" sz="2800" baseline="-25000" dirty="0" err="1"/>
              <a:t>aq</a:t>
            </a:r>
            <a:r>
              <a:rPr lang="en-CA" altLang="en-US" sz="2800" baseline="-25000" dirty="0"/>
              <a:t>)</a:t>
            </a:r>
            <a:r>
              <a:rPr lang="en-CA" altLang="en-US" sz="2800" dirty="0"/>
              <a:t> + OH</a:t>
            </a:r>
            <a:r>
              <a:rPr lang="en-CA" altLang="en-US" sz="2800" baseline="30000" dirty="0"/>
              <a:t>-</a:t>
            </a:r>
            <a:r>
              <a:rPr lang="en-CA" altLang="en-US" sz="2800" baseline="-25000" dirty="0"/>
              <a:t>(</a:t>
            </a:r>
            <a:r>
              <a:rPr lang="en-CA" altLang="en-US" sz="2800" baseline="-25000" dirty="0" err="1"/>
              <a:t>aq</a:t>
            </a:r>
            <a:r>
              <a:rPr lang="en-CA" altLang="en-US" sz="2800" baseline="-25000" dirty="0"/>
              <a:t>)</a:t>
            </a:r>
            <a:r>
              <a:rPr lang="en-CA" altLang="en-US" sz="2800" dirty="0"/>
              <a:t> </a:t>
            </a:r>
            <a:r>
              <a:rPr lang="en-CA" altLang="en-US" sz="2800" dirty="0">
                <a:sym typeface="Wingdings" panose="05000000000000000000" pitchFamily="2" charset="2"/>
              </a:rPr>
              <a:t> Fe(OH)</a:t>
            </a:r>
            <a:r>
              <a:rPr lang="en-CA" altLang="en-US" sz="2800" baseline="-25000" dirty="0">
                <a:sym typeface="Wingdings" panose="05000000000000000000" pitchFamily="2" charset="2"/>
              </a:rPr>
              <a:t>2(s)</a:t>
            </a:r>
          </a:p>
          <a:p>
            <a:pPr algn="ctr" eaLnBrk="1" hangingPunct="1">
              <a:lnSpc>
                <a:spcPct val="80000"/>
              </a:lnSpc>
              <a:buFontTx/>
              <a:buNone/>
            </a:pPr>
            <a:r>
              <a:rPr lang="en-CA" altLang="en-US" sz="2800" dirty="0"/>
              <a:t>Sr</a:t>
            </a:r>
            <a:r>
              <a:rPr lang="en-CA" altLang="en-US" sz="2800" baseline="30000" dirty="0"/>
              <a:t>2+</a:t>
            </a:r>
            <a:r>
              <a:rPr lang="en-CA" altLang="en-US" sz="2800" baseline="-25000" dirty="0"/>
              <a:t>(</a:t>
            </a:r>
            <a:r>
              <a:rPr lang="en-CA" altLang="en-US" sz="2800" baseline="-25000" dirty="0" err="1"/>
              <a:t>aq</a:t>
            </a:r>
            <a:r>
              <a:rPr lang="en-CA" altLang="en-US" sz="2800" baseline="-25000" dirty="0"/>
              <a:t>)</a:t>
            </a:r>
            <a:r>
              <a:rPr lang="en-CA" altLang="en-US" sz="2800" dirty="0"/>
              <a:t> + SO</a:t>
            </a:r>
            <a:r>
              <a:rPr lang="en-CA" altLang="en-US" sz="2800" baseline="-25000" dirty="0"/>
              <a:t>4</a:t>
            </a:r>
            <a:r>
              <a:rPr lang="en-CA" altLang="en-US" sz="2800" baseline="30000" dirty="0"/>
              <a:t>-2</a:t>
            </a:r>
            <a:r>
              <a:rPr lang="en-CA" altLang="en-US" sz="2800" baseline="-25000" dirty="0"/>
              <a:t>(</a:t>
            </a:r>
            <a:r>
              <a:rPr lang="en-CA" altLang="en-US" sz="2800" baseline="-25000" dirty="0" err="1"/>
              <a:t>aq</a:t>
            </a:r>
            <a:r>
              <a:rPr lang="en-CA" altLang="en-US" sz="2800" baseline="-25000" dirty="0"/>
              <a:t>)</a:t>
            </a:r>
            <a:r>
              <a:rPr lang="en-CA" altLang="en-US" sz="2800" dirty="0"/>
              <a:t> </a:t>
            </a:r>
            <a:r>
              <a:rPr lang="en-CA" altLang="en-US" sz="2800" dirty="0">
                <a:sym typeface="Wingdings" panose="05000000000000000000" pitchFamily="2" charset="2"/>
              </a:rPr>
              <a:t> SrSO</a:t>
            </a:r>
            <a:r>
              <a:rPr lang="en-CA" altLang="en-US" sz="2800" baseline="-25000" dirty="0">
                <a:sym typeface="Wingdings" panose="05000000000000000000" pitchFamily="2" charset="2"/>
              </a:rPr>
              <a:t>4(s)</a:t>
            </a:r>
            <a:endParaRPr lang="en-US" altLang="en-US" sz="2800" baseline="-25000" dirty="0">
              <a:sym typeface="Wingdings" panose="05000000000000000000" pitchFamily="2" charset="2"/>
            </a:endParaRPr>
          </a:p>
          <a:p>
            <a:pPr algn="ctr" eaLnBrk="1" hangingPunct="1">
              <a:lnSpc>
                <a:spcPct val="80000"/>
              </a:lnSpc>
              <a:buFontTx/>
              <a:buNone/>
            </a:pPr>
            <a:endParaRPr lang="en-US" altLang="en-US" sz="2800" baseline="-25000" dirty="0">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228600"/>
            <a:ext cx="10515600" cy="838200"/>
          </a:xfrm>
        </p:spPr>
        <p:txBody>
          <a:bodyPr/>
          <a:lstStyle/>
          <a:p>
            <a:pPr eaLnBrk="1" hangingPunct="1"/>
            <a:r>
              <a:rPr lang="en-CA" altLang="en-US" sz="4800" dirty="0" smtClean="0"/>
              <a:t>EXAMPLE 2…Part 2</a:t>
            </a:r>
            <a:endParaRPr lang="en-US" altLang="en-US" sz="4800" dirty="0" smtClean="0"/>
          </a:p>
        </p:txBody>
      </p:sp>
      <p:sp>
        <p:nvSpPr>
          <p:cNvPr id="9219" name="Rectangle 3"/>
          <p:cNvSpPr>
            <a:spLocks noGrp="1" noChangeArrowheads="1"/>
          </p:cNvSpPr>
          <p:nvPr>
            <p:ph type="body" idx="1"/>
          </p:nvPr>
        </p:nvSpPr>
        <p:spPr>
          <a:xfrm>
            <a:off x="1066800" y="1295400"/>
            <a:ext cx="10515600" cy="4800600"/>
          </a:xfrm>
        </p:spPr>
        <p:txBody>
          <a:bodyPr/>
          <a:lstStyle/>
          <a:p>
            <a:pPr eaLnBrk="1" hangingPunct="1"/>
            <a:r>
              <a:rPr lang="en-CA" altLang="en-US" sz="2800" dirty="0"/>
              <a:t>To remove the compound from the solution we will filter the solution with the precipitate. The solid compound will be trapped by the filter paper. </a:t>
            </a:r>
          </a:p>
          <a:p>
            <a:pPr eaLnBrk="1" hangingPunct="1"/>
            <a:r>
              <a:rPr lang="en-CA" altLang="en-US" sz="2800" dirty="0"/>
              <a:t>The solution passing through the filter paper is called the filtrate and will contain the unreacted ions. We keep this for further testing.</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228600"/>
            <a:ext cx="10515600" cy="838200"/>
          </a:xfrm>
        </p:spPr>
        <p:txBody>
          <a:bodyPr/>
          <a:lstStyle/>
          <a:p>
            <a:pPr eaLnBrk="1" hangingPunct="1"/>
            <a:r>
              <a:rPr lang="en-CA" altLang="en-US" sz="4800" dirty="0" smtClean="0"/>
              <a:t>EXAMPLE 2…Part 3</a:t>
            </a:r>
            <a:endParaRPr lang="en-US" altLang="en-US" sz="4800" dirty="0" smtClean="0"/>
          </a:p>
        </p:txBody>
      </p:sp>
      <p:sp>
        <p:nvSpPr>
          <p:cNvPr id="10243" name="Rectangle 3"/>
          <p:cNvSpPr>
            <a:spLocks noGrp="1" noChangeArrowheads="1"/>
          </p:cNvSpPr>
          <p:nvPr>
            <p:ph type="body" idx="1"/>
          </p:nvPr>
        </p:nvSpPr>
        <p:spPr>
          <a:xfrm>
            <a:off x="1066800" y="1295400"/>
            <a:ext cx="10515600" cy="1524000"/>
          </a:xfrm>
        </p:spPr>
        <p:txBody>
          <a:bodyPr/>
          <a:lstStyle/>
          <a:p>
            <a:pPr eaLnBrk="1" hangingPunct="1">
              <a:lnSpc>
                <a:spcPct val="90000"/>
              </a:lnSpc>
            </a:pPr>
            <a:r>
              <a:rPr lang="en-CA" altLang="en-US" sz="2800" dirty="0"/>
              <a:t>Now we have the filtrate with the unreacted ions in it…how do we test for the ions?</a:t>
            </a:r>
          </a:p>
          <a:p>
            <a:pPr eaLnBrk="1" hangingPunct="1">
              <a:lnSpc>
                <a:spcPct val="90000"/>
              </a:lnSpc>
            </a:pPr>
            <a:r>
              <a:rPr lang="en-CA" altLang="en-US" sz="2800" dirty="0"/>
              <a:t>As before use the appropriate ion to cause precipitation.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FEEEC2"/>
        </a:accent1>
        <a:accent2>
          <a:srgbClr val="653A01"/>
        </a:accent2>
        <a:accent3>
          <a:srgbClr val="FFFFFF"/>
        </a:accent3>
        <a:accent4>
          <a:srgbClr val="000000"/>
        </a:accent4>
        <a:accent5>
          <a:srgbClr val="FEF5DD"/>
        </a:accent5>
        <a:accent6>
          <a:srgbClr val="5B3401"/>
        </a:accent6>
        <a:hlink>
          <a:srgbClr val="009999"/>
        </a:hlink>
        <a:folHlink>
          <a:srgbClr val="CC3300"/>
        </a:folHlink>
      </a:clrScheme>
      <a:clrMap bg1="lt1" tx1="dk1" bg2="lt2" tx2="dk2" accent1="accent1" accent2="accent2" accent3="accent3" accent4="accent4" accent5="accent5" accent6="accent6" hlink="hlink" folHlink="folHlink"/>
    </a:extraClrScheme>
    <a:extraClrScheme>
      <a:clrScheme name="Default Design 4">
        <a:dk1>
          <a:srgbClr val="462300"/>
        </a:dk1>
        <a:lt1>
          <a:srgbClr val="FFFFFF"/>
        </a:lt1>
        <a:dk2>
          <a:srgbClr val="000000"/>
        </a:dk2>
        <a:lt2>
          <a:srgbClr val="808080"/>
        </a:lt2>
        <a:accent1>
          <a:srgbClr val="FFE499"/>
        </a:accent1>
        <a:accent2>
          <a:srgbClr val="FCA416"/>
        </a:accent2>
        <a:accent3>
          <a:srgbClr val="FFFFFF"/>
        </a:accent3>
        <a:accent4>
          <a:srgbClr val="3A1C00"/>
        </a:accent4>
        <a:accent5>
          <a:srgbClr val="FFEFCA"/>
        </a:accent5>
        <a:accent6>
          <a:srgbClr val="E49413"/>
        </a:accent6>
        <a:hlink>
          <a:srgbClr val="663300"/>
        </a:hlink>
        <a:folHlink>
          <a:srgbClr val="A50021"/>
        </a:folHlink>
      </a:clrScheme>
      <a:clrMap bg1="lt1" tx1="dk1" bg2="lt2" tx2="dk2" accent1="accent1" accent2="accent2" accent3="accent3" accent4="accent4" accent5="accent5" accent6="accent6" hlink="hlink" folHlink="folHlink"/>
    </a:extraClrScheme>
    <a:extraClrScheme>
      <a:clrScheme name="Default Design 5">
        <a:dk1>
          <a:srgbClr val="422100"/>
        </a:dk1>
        <a:lt1>
          <a:srgbClr val="FFFFCC"/>
        </a:lt1>
        <a:dk2>
          <a:srgbClr val="000000"/>
        </a:dk2>
        <a:lt2>
          <a:srgbClr val="969696"/>
        </a:lt2>
        <a:accent1>
          <a:srgbClr val="FFFFCC"/>
        </a:accent1>
        <a:accent2>
          <a:srgbClr val="E7B96F"/>
        </a:accent2>
        <a:accent3>
          <a:srgbClr val="FFFFE2"/>
        </a:accent3>
        <a:accent4>
          <a:srgbClr val="371B00"/>
        </a:accent4>
        <a:accent5>
          <a:srgbClr val="FFFFE2"/>
        </a:accent5>
        <a:accent6>
          <a:srgbClr val="D1A764"/>
        </a:accent6>
        <a:hlink>
          <a:srgbClr val="0066CC"/>
        </a:hlink>
        <a:folHlink>
          <a:srgbClr val="996633"/>
        </a:folHlink>
      </a:clrScheme>
      <a:clrMap bg1="lt1" tx1="dk1" bg2="lt2" tx2="dk2" accent1="accent1" accent2="accent2" accent3="accent3" accent4="accent4" accent5="accent5" accent6="accent6" hlink="hlink" folHlink="folHlink"/>
    </a:extraClrScheme>
    <a:extraClrScheme>
      <a:clrScheme name="Default Design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Default Design 7">
        <a:dk1>
          <a:srgbClr val="005A58"/>
        </a:dk1>
        <a:lt1>
          <a:srgbClr val="FFE8A9"/>
        </a:lt1>
        <a:dk2>
          <a:srgbClr val="CC9900"/>
        </a:dk2>
        <a:lt2>
          <a:srgbClr val="FFFF99"/>
        </a:lt2>
        <a:accent1>
          <a:srgbClr val="E0A04A"/>
        </a:accent1>
        <a:accent2>
          <a:srgbClr val="9478BC"/>
        </a:accent2>
        <a:accent3>
          <a:srgbClr val="E2CAAA"/>
        </a:accent3>
        <a:accent4>
          <a:srgbClr val="DAC690"/>
        </a:accent4>
        <a:accent5>
          <a:srgbClr val="EDCDB1"/>
        </a:accent5>
        <a:accent6>
          <a:srgbClr val="866CAA"/>
        </a:accent6>
        <a:hlink>
          <a:srgbClr val="EFE2BD"/>
        </a:hlink>
        <a:folHlink>
          <a:srgbClr val="FFFF9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E0DFDA"/>
        </a:lt1>
        <a:dk2>
          <a:srgbClr val="B6B6AE"/>
        </a:dk2>
        <a:lt2>
          <a:srgbClr val="FFFFCC"/>
        </a:lt2>
        <a:accent1>
          <a:srgbClr val="DF9C5F"/>
        </a:accent1>
        <a:accent2>
          <a:srgbClr val="CCCC00"/>
        </a:accent2>
        <a:accent3>
          <a:srgbClr val="D7D7D3"/>
        </a:accent3>
        <a:accent4>
          <a:srgbClr val="BFBEBA"/>
        </a:accent4>
        <a:accent5>
          <a:srgbClr val="ECCBB6"/>
        </a:accent5>
        <a:accent6>
          <a:srgbClr val="B9B900"/>
        </a:accent6>
        <a:hlink>
          <a:srgbClr val="FFFFCC"/>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CC"/>
        </a:lt1>
        <a:dk2>
          <a:srgbClr val="A1A496"/>
        </a:dk2>
        <a:lt2>
          <a:srgbClr val="D1D1CB"/>
        </a:lt2>
        <a:accent1>
          <a:srgbClr val="909082"/>
        </a:accent1>
        <a:accent2>
          <a:srgbClr val="809EA8"/>
        </a:accent2>
        <a:accent3>
          <a:srgbClr val="CDCFC9"/>
        </a:accent3>
        <a:accent4>
          <a:srgbClr val="DADAAE"/>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2D2015"/>
        </a:dk1>
        <a:lt1>
          <a:srgbClr val="FFEE99"/>
        </a:lt1>
        <a:dk2>
          <a:srgbClr val="523E26"/>
        </a:dk2>
        <a:lt2>
          <a:srgbClr val="DFC08D"/>
        </a:lt2>
        <a:accent1>
          <a:srgbClr val="A0815C"/>
        </a:accent1>
        <a:accent2>
          <a:srgbClr val="8F5F2F"/>
        </a:accent2>
        <a:accent3>
          <a:srgbClr val="B3AFAC"/>
        </a:accent3>
        <a:accent4>
          <a:srgbClr val="DACB82"/>
        </a:accent4>
        <a:accent5>
          <a:srgbClr val="CDC1B5"/>
        </a:accent5>
        <a:accent6>
          <a:srgbClr val="81552A"/>
        </a:accent6>
        <a:hlink>
          <a:srgbClr val="CCB400"/>
        </a:hlink>
        <a:folHlink>
          <a:srgbClr val="E2DAB6"/>
        </a:folHlink>
      </a:clrScheme>
      <a:clrMap bg1="dk2" tx1="lt1" bg2="dk1" tx2="lt2" accent1="accent1" accent2="accent2" accent3="accent3" accent4="accent4" accent5="accent5" accent6="accent6" hlink="hlink" folHlink="folHlink"/>
    </a:extraClrScheme>
    <a:extraClrScheme>
      <a:clrScheme name="Default Design 11">
        <a:dk1>
          <a:srgbClr val="422100"/>
        </a:dk1>
        <a:lt1>
          <a:srgbClr val="FFEC99"/>
        </a:lt1>
        <a:dk2>
          <a:srgbClr val="000000"/>
        </a:dk2>
        <a:lt2>
          <a:srgbClr val="777777"/>
        </a:lt2>
        <a:accent1>
          <a:srgbClr val="FEECCC"/>
        </a:accent1>
        <a:accent2>
          <a:srgbClr val="FFCC00"/>
        </a:accent2>
        <a:accent3>
          <a:srgbClr val="FFF4CA"/>
        </a:accent3>
        <a:accent4>
          <a:srgbClr val="371B00"/>
        </a:accent4>
        <a:accent5>
          <a:srgbClr val="FEF4E2"/>
        </a:accent5>
        <a:accent6>
          <a:srgbClr val="E7B900"/>
        </a:accent6>
        <a:hlink>
          <a:srgbClr val="FE6E0C"/>
        </a:hlink>
        <a:folHlink>
          <a:srgbClr val="B46B00"/>
        </a:folHlink>
      </a:clrScheme>
      <a:clrMap bg1="lt1" tx1="dk1" bg2="lt2" tx2="dk2" accent1="accent1" accent2="accent2" accent3="accent3" accent4="accent4" accent5="accent5" accent6="accent6" hlink="hlink" folHlink="folHlink"/>
    </a:extraClrScheme>
    <a:extraClrScheme>
      <a:clrScheme name="Default Design 12">
        <a:dk1>
          <a:srgbClr val="336699"/>
        </a:dk1>
        <a:lt1>
          <a:srgbClr val="FFFFCC"/>
        </a:lt1>
        <a:dk2>
          <a:srgbClr val="000000"/>
        </a:dk2>
        <a:lt2>
          <a:srgbClr val="F3F1E1"/>
        </a:lt2>
        <a:accent1>
          <a:srgbClr val="FF6600"/>
        </a:accent1>
        <a:accent2>
          <a:srgbClr val="865B26"/>
        </a:accent2>
        <a:accent3>
          <a:srgbClr val="AAAAAA"/>
        </a:accent3>
        <a:accent4>
          <a:srgbClr val="DADAAE"/>
        </a:accent4>
        <a:accent5>
          <a:srgbClr val="FFB8AA"/>
        </a:accent5>
        <a:accent6>
          <a:srgbClr val="795221"/>
        </a:accent6>
        <a:hlink>
          <a:srgbClr val="FFCC00"/>
        </a:hlink>
        <a:folHlink>
          <a:srgbClr val="FFFA95"/>
        </a:folHlink>
      </a:clrScheme>
      <a:clrMap bg1="dk2" tx1="lt1" bg2="dk1" tx2="lt2" accent1="accent1" accent2="accent2" accent3="accent3" accent4="accent4" accent5="accent5" accent6="accent6" hlink="hlink" folHlink="folHlink"/>
    </a:extraClrScheme>
    <a:extraClrScheme>
      <a:clrScheme name="Default Design 13">
        <a:dk1>
          <a:srgbClr val="3E3E5C"/>
        </a:dk1>
        <a:lt1>
          <a:srgbClr val="FBEAD3"/>
        </a:lt1>
        <a:dk2>
          <a:srgbClr val="FFCC00"/>
        </a:dk2>
        <a:lt2>
          <a:srgbClr val="FFFFFF"/>
        </a:lt2>
        <a:accent1>
          <a:srgbClr val="A16233"/>
        </a:accent1>
        <a:accent2>
          <a:srgbClr val="CC9900"/>
        </a:accent2>
        <a:accent3>
          <a:srgbClr val="FFE2AA"/>
        </a:accent3>
        <a:accent4>
          <a:srgbClr val="D6C8B4"/>
        </a:accent4>
        <a:accent5>
          <a:srgbClr val="CDB7AD"/>
        </a:accent5>
        <a:accent6>
          <a:srgbClr val="B98A00"/>
        </a:accent6>
        <a:hlink>
          <a:srgbClr val="FDD303"/>
        </a:hlink>
        <a:folHlink>
          <a:srgbClr val="FFFF99"/>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40882BBAA8CE47996B3EE79E7E86E9" ma:contentTypeVersion="33" ma:contentTypeDescription="Create a new document." ma:contentTypeScope="" ma:versionID="112766844e99b46da708b57e3456bc92">
  <xsd:schema xmlns:xsd="http://www.w3.org/2001/XMLSchema" xmlns:xs="http://www.w3.org/2001/XMLSchema" xmlns:p="http://schemas.microsoft.com/office/2006/metadata/properties" xmlns:ns3="ac4572f7-dc9e-4ce6-a210-4a839be5dd70" xmlns:ns4="41d8231a-1f9d-476b-be5f-304d9c9b4ead" targetNamespace="http://schemas.microsoft.com/office/2006/metadata/properties" ma:root="true" ma:fieldsID="3d1565b8e895441fcbe7a04d8668f175" ns3:_="" ns4:_="">
    <xsd:import namespace="ac4572f7-dc9e-4ce6-a210-4a839be5dd70"/>
    <xsd:import namespace="41d8231a-1f9d-476b-be5f-304d9c9b4ea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572f7-dc9e-4ce6-a210-4a839be5d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1d8231a-1f9d-476b-be5f-304d9c9b4ea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th_Settings xmlns="ac4572f7-dc9e-4ce6-a210-4a839be5dd70" xsi:nil="true"/>
    <Owner xmlns="ac4572f7-dc9e-4ce6-a210-4a839be5dd70">
      <UserInfo>
        <DisplayName/>
        <AccountId xsi:nil="true"/>
        <AccountType/>
      </UserInfo>
    </Owner>
    <Distribution_Groups xmlns="ac4572f7-dc9e-4ce6-a210-4a839be5dd70" xsi:nil="true"/>
    <AppVersion xmlns="ac4572f7-dc9e-4ce6-a210-4a839be5dd70" xsi:nil="true"/>
    <IsNotebookLocked xmlns="ac4572f7-dc9e-4ce6-a210-4a839be5dd70" xsi:nil="true"/>
    <DefaultSectionNames xmlns="ac4572f7-dc9e-4ce6-a210-4a839be5dd70" xsi:nil="true"/>
    <Templates xmlns="ac4572f7-dc9e-4ce6-a210-4a839be5dd70" xsi:nil="true"/>
    <NotebookType xmlns="ac4572f7-dc9e-4ce6-a210-4a839be5dd70" xsi:nil="true"/>
    <Students xmlns="ac4572f7-dc9e-4ce6-a210-4a839be5dd70">
      <UserInfo>
        <DisplayName/>
        <AccountId xsi:nil="true"/>
        <AccountType/>
      </UserInfo>
    </Students>
    <LMS_Mappings xmlns="ac4572f7-dc9e-4ce6-a210-4a839be5dd70" xsi:nil="true"/>
    <Student_Groups xmlns="ac4572f7-dc9e-4ce6-a210-4a839be5dd70">
      <UserInfo>
        <DisplayName/>
        <AccountId xsi:nil="true"/>
        <AccountType/>
      </UserInfo>
    </Student_Groups>
    <TeamsChannelId xmlns="ac4572f7-dc9e-4ce6-a210-4a839be5dd70" xsi:nil="true"/>
    <Self_Registration_Enabled xmlns="ac4572f7-dc9e-4ce6-a210-4a839be5dd70" xsi:nil="true"/>
    <Has_Teacher_Only_SectionGroup xmlns="ac4572f7-dc9e-4ce6-a210-4a839be5dd70" xsi:nil="true"/>
    <CultureName xmlns="ac4572f7-dc9e-4ce6-a210-4a839be5dd70" xsi:nil="true"/>
    <Invited_Teachers xmlns="ac4572f7-dc9e-4ce6-a210-4a839be5dd70" xsi:nil="true"/>
    <Invited_Students xmlns="ac4572f7-dc9e-4ce6-a210-4a839be5dd70" xsi:nil="true"/>
    <Is_Collaboration_Space_Locked xmlns="ac4572f7-dc9e-4ce6-a210-4a839be5dd70" xsi:nil="true"/>
    <FolderType xmlns="ac4572f7-dc9e-4ce6-a210-4a839be5dd70" xsi:nil="true"/>
    <Teachers xmlns="ac4572f7-dc9e-4ce6-a210-4a839be5dd70">
      <UserInfo>
        <DisplayName/>
        <AccountId xsi:nil="true"/>
        <AccountType/>
      </UserInfo>
    </Teachers>
  </documentManagement>
</p:properties>
</file>

<file path=customXml/itemProps1.xml><?xml version="1.0" encoding="utf-8"?>
<ds:datastoreItem xmlns:ds="http://schemas.openxmlformats.org/officeDocument/2006/customXml" ds:itemID="{B3A1D8D4-74C0-4EB2-9976-0E2969CB36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572f7-dc9e-4ce6-a210-4a839be5dd70"/>
    <ds:schemaRef ds:uri="41d8231a-1f9d-476b-be5f-304d9c9b4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6CBE68-486D-4B32-8B52-1BE9ACE8A5A5}">
  <ds:schemaRefs>
    <ds:schemaRef ds:uri="http://schemas.microsoft.com/sharepoint/v3/contenttype/forms"/>
  </ds:schemaRefs>
</ds:datastoreItem>
</file>

<file path=customXml/itemProps3.xml><?xml version="1.0" encoding="utf-8"?>
<ds:datastoreItem xmlns:ds="http://schemas.openxmlformats.org/officeDocument/2006/customXml" ds:itemID="{D8331D5C-5A64-49B0-AF21-62C3DDBA20DE}">
  <ds:schemaRefs>
    <ds:schemaRef ds:uri="41d8231a-1f9d-476b-be5f-304d9c9b4ead"/>
    <ds:schemaRef ds:uri="http://schemas.openxmlformats.org/package/2006/metadata/core-properties"/>
    <ds:schemaRef ds:uri="http://purl.org/dc/terms/"/>
    <ds:schemaRef ds:uri="ac4572f7-dc9e-4ce6-a210-4a839be5dd70"/>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2115</TotalTime>
  <Words>668</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Calibri</vt:lpstr>
      <vt:lpstr>Monotype Corsiva</vt:lpstr>
      <vt:lpstr>Wingdings</vt:lpstr>
      <vt:lpstr>Times New Roman</vt:lpstr>
      <vt:lpstr>Comic Sans MS</vt:lpstr>
      <vt:lpstr>Default Design</vt:lpstr>
      <vt:lpstr>QUALITATIVE CHEMICAL ANALYSIS</vt:lpstr>
      <vt:lpstr>Qualitative Analysis</vt:lpstr>
      <vt:lpstr>Ion Colour</vt:lpstr>
      <vt:lpstr>CHEMISTRY CSI</vt:lpstr>
      <vt:lpstr>EXAMPLE 1</vt:lpstr>
      <vt:lpstr>THE BIG PROBLEM</vt:lpstr>
      <vt:lpstr>EXAMPLE 2</vt:lpstr>
      <vt:lpstr>EXAMPLE 2…Part 2</vt:lpstr>
      <vt:lpstr>EXAMPLE 2…Part 3</vt:lpstr>
      <vt:lpstr>Problem Solving Process</vt:lpstr>
      <vt:lpstr>Practice Problem</vt:lpstr>
      <vt:lpstr>Practice Problem Cont.</vt:lpstr>
      <vt:lpstr>Problem Solving Process</vt:lpstr>
      <vt:lpstr>Practice</vt:lpstr>
      <vt:lpstr>Practice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CHEMICAL ANALYSIS</dc:title>
  <dc:creator>James Seguin</dc:creator>
  <cp:lastModifiedBy>James Seguin</cp:lastModifiedBy>
  <cp:revision>21</cp:revision>
  <cp:lastPrinted>1601-01-01T00:00:00Z</cp:lastPrinted>
  <dcterms:created xsi:type="dcterms:W3CDTF">1601-01-01T00:00:00Z</dcterms:created>
  <dcterms:modified xsi:type="dcterms:W3CDTF">2021-01-07T15:56:33Z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TC011774771033</vt:lpwstr>
  </property>
  <property fmtid="{D5CDD505-2E9C-101B-9397-08002B2CF9AE}" pid="3" name="ContentTypeId">
    <vt:lpwstr>0x010100EE40882BBAA8CE47996B3EE79E7E86E9</vt:lpwstr>
  </property>
</Properties>
</file>