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4"/>
    <p:sldMasterId id="2147483650" r:id="rId5"/>
    <p:sldMasterId id="2147483651" r:id="rId6"/>
    <p:sldMasterId id="2147483652" r:id="rId7"/>
    <p:sldMasterId id="2147483653" r:id="rId8"/>
    <p:sldMasterId id="2147483654" r:id="rId9"/>
    <p:sldMasterId id="2147483655" r:id="rId10"/>
    <p:sldMasterId id="2147483656" r:id="rId11"/>
    <p:sldMasterId id="2147483658" r:id="rId12"/>
  </p:sldMasterIdLst>
  <p:notesMasterIdLst>
    <p:notesMasterId r:id="rId23"/>
  </p:notesMasterIdLst>
  <p:handoutMasterIdLst>
    <p:handoutMasterId r:id="rId24"/>
  </p:handoutMasterIdLst>
  <p:sldIdLst>
    <p:sldId id="358" r:id="rId13"/>
    <p:sldId id="300" r:id="rId14"/>
    <p:sldId id="301" r:id="rId15"/>
    <p:sldId id="307" r:id="rId16"/>
    <p:sldId id="360" r:id="rId17"/>
    <p:sldId id="361" r:id="rId18"/>
    <p:sldId id="311" r:id="rId19"/>
    <p:sldId id="359" r:id="rId20"/>
    <p:sldId id="363" r:id="rId21"/>
    <p:sldId id="36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orient="horz" pos="1440">
          <p15:clr>
            <a:srgbClr val="A4A3A4"/>
          </p15:clr>
        </p15:guide>
        <p15:guide id="3" pos="5376">
          <p15:clr>
            <a:srgbClr val="A4A3A4"/>
          </p15:clr>
        </p15:guide>
        <p15:guide id="4" pos="3120">
          <p15:clr>
            <a:srgbClr val="A4A3A4"/>
          </p15:clr>
        </p15:guide>
        <p15:guide id="5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C1"/>
    <a:srgbClr val="FF0000"/>
    <a:srgbClr val="526FDE"/>
    <a:srgbClr val="7C2878"/>
    <a:srgbClr val="8D007F"/>
    <a:srgbClr val="D6000E"/>
    <a:srgbClr val="99B53A"/>
    <a:srgbClr val="991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761" autoAdjust="0"/>
  </p:normalViewPr>
  <p:slideViewPr>
    <p:cSldViewPr>
      <p:cViewPr varScale="1">
        <p:scale>
          <a:sx n="63" d="100"/>
          <a:sy n="63" d="100"/>
        </p:scale>
        <p:origin x="1512" y="78"/>
      </p:cViewPr>
      <p:guideLst>
        <p:guide orient="horz" pos="2208"/>
        <p:guide orient="horz" pos="1440"/>
        <p:guide pos="5376"/>
        <p:guide pos="3120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9144D3A-DFFE-44FE-815F-693C4F747CBE}" type="datetimeFigureOut">
              <a:rPr lang="en-US"/>
              <a:pPr>
                <a:defRPr/>
              </a:pPr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6092A83-CDA2-41A2-89DF-A11AC19A0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Times" pitchFamily="2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Times" pitchFamily="2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Times" pitchFamily="2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fld id="{73A54AF3-E570-4474-AE8B-0B1BCA9D2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6BE0CB1-198A-4772-93CF-F3CE06245991}" type="slidenum">
              <a:rPr lang="en-US" altLang="en-US" sz="1200" baseline="0"/>
              <a:pPr/>
              <a:t>2</a:t>
            </a:fld>
            <a:endParaRPr lang="en-US" altLang="en-US" sz="1200" baseline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34439ED-E6F8-4CAD-BA58-49095C222397}" type="slidenum">
              <a:rPr lang="en-US" altLang="en-US" sz="1200" baseline="0"/>
              <a:pPr/>
              <a:t>3</a:t>
            </a:fld>
            <a:endParaRPr lang="en-US" altLang="en-US" sz="1200" baseline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FE9BACD-A344-4533-A087-01C9EA94CA5A}" type="slidenum">
              <a:rPr lang="en-US" altLang="en-US" sz="1200" baseline="0"/>
              <a:pPr/>
              <a:t>4</a:t>
            </a:fld>
            <a:endParaRPr lang="en-US" altLang="en-US" sz="1200" baseline="0"/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F2730EC-B1F8-4493-A4C0-EED87BD376F1}" type="slidenum">
              <a:rPr lang="en-US" altLang="en-US" sz="1200" baseline="0"/>
              <a:pPr/>
              <a:t>7</a:t>
            </a:fld>
            <a:endParaRPr lang="en-US" altLang="en-US" sz="1200" baseline="0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" panose="02020603050405020304" pitchFamily="18" charset="0"/>
                <a:cs typeface="Arial" panose="020B0604020202020204" pitchFamily="34" charset="0"/>
              </a:rPr>
              <a:t>The balanced equation is: H</a:t>
            </a:r>
            <a:r>
              <a:rPr lang="en-US" altLang="en-US" baseline="-25000" dirty="0" smtClean="0">
                <a:latin typeface="Times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dirty="0" smtClean="0">
                <a:latin typeface="Times" panose="02020603050405020304" pitchFamily="18" charset="0"/>
                <a:cs typeface="Arial" panose="020B0604020202020204" pitchFamily="34" charset="0"/>
              </a:rPr>
              <a:t>SO</a:t>
            </a:r>
            <a:r>
              <a:rPr lang="en-US" altLang="en-US" baseline="-25000" dirty="0" smtClean="0">
                <a:latin typeface="Times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altLang="en-US" dirty="0" smtClean="0">
                <a:latin typeface="Times" panose="02020603050405020304" pitchFamily="18" charset="0"/>
                <a:cs typeface="Arial" panose="020B0604020202020204" pitchFamily="34" charset="0"/>
              </a:rPr>
              <a:t> + 2NaOH → 2H</a:t>
            </a:r>
            <a:r>
              <a:rPr lang="en-US" altLang="en-US" baseline="-25000" dirty="0" smtClean="0">
                <a:latin typeface="Times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dirty="0" smtClean="0">
                <a:latin typeface="Times" panose="02020603050405020304" pitchFamily="18" charset="0"/>
                <a:cs typeface="Arial" panose="020B0604020202020204" pitchFamily="34" charset="0"/>
              </a:rPr>
              <a:t>O + Na</a:t>
            </a:r>
            <a:r>
              <a:rPr lang="en-US" altLang="en-US" baseline="-25000" dirty="0" smtClean="0">
                <a:latin typeface="Times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dirty="0" smtClean="0">
                <a:latin typeface="Times" panose="02020603050405020304" pitchFamily="18" charset="0"/>
                <a:cs typeface="Arial" panose="020B0604020202020204" pitchFamily="34" charset="0"/>
              </a:rPr>
              <a:t>SO</a:t>
            </a:r>
            <a:r>
              <a:rPr lang="en-US" altLang="en-US" baseline="-25000" dirty="0" smtClean="0">
                <a:latin typeface="Times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altLang="en-US" dirty="0" smtClean="0">
                <a:latin typeface="Times" panose="02020603050405020304" pitchFamily="18" charset="0"/>
                <a:cs typeface="Arial" panose="020B0604020202020204" pitchFamily="34" charset="0"/>
              </a:rPr>
              <a:t>.  0.500 moles of sulfuric acid is present to start.  Due to the 1:2 ratio in the equation, 1.00 </a:t>
            </a:r>
            <a:r>
              <a:rPr lang="en-US" altLang="en-US" dirty="0" err="1" smtClean="0">
                <a:latin typeface="Times" panose="02020603050405020304" pitchFamily="18" charset="0"/>
                <a:cs typeface="Arial" panose="020B0604020202020204" pitchFamily="34" charset="0"/>
              </a:rPr>
              <a:t>mol</a:t>
            </a:r>
            <a:r>
              <a:rPr lang="en-US" altLang="en-US" dirty="0" smtClean="0">
                <a:latin typeface="Times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en-US" altLang="en-US" dirty="0" err="1" smtClean="0">
                <a:latin typeface="Times" panose="02020603050405020304" pitchFamily="18" charset="0"/>
                <a:cs typeface="Arial" panose="020B0604020202020204" pitchFamily="34" charset="0"/>
              </a:rPr>
              <a:t>NaOH</a:t>
            </a:r>
            <a:r>
              <a:rPr lang="en-US" altLang="en-US" dirty="0" smtClean="0">
                <a:latin typeface="Times" panose="02020603050405020304" pitchFamily="18" charset="0"/>
                <a:cs typeface="Arial" panose="020B0604020202020204" pitchFamily="34" charset="0"/>
              </a:rPr>
              <a:t> would be required to exactly react with the sulfuric acid.</a:t>
            </a:r>
          </a:p>
          <a:p>
            <a:pPr eaLnBrk="1" hangingPunct="1"/>
            <a:endParaRPr lang="en-US" altLang="en-US" dirty="0" smtClean="0">
              <a:latin typeface="Times" panose="02020603050405020304" pitchFamily="18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>
                <a:latin typeface="Times" panose="02020603050405020304" pitchFamily="18" charset="0"/>
                <a:cs typeface="Arial" panose="020B0604020202020204" pitchFamily="34" charset="0"/>
              </a:rPr>
              <a:t>1.00 </a:t>
            </a:r>
            <a:r>
              <a:rPr lang="en-US" altLang="en-US" dirty="0" err="1" smtClean="0">
                <a:latin typeface="Times" panose="02020603050405020304" pitchFamily="18" charset="0"/>
                <a:cs typeface="Arial" panose="020B0604020202020204" pitchFamily="34" charset="0"/>
              </a:rPr>
              <a:t>mol</a:t>
            </a:r>
            <a:r>
              <a:rPr lang="en-US" altLang="en-US" dirty="0" smtClean="0">
                <a:latin typeface="Times" panose="02020603050405020304" pitchFamily="18" charset="0"/>
                <a:cs typeface="Arial" panose="020B0604020202020204" pitchFamily="34" charset="0"/>
              </a:rPr>
              <a:t> of sodium hydroxide would be required.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F02C37-E814-4AB7-B48A-8F22E4C280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56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5EC2DB-E669-406D-8924-25CE978439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17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2636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2636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DBC3BC-B981-4D88-9B43-795C9A5674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44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4279B4-DA81-4B45-A164-ABBF7FC3FD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578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9007EB-60FB-4FA3-AAC0-9E403AAF3E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058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89E23C-F3F9-43BA-B625-2B9D6F9C1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236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A25381-D636-4924-A27A-CE2F780D89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381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ECC3BC-D957-4541-B523-480FBE9E3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998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1A662A-57F7-44DD-8A77-2553806AC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947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38E833-992D-43B7-83D0-B5E46ECB8E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523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AA6DDC-484B-4950-8144-652A840E8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84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BDF6FC-A625-4332-8B1D-805FE52A26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350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1C1AB2-412C-4AA0-9DCD-235491E329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129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7DFC5E-7677-4D38-9421-6DF4F100D3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5560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2636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2636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C1D3E2-2EFF-408E-8201-359C65CB34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2546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E45B37-4879-40E6-A88F-E5FA1A432D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2599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CFF71E-A90E-4E5F-B9BC-0B3267CFC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0618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126FC5-0FB1-4937-B13B-3B27798A42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1721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CFF7FC-958D-413D-895B-0664B2F1B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0259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EF99E3-F97D-49E3-85C9-5C6EB335B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4786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7718CF-C3A5-4E41-9260-C15DF2914C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4910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DBD11B-6834-447E-9DF4-8EF9EFFD27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58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D9D7C4-55CA-4B1C-B75C-8E2E5DB509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4796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F8DC3D-8ABF-48C0-8FC4-7A19CCD34E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5398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2913E0-F936-47EC-BA53-F4756B7DDE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5430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08F138-919A-44AD-B309-2392C50615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3397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2636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2636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92532F-A074-42B0-AE4E-A67BCF610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5625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96AA58-7349-4E71-9048-2179B2703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4550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028C98-F540-4AD4-9061-7BB7A801C2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0644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07BD45-FA50-4C1D-A2C3-E903C7DD71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6218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E416FD-F44F-44EF-B455-A31D176212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3481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B1F3DC-E54C-4117-AD01-FE8B30B602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8038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A56BC0-E4F9-4B8F-B446-D61034851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74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5CF896-64E2-4A0E-8AB0-62FBE374F0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8005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E35513-A656-4198-A3D6-A3B48BBADD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8483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2E0149-440A-48F8-9C51-757F7280E3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6038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65AC85-C610-4C7E-BB6C-1E21F9CECE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0855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AA3DEE-E1F4-476B-8CF9-72D0487630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547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2636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2636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9A51A5-1C67-40DE-95A0-9017898E5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4811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B99B3A-496E-4FF1-BEB5-4DB0567AFF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1620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E50EC6-658D-48D9-AFA3-76297C29BB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0416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E2E0B6-C9E4-4AFB-BB8A-992485DE58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2626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016C14-A8E0-4A5D-A1F8-07762D6F60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6637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862683-8DEC-4C5F-87E1-9199C007C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70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6A7D17-9C99-4FA1-B3C3-7BAD2FA234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3640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4F8930-D42C-4D58-8CD1-6B4824A8BE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5054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511951-74F3-4256-BB3C-C9E91AF531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6588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422BC-11FA-4B8E-875D-5438160EB3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8348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927268-C9BF-41FE-A6E5-D1BE0E66F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0417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FEDEE5-0E4F-412B-985E-6830F7E8A7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6981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2636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2636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A80AA9-33BC-43B3-B93F-D937BF0A5D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9636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612D91-78D0-45B8-BEB7-8105A9B16D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9519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3C8E29-4025-4BA8-8623-838D58AFCB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9323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705FD6-9A7B-4781-BFF3-4207EE9C2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6449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0FADD9-156A-423C-BA18-EF1F9E609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13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C90063-FAE1-4B80-9A3D-799CA6DDB3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11169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4AE783-0B69-4135-A634-1E49774D81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1176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D5AE32-9C0D-4E04-B683-D12314F515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9795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3B68C5-D88C-45CE-BE7D-A6076C6B2B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8905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7D2D9E-2D92-4C9D-8F40-74BAD529D9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4585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4815F1-1A20-4A4D-8FC9-A2FDCA8CD7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2501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B65E3D-C36F-49AC-A4D1-8916E06BE6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301201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2636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2636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C0FD85-2BE7-41D8-8BB0-694DA8BF43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9321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1F2986-BE7C-4E04-A1F4-11B469462F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70773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A9D287-4E7F-459E-A50C-16A163C216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34058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61480F-89DC-408C-B5F4-D32E90E00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38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7B1D88-18BE-4B11-A14F-4AF99E294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25385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7AB036-E3A0-49BA-855D-990F0A314F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74576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78B8AE-48F8-475D-A8EE-9FDBACF821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01849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83C329-A37C-4D9E-80D7-C4AD840E15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6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2A399-F424-4041-942E-B2457C5B2C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6154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75B603-0662-4EE7-BEC3-89AD725827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3326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A88B57-9217-4BF4-BF4C-BA52A316D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36394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A804F6-523E-4265-8551-CA909D4A3B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84626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2636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2636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1F556E-F79F-41AA-8E7D-47BA660CE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79173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465B5C-01DF-4BF3-A4B7-67490B9898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30099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1E651B-AC98-4086-B831-DE7F1B82CB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32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B005FC-6D35-44BA-96B2-1633E2A69A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776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D07B2B-6780-42FB-AFE7-705F670114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23714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0AB447-C27E-487C-A53F-271C9407DD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23118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A5A37-59D1-4138-AB5F-BEE606BCBB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2963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C013D1-D5C5-4CBB-82A9-5CF143CD8A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26090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BB0E80-945D-4652-9B99-CE2F99CA1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48519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4BA040-A3F0-4667-A0EC-659AF9B2AA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68472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A8385B-26A7-4D6F-8183-171C41366C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29882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C8C857-91A8-46BD-B6CF-24C8CF7711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80919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2636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2636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673F1C-4480-4197-85F2-4A52C5D3F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71876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22AF60-7494-470F-AA41-2324FB8D0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8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809087-576E-4D12-8889-FAF4F22180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28141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9E84D6-E440-452F-8030-8B569F783E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934714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5A090E-4306-439D-BFDF-1C527D8EA8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88737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26C47-907A-4409-9E1F-D50790494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93021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6BAD9C-DEF8-41DC-AEA0-F85570D0F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35338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65A6B0-851F-4BB1-BECC-EB061EB87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34340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FD1EC6-9AE2-43C8-8014-9538F0B265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48877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3B3057-F4B4-4E00-951E-CAB96E66F9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58275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466BA6-E4EC-4901-B6F3-570AB4D370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0403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9698A0-B45D-4BC8-A206-6D4292EF1B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18412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2895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289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D30A60-12E0-4231-8EE9-5FEFE7365B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08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"/>
          <p:cNvSpPr>
            <a:spLocks noChangeArrowheads="1"/>
          </p:cNvSpPr>
          <p:nvPr userDrawn="1"/>
        </p:nvSpPr>
        <p:spPr bwMode="auto">
          <a:xfrm>
            <a:off x="0" y="6556375"/>
            <a:ext cx="9144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7" name="Rectangle 18"/>
          <p:cNvSpPr>
            <a:spLocks noChangeArrowheads="1"/>
          </p:cNvSpPr>
          <p:nvPr userDrawn="1"/>
        </p:nvSpPr>
        <p:spPr bwMode="auto">
          <a:xfrm>
            <a:off x="0" y="0"/>
            <a:ext cx="4572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1028" name="Rectangle 19"/>
          <p:cNvSpPr>
            <a:spLocks noChangeArrowheads="1"/>
          </p:cNvSpPr>
          <p:nvPr userDrawn="1"/>
        </p:nvSpPr>
        <p:spPr bwMode="auto">
          <a:xfrm>
            <a:off x="0" y="457200"/>
            <a:ext cx="9144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Text Box 8"/>
          <p:cNvSpPr txBox="1">
            <a:spLocks noChangeArrowheads="1"/>
          </p:cNvSpPr>
          <p:nvPr userDrawn="1"/>
        </p:nvSpPr>
        <p:spPr bwMode="auto">
          <a:xfrm>
            <a:off x="457200" y="30163"/>
            <a:ext cx="2606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Section 15.1</a:t>
            </a:r>
          </a:p>
        </p:txBody>
      </p:sp>
      <p:sp>
        <p:nvSpPr>
          <p:cNvPr id="1032" name="Text Box 9"/>
          <p:cNvSpPr txBox="1">
            <a:spLocks noChangeArrowheads="1"/>
          </p:cNvSpPr>
          <p:nvPr userDrawn="1"/>
        </p:nvSpPr>
        <p:spPr bwMode="auto">
          <a:xfrm>
            <a:off x="457200" y="5334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</a:rPr>
              <a:t>Solubility</a:t>
            </a:r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7313" y="6618288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FCCA118-1C32-4C25-8953-ABB9C9511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Text Box 17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8153400" y="6400800"/>
            <a:ext cx="9906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Arial Unicode MS" pitchFamily="34" charset="-128"/>
                <a:hlinkClick r:id="rId13" action="ppaction://hlinksldjump"/>
              </a:rPr>
              <a:t>Return to TOC</a:t>
            </a:r>
            <a:endParaRPr lang="en-US" altLang="en-US" sz="100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8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74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74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74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74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74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"/>
          <p:cNvSpPr>
            <a:spLocks noChangeArrowheads="1"/>
          </p:cNvSpPr>
          <p:nvPr userDrawn="1"/>
        </p:nvSpPr>
        <p:spPr bwMode="auto">
          <a:xfrm>
            <a:off x="0" y="6556375"/>
            <a:ext cx="9144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" name="Rectangle 18"/>
          <p:cNvSpPr>
            <a:spLocks noChangeArrowheads="1"/>
          </p:cNvSpPr>
          <p:nvPr userDrawn="1"/>
        </p:nvSpPr>
        <p:spPr bwMode="auto">
          <a:xfrm>
            <a:off x="0" y="0"/>
            <a:ext cx="4572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2052" name="Rectangle 19"/>
          <p:cNvSpPr>
            <a:spLocks noChangeArrowheads="1"/>
          </p:cNvSpPr>
          <p:nvPr userDrawn="1"/>
        </p:nvSpPr>
        <p:spPr bwMode="auto">
          <a:xfrm>
            <a:off x="0" y="457200"/>
            <a:ext cx="9144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5" name="Text Box 8"/>
          <p:cNvSpPr txBox="1">
            <a:spLocks noChangeArrowheads="1"/>
          </p:cNvSpPr>
          <p:nvPr userDrawn="1"/>
        </p:nvSpPr>
        <p:spPr bwMode="auto">
          <a:xfrm>
            <a:off x="457200" y="30163"/>
            <a:ext cx="2606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Section 15.2</a:t>
            </a:r>
          </a:p>
        </p:txBody>
      </p:sp>
      <p:sp>
        <p:nvSpPr>
          <p:cNvPr id="2056" name="Text Box 9"/>
          <p:cNvSpPr txBox="1">
            <a:spLocks noChangeArrowheads="1"/>
          </p:cNvSpPr>
          <p:nvPr userDrawn="1"/>
        </p:nvSpPr>
        <p:spPr bwMode="auto">
          <a:xfrm>
            <a:off x="457200" y="5334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  <a:cs typeface="Times New Roman" panose="02020603050405020304" pitchFamily="18" charset="0"/>
              </a:rPr>
              <a:t>Solution Composition: An Introduction</a:t>
            </a:r>
            <a:endParaRPr lang="en-US" altLang="en-US" sz="2400" b="1" baseline="0">
              <a:latin typeface="Arial" panose="020B0604020202020204" pitchFamily="34" charset="0"/>
            </a:endParaRP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7313" y="6618288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0C0CA28-278C-4186-849C-D9089D7680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9" name="Text Box 17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8153400" y="6400800"/>
            <a:ext cx="9906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Arial Unicode MS" pitchFamily="34" charset="-128"/>
                <a:hlinkClick r:id="rId13" action="ppaction://hlinksldjump"/>
              </a:rPr>
              <a:t>Return to TOC</a:t>
            </a:r>
            <a:endParaRPr lang="en-US" altLang="en-US" sz="100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"/>
          <p:cNvSpPr>
            <a:spLocks noChangeArrowheads="1"/>
          </p:cNvSpPr>
          <p:nvPr userDrawn="1"/>
        </p:nvSpPr>
        <p:spPr bwMode="auto">
          <a:xfrm>
            <a:off x="0" y="6556375"/>
            <a:ext cx="9144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5" name="Rectangle 18"/>
          <p:cNvSpPr>
            <a:spLocks noChangeArrowheads="1"/>
          </p:cNvSpPr>
          <p:nvPr userDrawn="1"/>
        </p:nvSpPr>
        <p:spPr bwMode="auto">
          <a:xfrm>
            <a:off x="0" y="0"/>
            <a:ext cx="4572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3076" name="Rectangle 19"/>
          <p:cNvSpPr>
            <a:spLocks noChangeArrowheads="1"/>
          </p:cNvSpPr>
          <p:nvPr userDrawn="1"/>
        </p:nvSpPr>
        <p:spPr bwMode="auto">
          <a:xfrm>
            <a:off x="0" y="457200"/>
            <a:ext cx="9144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9" name="Text Box 8"/>
          <p:cNvSpPr txBox="1">
            <a:spLocks noChangeArrowheads="1"/>
          </p:cNvSpPr>
          <p:nvPr userDrawn="1"/>
        </p:nvSpPr>
        <p:spPr bwMode="auto">
          <a:xfrm>
            <a:off x="457200" y="30163"/>
            <a:ext cx="2606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Section 15.3</a:t>
            </a:r>
          </a:p>
        </p:txBody>
      </p:sp>
      <p:sp>
        <p:nvSpPr>
          <p:cNvPr id="3080" name="Text Box 9"/>
          <p:cNvSpPr txBox="1">
            <a:spLocks noChangeArrowheads="1"/>
          </p:cNvSpPr>
          <p:nvPr userDrawn="1"/>
        </p:nvSpPr>
        <p:spPr bwMode="auto">
          <a:xfrm>
            <a:off x="457200" y="5334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  <a:cs typeface="Times New Roman" panose="02020603050405020304" pitchFamily="18" charset="0"/>
              </a:rPr>
              <a:t>Solution Composition: Mass Percent</a:t>
            </a:r>
            <a:endParaRPr lang="en-US" altLang="en-US" sz="2400" b="1" baseline="0">
              <a:latin typeface="Arial" panose="020B0604020202020204" pitchFamily="34" charset="0"/>
            </a:endParaRP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7313" y="6618288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C15CF96-8055-4C00-BB29-4F00A8AA82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83" name="Text Box 17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8153400" y="6400800"/>
            <a:ext cx="9906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Arial Unicode MS" pitchFamily="34" charset="-128"/>
                <a:hlinkClick r:id="rId13" action="ppaction://hlinksldjump"/>
              </a:rPr>
              <a:t>Return to TOC</a:t>
            </a:r>
            <a:endParaRPr lang="en-US" altLang="en-US" sz="100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796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79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79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79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79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79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"/>
          <p:cNvSpPr>
            <a:spLocks noChangeArrowheads="1"/>
          </p:cNvSpPr>
          <p:nvPr userDrawn="1"/>
        </p:nvSpPr>
        <p:spPr bwMode="auto">
          <a:xfrm>
            <a:off x="0" y="6556375"/>
            <a:ext cx="9144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9" name="Rectangle 18"/>
          <p:cNvSpPr>
            <a:spLocks noChangeArrowheads="1"/>
          </p:cNvSpPr>
          <p:nvPr userDrawn="1"/>
        </p:nvSpPr>
        <p:spPr bwMode="auto">
          <a:xfrm>
            <a:off x="0" y="0"/>
            <a:ext cx="4572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4100" name="Rectangle 19"/>
          <p:cNvSpPr>
            <a:spLocks noChangeArrowheads="1"/>
          </p:cNvSpPr>
          <p:nvPr userDrawn="1"/>
        </p:nvSpPr>
        <p:spPr bwMode="auto">
          <a:xfrm>
            <a:off x="0" y="457200"/>
            <a:ext cx="9144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3" name="Text Box 8"/>
          <p:cNvSpPr txBox="1">
            <a:spLocks noChangeArrowheads="1"/>
          </p:cNvSpPr>
          <p:nvPr userDrawn="1"/>
        </p:nvSpPr>
        <p:spPr bwMode="auto">
          <a:xfrm>
            <a:off x="457200" y="30163"/>
            <a:ext cx="2606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Section 15.4</a:t>
            </a:r>
          </a:p>
        </p:txBody>
      </p:sp>
      <p:sp>
        <p:nvSpPr>
          <p:cNvPr id="4104" name="Text Box 9"/>
          <p:cNvSpPr txBox="1">
            <a:spLocks noChangeArrowheads="1"/>
          </p:cNvSpPr>
          <p:nvPr userDrawn="1"/>
        </p:nvSpPr>
        <p:spPr bwMode="auto">
          <a:xfrm>
            <a:off x="457200" y="5334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  <a:cs typeface="Times New Roman" panose="02020603050405020304" pitchFamily="18" charset="0"/>
              </a:rPr>
              <a:t>Solution Composition: Molarity</a:t>
            </a:r>
            <a:endParaRPr lang="en-US" altLang="en-US" sz="2400" b="1" baseline="0">
              <a:latin typeface="Arial" panose="020B0604020202020204" pitchFamily="34" charset="0"/>
            </a:endParaRP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7313" y="6618288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059448-BE89-4BE8-976D-400BD49015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7" name="Text Box 17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8153400" y="6400800"/>
            <a:ext cx="9906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Arial Unicode MS" pitchFamily="34" charset="-128"/>
                <a:hlinkClick r:id="rId13" action="ppaction://hlinksldjump"/>
              </a:rPr>
              <a:t>Return to TOC</a:t>
            </a:r>
            <a:endParaRPr lang="en-US" altLang="en-US" sz="100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20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"/>
          <p:cNvSpPr>
            <a:spLocks noChangeArrowheads="1"/>
          </p:cNvSpPr>
          <p:nvPr userDrawn="1"/>
        </p:nvSpPr>
        <p:spPr bwMode="auto">
          <a:xfrm>
            <a:off x="0" y="6556375"/>
            <a:ext cx="9144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3" name="Rectangle 18"/>
          <p:cNvSpPr>
            <a:spLocks noChangeArrowheads="1"/>
          </p:cNvSpPr>
          <p:nvPr userDrawn="1"/>
        </p:nvSpPr>
        <p:spPr bwMode="auto">
          <a:xfrm>
            <a:off x="0" y="0"/>
            <a:ext cx="4572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5124" name="Rectangle 19"/>
          <p:cNvSpPr>
            <a:spLocks noChangeArrowheads="1"/>
          </p:cNvSpPr>
          <p:nvPr userDrawn="1"/>
        </p:nvSpPr>
        <p:spPr bwMode="auto">
          <a:xfrm>
            <a:off x="0" y="457200"/>
            <a:ext cx="9144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7" name="Text Box 8"/>
          <p:cNvSpPr txBox="1">
            <a:spLocks noChangeArrowheads="1"/>
          </p:cNvSpPr>
          <p:nvPr userDrawn="1"/>
        </p:nvSpPr>
        <p:spPr bwMode="auto">
          <a:xfrm>
            <a:off x="457200" y="30163"/>
            <a:ext cx="2606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Section 15.5</a:t>
            </a:r>
          </a:p>
        </p:txBody>
      </p:sp>
      <p:sp>
        <p:nvSpPr>
          <p:cNvPr id="5128" name="Text Box 9"/>
          <p:cNvSpPr txBox="1">
            <a:spLocks noChangeArrowheads="1"/>
          </p:cNvSpPr>
          <p:nvPr userDrawn="1"/>
        </p:nvSpPr>
        <p:spPr bwMode="auto">
          <a:xfrm>
            <a:off x="457200" y="5334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  <a:cs typeface="Times New Roman" panose="02020603050405020304" pitchFamily="18" charset="0"/>
              </a:rPr>
              <a:t>Dilution</a:t>
            </a:r>
            <a:endParaRPr lang="en-US" altLang="en-US" sz="2400" b="1" baseline="0">
              <a:latin typeface="Arial" panose="020B0604020202020204" pitchFamily="34" charset="0"/>
            </a:endParaRPr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7313" y="6618288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65699DB-812E-4BB6-9EBB-DFB9DFBC86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31" name="Text Box 17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8153400" y="6400800"/>
            <a:ext cx="9906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Arial Unicode MS" pitchFamily="34" charset="-128"/>
                <a:hlinkClick r:id="rId13" action="ppaction://hlinksldjump"/>
              </a:rPr>
              <a:t>Return to TOC</a:t>
            </a:r>
            <a:endParaRPr lang="en-US" altLang="en-US" sz="100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  <p:bldP spid="35844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4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4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4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4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"/>
          <p:cNvSpPr>
            <a:spLocks noChangeArrowheads="1"/>
          </p:cNvSpPr>
          <p:nvPr userDrawn="1"/>
        </p:nvSpPr>
        <p:spPr bwMode="auto">
          <a:xfrm>
            <a:off x="0" y="6556375"/>
            <a:ext cx="9144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7" name="Rectangle 18"/>
          <p:cNvSpPr>
            <a:spLocks noChangeArrowheads="1"/>
          </p:cNvSpPr>
          <p:nvPr userDrawn="1"/>
        </p:nvSpPr>
        <p:spPr bwMode="auto">
          <a:xfrm>
            <a:off x="0" y="0"/>
            <a:ext cx="4572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6148" name="Rectangle 19"/>
          <p:cNvSpPr>
            <a:spLocks noChangeArrowheads="1"/>
          </p:cNvSpPr>
          <p:nvPr userDrawn="1"/>
        </p:nvSpPr>
        <p:spPr bwMode="auto">
          <a:xfrm>
            <a:off x="0" y="457200"/>
            <a:ext cx="9144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51" name="Text Box 8"/>
          <p:cNvSpPr txBox="1">
            <a:spLocks noChangeArrowheads="1"/>
          </p:cNvSpPr>
          <p:nvPr userDrawn="1"/>
        </p:nvSpPr>
        <p:spPr bwMode="auto">
          <a:xfrm>
            <a:off x="457200" y="30163"/>
            <a:ext cx="2606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Section 15.6</a:t>
            </a:r>
          </a:p>
        </p:txBody>
      </p:sp>
      <p:sp>
        <p:nvSpPr>
          <p:cNvPr id="6152" name="Text Box 9"/>
          <p:cNvSpPr txBox="1">
            <a:spLocks noChangeArrowheads="1"/>
          </p:cNvSpPr>
          <p:nvPr userDrawn="1"/>
        </p:nvSpPr>
        <p:spPr bwMode="auto">
          <a:xfrm>
            <a:off x="457200" y="5334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  <a:cs typeface="Times New Roman" panose="02020603050405020304" pitchFamily="18" charset="0"/>
              </a:rPr>
              <a:t>Stoichiometry of Solution Reactions</a:t>
            </a:r>
            <a:endParaRPr lang="en-US" altLang="en-US" sz="2400" b="1" baseline="0">
              <a:latin typeface="Arial" panose="020B0604020202020204" pitchFamily="34" charset="0"/>
            </a:endParaRP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7313" y="6618288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6D2FFBA-C07B-4834-A76C-38D77F031F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155" name="Text Box 17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8153400" y="6400800"/>
            <a:ext cx="9906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Arial Unicode MS" pitchFamily="34" charset="-128"/>
                <a:hlinkClick r:id="rId13" action="ppaction://hlinksldjump"/>
              </a:rPr>
              <a:t>Return to TOC</a:t>
            </a:r>
            <a:endParaRPr lang="en-US" altLang="en-US" sz="100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utoUpdateAnimBg="0"/>
      <p:bldP spid="36868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6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6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6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6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6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"/>
          <p:cNvSpPr>
            <a:spLocks noChangeArrowheads="1"/>
          </p:cNvSpPr>
          <p:nvPr userDrawn="1"/>
        </p:nvSpPr>
        <p:spPr bwMode="auto">
          <a:xfrm>
            <a:off x="0" y="6556375"/>
            <a:ext cx="9144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18"/>
          <p:cNvSpPr>
            <a:spLocks noChangeArrowheads="1"/>
          </p:cNvSpPr>
          <p:nvPr userDrawn="1"/>
        </p:nvSpPr>
        <p:spPr bwMode="auto">
          <a:xfrm>
            <a:off x="0" y="0"/>
            <a:ext cx="4572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7172" name="Rectangle 19"/>
          <p:cNvSpPr>
            <a:spLocks noChangeArrowheads="1"/>
          </p:cNvSpPr>
          <p:nvPr userDrawn="1"/>
        </p:nvSpPr>
        <p:spPr bwMode="auto">
          <a:xfrm>
            <a:off x="0" y="457200"/>
            <a:ext cx="9144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5" name="Text Box 8"/>
          <p:cNvSpPr txBox="1">
            <a:spLocks noChangeArrowheads="1"/>
          </p:cNvSpPr>
          <p:nvPr userDrawn="1"/>
        </p:nvSpPr>
        <p:spPr bwMode="auto">
          <a:xfrm>
            <a:off x="457200" y="30163"/>
            <a:ext cx="2606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Section 15.7</a:t>
            </a:r>
          </a:p>
        </p:txBody>
      </p:sp>
      <p:sp>
        <p:nvSpPr>
          <p:cNvPr id="7176" name="Text Box 9"/>
          <p:cNvSpPr txBox="1">
            <a:spLocks noChangeArrowheads="1"/>
          </p:cNvSpPr>
          <p:nvPr userDrawn="1"/>
        </p:nvSpPr>
        <p:spPr bwMode="auto">
          <a:xfrm>
            <a:off x="457200" y="5334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  <a:cs typeface="Times New Roman" panose="02020603050405020304" pitchFamily="18" charset="0"/>
              </a:rPr>
              <a:t>Neutralization Reactions</a:t>
            </a:r>
            <a:endParaRPr lang="en-US" altLang="en-US" sz="2400" b="1" baseline="0">
              <a:latin typeface="Arial" panose="020B0604020202020204" pitchFamily="34" charset="0"/>
            </a:endParaRP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7313" y="6618288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B8BFA77-2D4C-480B-9E33-72456034B1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179" name="Text Box 17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8153400" y="6400800"/>
            <a:ext cx="9906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Arial Unicode MS" pitchFamily="34" charset="-128"/>
                <a:hlinkClick r:id="rId13" action="ppaction://hlinksldjump"/>
              </a:rPr>
              <a:t>Return to TOC</a:t>
            </a:r>
            <a:endParaRPr lang="en-US" altLang="en-US" sz="100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  <p:bldP spid="37892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9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9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9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9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9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0"/>
          <p:cNvSpPr>
            <a:spLocks noChangeArrowheads="1"/>
          </p:cNvSpPr>
          <p:nvPr userDrawn="1"/>
        </p:nvSpPr>
        <p:spPr bwMode="auto">
          <a:xfrm>
            <a:off x="0" y="6556375"/>
            <a:ext cx="9144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5" name="Rectangle 18"/>
          <p:cNvSpPr>
            <a:spLocks noChangeArrowheads="1"/>
          </p:cNvSpPr>
          <p:nvPr userDrawn="1"/>
        </p:nvSpPr>
        <p:spPr bwMode="auto">
          <a:xfrm>
            <a:off x="0" y="0"/>
            <a:ext cx="4572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8196" name="Rectangle 19"/>
          <p:cNvSpPr>
            <a:spLocks noChangeArrowheads="1"/>
          </p:cNvSpPr>
          <p:nvPr userDrawn="1"/>
        </p:nvSpPr>
        <p:spPr bwMode="auto">
          <a:xfrm>
            <a:off x="0" y="457200"/>
            <a:ext cx="9144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9" name="Text Box 8"/>
          <p:cNvSpPr txBox="1">
            <a:spLocks noChangeArrowheads="1"/>
          </p:cNvSpPr>
          <p:nvPr userDrawn="1"/>
        </p:nvSpPr>
        <p:spPr bwMode="auto">
          <a:xfrm>
            <a:off x="457200" y="30163"/>
            <a:ext cx="2606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Section 15.8</a:t>
            </a:r>
          </a:p>
        </p:txBody>
      </p:sp>
      <p:sp>
        <p:nvSpPr>
          <p:cNvPr id="8200" name="Text Box 9"/>
          <p:cNvSpPr txBox="1">
            <a:spLocks noChangeArrowheads="1"/>
          </p:cNvSpPr>
          <p:nvPr userDrawn="1"/>
        </p:nvSpPr>
        <p:spPr bwMode="auto">
          <a:xfrm>
            <a:off x="457200" y="5334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  <a:cs typeface="Times New Roman" panose="02020603050405020304" pitchFamily="18" charset="0"/>
              </a:rPr>
              <a:t>Solution Composition: Normality</a:t>
            </a:r>
            <a:endParaRPr lang="en-US" altLang="en-US" sz="2400" b="1" baseline="0">
              <a:latin typeface="Arial" panose="020B0604020202020204" pitchFamily="34" charset="0"/>
            </a:endParaRP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7313" y="6618288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EB85B34-E6BD-4FAA-A4AB-589008A88C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203" name="Text Box 17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8153400" y="6400800"/>
            <a:ext cx="9906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Arial Unicode MS" pitchFamily="34" charset="-128"/>
                <a:hlinkClick r:id="rId13" action="ppaction://hlinksldjump"/>
              </a:rPr>
              <a:t>Return to TOC</a:t>
            </a:r>
            <a:endParaRPr lang="en-US" altLang="en-US" sz="100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  <p:bldP spid="38916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9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9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9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9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9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5"/>
          <p:cNvSpPr>
            <a:spLocks noChangeArrowheads="1"/>
          </p:cNvSpPr>
          <p:nvPr userDrawn="1"/>
        </p:nvSpPr>
        <p:spPr bwMode="auto">
          <a:xfrm>
            <a:off x="0" y="6556375"/>
            <a:ext cx="9144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13"/>
          <p:cNvSpPr>
            <a:spLocks noChangeArrowheads="1"/>
          </p:cNvSpPr>
          <p:nvPr userDrawn="1"/>
        </p:nvSpPr>
        <p:spPr bwMode="auto">
          <a:xfrm>
            <a:off x="0" y="0"/>
            <a:ext cx="4572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9220" name="Rectangle 14"/>
          <p:cNvSpPr>
            <a:spLocks noChangeArrowheads="1"/>
          </p:cNvSpPr>
          <p:nvPr userDrawn="1"/>
        </p:nvSpPr>
        <p:spPr bwMode="auto">
          <a:xfrm>
            <a:off x="0" y="457200"/>
            <a:ext cx="9144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2" name="Text Box 6"/>
          <p:cNvSpPr txBox="1">
            <a:spLocks noChangeArrowheads="1"/>
          </p:cNvSpPr>
          <p:nvPr userDrawn="1"/>
        </p:nvSpPr>
        <p:spPr bwMode="auto">
          <a:xfrm>
            <a:off x="457200" y="30163"/>
            <a:ext cx="2606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Chapter 15</a:t>
            </a:r>
          </a:p>
        </p:txBody>
      </p:sp>
      <p:sp>
        <p:nvSpPr>
          <p:cNvPr id="9223" name="Text Box 7"/>
          <p:cNvSpPr txBox="1">
            <a:spLocks noChangeArrowheads="1"/>
          </p:cNvSpPr>
          <p:nvPr userDrawn="1"/>
        </p:nvSpPr>
        <p:spPr bwMode="auto">
          <a:xfrm>
            <a:off x="457200" y="5334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  <a:cs typeface="Times New Roman" panose="02020603050405020304" pitchFamily="18" charset="0"/>
              </a:rPr>
              <a:t>Table of Contents</a:t>
            </a:r>
            <a:endParaRPr lang="en-US" altLang="en-US" sz="2400" b="1" baseline="0">
              <a:latin typeface="Arial" panose="020B0604020202020204" pitchFamily="34" charset="0"/>
            </a:endParaRP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7313" y="6618288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DD72A8D-07F2-4951-9173-71C966DDC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xDVwdE2B3pY5KzkP6" TargetMode="External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FpFCPTDv2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8.xml"/><Relationship Id="rId4" Type="http://schemas.openxmlformats.org/officeDocument/2006/relationships/hyperlink" Target="https://www.youtube.com/watch?v=2z4mlE6MK0U&amp;list=RDCMUC8DoM2dwVIa0Wp424dm3B0g&amp;index=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vzWldHUHDA" TargetMode="External"/><Relationship Id="rId2" Type="http://schemas.openxmlformats.org/officeDocument/2006/relationships/slideLayout" Target="../slideLayouts/slideLayout68.xml"/><Relationship Id="rId1" Type="http://schemas.openxmlformats.org/officeDocument/2006/relationships/video" Target="https://www.youtube.com/embed/IvzWldHUHDA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sz="2800" dirty="0" smtClean="0">
                <a:latin typeface="Arial Rounded MT Bold" panose="020F0704030504030204" pitchFamily="34" charset="0"/>
              </a:rPr>
              <a:t>Day </a:t>
            </a:r>
            <a:r>
              <a:rPr lang="en-US" sz="2800" dirty="0" smtClean="0">
                <a:latin typeface="Arial Rounded MT Bold" panose="020F0704030504030204" pitchFamily="34" charset="0"/>
              </a:rPr>
              <a:t>4 </a:t>
            </a:r>
            <a:r>
              <a:rPr lang="en-US" sz="2800" dirty="0" smtClean="0">
                <a:latin typeface="Arial Rounded MT Bold" panose="020F0704030504030204" pitchFamily="34" charset="0"/>
              </a:rPr>
              <a:t>– Solution Stoichiometry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pic>
        <p:nvPicPr>
          <p:cNvPr id="4" name="Content Placeholder 3" descr="1.stoichiometry examples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24" y="1676400"/>
            <a:ext cx="7076876" cy="5067142"/>
          </a:xfrm>
        </p:spPr>
      </p:pic>
    </p:spTree>
    <p:extLst>
      <p:ext uri="{BB962C8B-B14F-4D97-AF65-F5344CB8AC3E}">
        <p14:creationId xmlns:p14="http://schemas.microsoft.com/office/powerpoint/2010/main" val="2493059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791260"/>
          </a:xfrm>
        </p:spPr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AutoNum type="arabicParenR"/>
            </a:pPr>
            <a:r>
              <a:rPr lang="en-US" altLang="en-US" dirty="0"/>
              <a:t>Read </a:t>
            </a:r>
            <a:r>
              <a:rPr lang="en-US" altLang="en-US" dirty="0" smtClean="0"/>
              <a:t>sections 9.5 &amp; 10.3</a:t>
            </a:r>
            <a:endParaRPr lang="en-US" altLang="en-US" dirty="0"/>
          </a:p>
          <a:p>
            <a:pPr marL="514350" indent="-514350" eaLnBrk="1" hangingPunct="1">
              <a:buFont typeface="Arial" panose="020B0604020202020204" pitchFamily="34" charset="0"/>
              <a:buAutoNum type="arabicParenR"/>
            </a:pPr>
            <a:r>
              <a:rPr lang="en-US" altLang="en-US" dirty="0" smtClean="0"/>
              <a:t>Page 447 #1,2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arenR"/>
            </a:pPr>
            <a:r>
              <a:rPr lang="en-US" altLang="en-US" dirty="0" smtClean="0"/>
              <a:t>Page 484 #1-3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arenR"/>
            </a:pPr>
            <a:r>
              <a:rPr lang="en-US" altLang="en-US" dirty="0" smtClean="0"/>
              <a:t>Take the </a:t>
            </a:r>
            <a:r>
              <a:rPr lang="en-US" altLang="en-US" dirty="0" smtClean="0">
                <a:hlinkClick r:id="rId2"/>
              </a:rPr>
              <a:t>Check Your Understanding Quiz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82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467600" cy="3785652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>
                <a:solidFill>
                  <a:srgbClr val="669900"/>
                </a:solidFill>
              </a:rPr>
              <a:t>Write the balanced equation for the reaction.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>
                <a:solidFill>
                  <a:srgbClr val="669900"/>
                </a:solidFill>
              </a:rPr>
              <a:t>List the given and required information under the compound they refer to.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>
                <a:solidFill>
                  <a:srgbClr val="669900"/>
                </a:solidFill>
              </a:rPr>
              <a:t>Convert the given information to </a:t>
            </a:r>
            <a:r>
              <a:rPr lang="en-US" altLang="en-US" dirty="0" smtClean="0">
                <a:solidFill>
                  <a:srgbClr val="669900"/>
                </a:solidFill>
              </a:rPr>
              <a:t>moles </a:t>
            </a:r>
            <a:r>
              <a:rPr lang="en-US" altLang="en-US" sz="1800" dirty="0" smtClean="0">
                <a:solidFill>
                  <a:srgbClr val="FF0000"/>
                </a:solidFill>
              </a:rPr>
              <a:t>n=m/M n=MV</a:t>
            </a:r>
            <a:endParaRPr lang="en-US" altLang="en-US" sz="1800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altLang="en-US" dirty="0" smtClean="0">
                <a:solidFill>
                  <a:srgbClr val="669900"/>
                </a:solidFill>
              </a:rPr>
              <a:t>	*Determine which reactant is limiting if applies</a:t>
            </a:r>
          </a:p>
          <a:p>
            <a:pPr marL="457200" indent="-457200" eaLnBrk="1" hangingPunct="1">
              <a:buAutoNum type="arabicPeriod" startAt="4"/>
            </a:pPr>
            <a:r>
              <a:rPr lang="en-US" altLang="en-US" dirty="0" smtClean="0">
                <a:solidFill>
                  <a:srgbClr val="669900"/>
                </a:solidFill>
              </a:rPr>
              <a:t>Apply mole ratio between the given and required.</a:t>
            </a:r>
          </a:p>
          <a:p>
            <a:pPr marL="457200" indent="-457200" eaLnBrk="1" hangingPunct="1">
              <a:buAutoNum type="arabicPeriod" startAt="4"/>
            </a:pPr>
            <a:r>
              <a:rPr lang="en-US" altLang="en-US" dirty="0" smtClean="0">
                <a:solidFill>
                  <a:srgbClr val="669900"/>
                </a:solidFill>
              </a:rPr>
              <a:t>Convert the required to the appropriate measure. (grams, volume, concentration), if </a:t>
            </a:r>
            <a:r>
              <a:rPr lang="en-US" altLang="en-US" dirty="0" smtClean="0">
                <a:solidFill>
                  <a:srgbClr val="669900"/>
                </a:solidFill>
              </a:rPr>
              <a:t>required </a:t>
            </a:r>
            <a:r>
              <a:rPr lang="en-US" altLang="en-US" sz="2000" dirty="0" smtClean="0">
                <a:solidFill>
                  <a:srgbClr val="FF0000"/>
                </a:solidFill>
              </a:rPr>
              <a:t>m=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nM</a:t>
            </a:r>
            <a:r>
              <a:rPr lang="en-US" altLang="en-US" sz="2000" dirty="0" smtClean="0">
                <a:solidFill>
                  <a:srgbClr val="FF0000"/>
                </a:solidFill>
              </a:rPr>
              <a:t> M=n/V V=n/M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/>
          <a:lstStyle/>
          <a:p>
            <a:pPr algn="ctr" eaLnBrk="1" hangingPunct="1"/>
            <a:r>
              <a:rPr lang="en-US" altLang="en-US" sz="3200" dirty="0" smtClean="0"/>
              <a:t>Review: Steps </a:t>
            </a:r>
            <a:r>
              <a:rPr lang="en-US" altLang="en-US" sz="3200" dirty="0" smtClean="0"/>
              <a:t>for Solving Stoichiometric </a:t>
            </a:r>
            <a:r>
              <a:rPr lang="en-US" altLang="en-US" sz="3200" dirty="0" smtClean="0"/>
              <a:t>Problems</a:t>
            </a:r>
            <a:endParaRPr lang="en-US" altLang="en-US" sz="32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  <p:bldP spid="11366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85775"/>
            <a:ext cx="7391400" cy="533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Concept </a:t>
            </a:r>
            <a:r>
              <a:rPr lang="en-US" altLang="en-US" dirty="0" smtClean="0"/>
              <a:t>Check</a:t>
            </a:r>
            <a:endParaRPr lang="en-US" altLang="en-US" dirty="0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09662"/>
            <a:ext cx="8229600" cy="430271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dirty="0" smtClean="0"/>
              <a:t>10.0 mL of a 0.30 </a:t>
            </a:r>
            <a:r>
              <a:rPr lang="en-US" altLang="en-US" sz="2800" i="1" dirty="0" smtClean="0"/>
              <a:t>M</a:t>
            </a:r>
            <a:r>
              <a:rPr lang="en-US" altLang="en-US" sz="2800" dirty="0" smtClean="0"/>
              <a:t> sodium phosphate solution reacts with 20.0 mL of a 0.20 </a:t>
            </a:r>
            <a:r>
              <a:rPr lang="en-US" altLang="en-US" sz="2800" i="1" dirty="0" smtClean="0"/>
              <a:t>M</a:t>
            </a:r>
            <a:r>
              <a:rPr lang="en-US" altLang="en-US" sz="2800" dirty="0" smtClean="0"/>
              <a:t> lead(II) nitrate solution (assume no volume change). </a:t>
            </a:r>
            <a:endParaRPr lang="en-US" altLang="en-US" sz="2800" dirty="0" smtClean="0"/>
          </a:p>
          <a:p>
            <a:pPr marL="457200" indent="0" eaLnBrk="1" hangingPunct="1">
              <a:buFontTx/>
              <a:buNone/>
            </a:pPr>
            <a:r>
              <a:rPr lang="en-US" altLang="en-US" sz="2800" dirty="0" smtClean="0"/>
              <a:t>What </a:t>
            </a:r>
            <a:r>
              <a:rPr lang="en-US" altLang="en-US" sz="2800" dirty="0" smtClean="0">
                <a:solidFill>
                  <a:srgbClr val="0000FF"/>
                </a:solidFill>
              </a:rPr>
              <a:t>precipitate</a:t>
            </a:r>
            <a:r>
              <a:rPr lang="en-US" altLang="en-US" sz="2800" dirty="0" smtClean="0"/>
              <a:t> will </a:t>
            </a:r>
            <a:r>
              <a:rPr lang="en-US" altLang="en-US" sz="2800" dirty="0" smtClean="0"/>
              <a:t>form?</a:t>
            </a:r>
          </a:p>
          <a:p>
            <a:pPr marL="914400" lvl="1" indent="0" eaLnBrk="1" hangingPunct="1">
              <a:buNone/>
            </a:pPr>
            <a:r>
              <a:rPr lang="en-US" altLang="en-US" sz="2000" dirty="0" smtClean="0">
                <a:latin typeface="Times" panose="02020603050405020304" pitchFamily="18" charset="0"/>
                <a:cs typeface="Arial" panose="020B0604020202020204" pitchFamily="34" charset="0"/>
              </a:rPr>
              <a:t>2Na</a:t>
            </a:r>
            <a:r>
              <a:rPr lang="en-US" altLang="en-US" sz="2000" baseline="-25000" dirty="0" smtClean="0">
                <a:latin typeface="Times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2000" dirty="0" smtClean="0">
                <a:latin typeface="Times" panose="02020603050405020304" pitchFamily="18" charset="0"/>
                <a:cs typeface="Arial" panose="020B0604020202020204" pitchFamily="34" charset="0"/>
              </a:rPr>
              <a:t>PO</a:t>
            </a:r>
            <a:r>
              <a:rPr lang="en-US" altLang="en-US" sz="2000" baseline="-25000" dirty="0" smtClean="0">
                <a:latin typeface="Times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altLang="en-US" sz="2000" dirty="0" smtClean="0">
                <a:latin typeface="Times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altLang="en-US" sz="2000" i="1" dirty="0" err="1" smtClean="0">
                <a:latin typeface="Times" panose="02020603050405020304" pitchFamily="18" charset="0"/>
                <a:cs typeface="Arial" panose="020B0604020202020204" pitchFamily="34" charset="0"/>
              </a:rPr>
              <a:t>aq</a:t>
            </a:r>
            <a:r>
              <a:rPr lang="en-US" altLang="en-US" sz="2000" dirty="0">
                <a:latin typeface="Times" panose="02020603050405020304" pitchFamily="18" charset="0"/>
                <a:cs typeface="Arial" panose="020B0604020202020204" pitchFamily="34" charset="0"/>
              </a:rPr>
              <a:t>) + 3Pb(NO</a:t>
            </a:r>
            <a:r>
              <a:rPr lang="en-US" altLang="en-US" sz="2000" baseline="-25000" dirty="0">
                <a:latin typeface="Times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2000" dirty="0">
                <a:latin typeface="Times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en-US" sz="2000" baseline="-25000" dirty="0">
                <a:latin typeface="Times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2000" dirty="0">
                <a:latin typeface="Times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altLang="en-US" sz="2000" i="1" dirty="0" err="1">
                <a:latin typeface="Times" panose="02020603050405020304" pitchFamily="18" charset="0"/>
                <a:cs typeface="Arial" panose="020B0604020202020204" pitchFamily="34" charset="0"/>
              </a:rPr>
              <a:t>aq</a:t>
            </a:r>
            <a:r>
              <a:rPr lang="en-US" altLang="en-US" sz="2000" dirty="0">
                <a:latin typeface="Times" panose="02020603050405020304" pitchFamily="18" charset="0"/>
                <a:cs typeface="Arial" panose="020B0604020202020204" pitchFamily="34" charset="0"/>
              </a:rPr>
              <a:t>) → 6NaNO</a:t>
            </a:r>
            <a:r>
              <a:rPr lang="en-US" altLang="en-US" sz="2000" baseline="-25000" dirty="0">
                <a:latin typeface="Times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2000" dirty="0">
                <a:latin typeface="Times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altLang="en-US" sz="2000" i="1" dirty="0" err="1">
                <a:latin typeface="Times" panose="02020603050405020304" pitchFamily="18" charset="0"/>
                <a:cs typeface="Arial" panose="020B0604020202020204" pitchFamily="34" charset="0"/>
              </a:rPr>
              <a:t>aq</a:t>
            </a:r>
            <a:r>
              <a:rPr lang="en-US" altLang="en-US" sz="2000" dirty="0">
                <a:latin typeface="Times" panose="02020603050405020304" pitchFamily="18" charset="0"/>
                <a:cs typeface="Arial" panose="020B0604020202020204" pitchFamily="34" charset="0"/>
              </a:rPr>
              <a:t>) + </a:t>
            </a:r>
            <a:r>
              <a:rPr lang="en-US" altLang="en-US" sz="2000" dirty="0" smtClean="0">
                <a:solidFill>
                  <a:srgbClr val="FF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Pb</a:t>
            </a:r>
            <a:r>
              <a:rPr lang="en-US" altLang="en-US" sz="2000" baseline="-25000" dirty="0" smtClean="0">
                <a:solidFill>
                  <a:srgbClr val="FF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2000" dirty="0" smtClean="0">
                <a:solidFill>
                  <a:srgbClr val="FF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(PO</a:t>
            </a:r>
            <a:r>
              <a:rPr lang="en-US" altLang="en-US" sz="2000" baseline="-25000" dirty="0" smtClean="0">
                <a:solidFill>
                  <a:srgbClr val="FF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altLang="en-US" sz="2000" dirty="0" smtClean="0">
                <a:solidFill>
                  <a:srgbClr val="FF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en-US" sz="2000" baseline="-25000" dirty="0" smtClean="0">
                <a:solidFill>
                  <a:srgbClr val="FF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2000" dirty="0" smtClean="0">
                <a:solidFill>
                  <a:srgbClr val="FF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altLang="en-US" sz="2000" i="1" dirty="0" smtClean="0">
                <a:solidFill>
                  <a:srgbClr val="FF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altLang="en-US" sz="2000" dirty="0" smtClean="0">
                <a:solidFill>
                  <a:srgbClr val="FF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)</a:t>
            </a:r>
            <a:endParaRPr lang="en-US" altLang="en-US" sz="2000" dirty="0" smtClean="0">
              <a:latin typeface="Times" panose="02020603050405020304" pitchFamily="18" charset="0"/>
              <a:cs typeface="Arial" panose="020B0604020202020204" pitchFamily="34" charset="0"/>
            </a:endParaRPr>
          </a:p>
          <a:p>
            <a:pPr marL="457200" lvl="1" indent="0" eaLnBrk="1" hangingPunct="1">
              <a:buNone/>
            </a:pPr>
            <a:r>
              <a:rPr lang="en-US" altLang="en-US" sz="2800" dirty="0" smtClean="0"/>
              <a:t>What </a:t>
            </a:r>
            <a:r>
              <a:rPr lang="en-US" altLang="en-US" sz="2800" dirty="0" smtClean="0">
                <a:solidFill>
                  <a:srgbClr val="0000FF"/>
                </a:solidFill>
              </a:rPr>
              <a:t>mass </a:t>
            </a:r>
            <a:r>
              <a:rPr lang="en-US" altLang="en-US" sz="2800" dirty="0" smtClean="0"/>
              <a:t>of precipitate will form</a:t>
            </a:r>
            <a:r>
              <a:rPr lang="en-US" altLang="en-US" sz="2800" dirty="0" smtClean="0"/>
              <a:t>?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0.0030 </a:t>
            </a:r>
            <a:r>
              <a:rPr lang="en-US" altLang="en-US" sz="1800" dirty="0" err="1">
                <a:latin typeface="Times" panose="02020603050405020304" pitchFamily="18" charset="0"/>
                <a:cs typeface="Arial" panose="020B0604020202020204" pitchFamily="34" charset="0"/>
              </a:rPr>
              <a:t>mol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 Na</a:t>
            </a:r>
            <a:r>
              <a:rPr lang="en-US" altLang="en-US" sz="1800" baseline="-25000" dirty="0">
                <a:latin typeface="Times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PO</a:t>
            </a:r>
            <a:r>
              <a:rPr lang="en-US" altLang="en-US" sz="1800" baseline="-25000" dirty="0">
                <a:latin typeface="Times" panose="02020603050405020304" pitchFamily="18" charset="0"/>
                <a:cs typeface="Arial" panose="020B0604020202020204" pitchFamily="34" charset="0"/>
              </a:rPr>
              <a:t>4 </a:t>
            </a:r>
            <a:r>
              <a:rPr lang="en-US" altLang="en-US" sz="1800" dirty="0" smtClean="0">
                <a:latin typeface="Times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0.0040 </a:t>
            </a:r>
            <a:r>
              <a:rPr lang="en-US" altLang="en-US" sz="1800" dirty="0" err="1">
                <a:latin typeface="Times" panose="02020603050405020304" pitchFamily="18" charset="0"/>
                <a:cs typeface="Arial" panose="020B0604020202020204" pitchFamily="34" charset="0"/>
              </a:rPr>
              <a:t>mol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Times" panose="02020603050405020304" pitchFamily="18" charset="0"/>
                <a:cs typeface="Arial" panose="020B0604020202020204" pitchFamily="34" charset="0"/>
              </a:rPr>
              <a:t>Pb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(NO</a:t>
            </a:r>
            <a:r>
              <a:rPr lang="en-US" altLang="en-US" sz="1800" baseline="-25000" dirty="0">
                <a:latin typeface="Times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en-US" sz="1800" baseline="-25000" dirty="0">
                <a:latin typeface="Times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 present to </a:t>
            </a:r>
            <a:r>
              <a:rPr lang="en-US" altLang="en-US" sz="1800" dirty="0" smtClean="0">
                <a:latin typeface="Times" panose="02020603050405020304" pitchFamily="18" charset="0"/>
                <a:cs typeface="Arial" panose="020B0604020202020204" pitchFamily="34" charset="0"/>
              </a:rPr>
              <a:t>start (n=MV)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</a:pPr>
            <a:r>
              <a:rPr lang="en-US" altLang="en-US" sz="1800" dirty="0" err="1">
                <a:latin typeface="Times" panose="02020603050405020304" pitchFamily="18" charset="0"/>
                <a:cs typeface="Arial" panose="020B0604020202020204" pitchFamily="34" charset="0"/>
              </a:rPr>
              <a:t>Pb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(NO</a:t>
            </a:r>
            <a:r>
              <a:rPr lang="en-US" altLang="en-US" sz="1800" baseline="-25000" dirty="0">
                <a:latin typeface="Times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en-US" sz="1800" baseline="-25000" dirty="0">
                <a:latin typeface="Times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 is the limiting reactant, therefore 0.0013 </a:t>
            </a:r>
            <a:r>
              <a:rPr lang="en-US" altLang="en-US" sz="1800" dirty="0" err="1">
                <a:latin typeface="Times" panose="02020603050405020304" pitchFamily="18" charset="0"/>
                <a:cs typeface="Arial" panose="020B0604020202020204" pitchFamily="34" charset="0"/>
              </a:rPr>
              <a:t>mol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 of Pb</a:t>
            </a:r>
            <a:r>
              <a:rPr lang="en-US" altLang="en-US" sz="1800" baseline="-25000" dirty="0">
                <a:latin typeface="Times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(PO</a:t>
            </a:r>
            <a:r>
              <a:rPr lang="en-US" altLang="en-US" sz="1800" baseline="-25000" dirty="0">
                <a:latin typeface="Times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en-US" sz="1800" baseline="-25000" dirty="0">
                <a:latin typeface="Times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 is </a:t>
            </a:r>
            <a:r>
              <a:rPr lang="en-US" altLang="en-US" sz="1800" dirty="0" smtClean="0">
                <a:latin typeface="Times" panose="02020603050405020304" pitchFamily="18" charset="0"/>
                <a:cs typeface="Arial" panose="020B0604020202020204" pitchFamily="34" charset="0"/>
              </a:rPr>
              <a:t>produced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molar mass of Pb</a:t>
            </a:r>
            <a:r>
              <a:rPr lang="en-US" altLang="en-US" sz="1800" baseline="-25000" dirty="0">
                <a:latin typeface="Times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(PO</a:t>
            </a:r>
            <a:r>
              <a:rPr lang="en-US" altLang="en-US" sz="1800" baseline="-25000" dirty="0">
                <a:latin typeface="Times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en-US" sz="1800" baseline="-25000" dirty="0">
                <a:latin typeface="Times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 is 811.54 g/</a:t>
            </a:r>
            <a:r>
              <a:rPr lang="en-US" altLang="en-US" sz="1800" dirty="0" err="1">
                <a:latin typeface="Times" panose="02020603050405020304" pitchFamily="18" charset="0"/>
                <a:cs typeface="Arial" panose="020B0604020202020204" pitchFamily="34" charset="0"/>
              </a:rPr>
              <a:t>mol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, 1.1 g of Pb</a:t>
            </a:r>
            <a:r>
              <a:rPr lang="en-US" altLang="en-US" sz="1800" baseline="-25000" dirty="0">
                <a:latin typeface="Times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(PO</a:t>
            </a:r>
            <a:r>
              <a:rPr lang="en-US" altLang="en-US" sz="1800" baseline="-25000" dirty="0">
                <a:latin typeface="Times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en-US" sz="1800" baseline="-25000" dirty="0">
                <a:latin typeface="Times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1800" dirty="0">
                <a:latin typeface="Times" panose="02020603050405020304" pitchFamily="18" charset="0"/>
                <a:cs typeface="Arial" panose="020B0604020202020204" pitchFamily="34" charset="0"/>
              </a:rPr>
              <a:t> will form</a:t>
            </a:r>
            <a:endParaRPr lang="en-US" altLang="en-US" sz="1800" dirty="0" smtClean="0"/>
          </a:p>
          <a:p>
            <a:pPr marL="744538" indent="-6350" eaLnBrk="1" hangingPunct="1">
              <a:buFontTx/>
              <a:buNone/>
            </a:pPr>
            <a:r>
              <a:rPr lang="en-US" altLang="en-US" sz="2800" dirty="0" smtClean="0"/>
              <a:t>				</a:t>
            </a:r>
            <a:r>
              <a:rPr lang="en-US" altLang="en-US" dirty="0" smtClean="0">
                <a:solidFill>
                  <a:srgbClr val="009900"/>
                </a:solidFill>
              </a:rPr>
              <a:t>1.1g </a:t>
            </a:r>
            <a:r>
              <a:rPr lang="en-US" altLang="en-US" dirty="0" smtClean="0">
                <a:solidFill>
                  <a:srgbClr val="009900"/>
                </a:solidFill>
              </a:rPr>
              <a:t>Pb</a:t>
            </a:r>
            <a:r>
              <a:rPr lang="en-US" altLang="en-US" baseline="-25000" dirty="0" smtClean="0">
                <a:solidFill>
                  <a:srgbClr val="009900"/>
                </a:solidFill>
              </a:rPr>
              <a:t>3</a:t>
            </a:r>
            <a:r>
              <a:rPr lang="en-US" altLang="en-US" dirty="0" smtClean="0">
                <a:solidFill>
                  <a:srgbClr val="009900"/>
                </a:solidFill>
              </a:rPr>
              <a:t>(PO</a:t>
            </a:r>
            <a:r>
              <a:rPr lang="en-US" altLang="en-US" baseline="-25000" dirty="0" smtClean="0">
                <a:solidFill>
                  <a:srgbClr val="009900"/>
                </a:solidFill>
              </a:rPr>
              <a:t>4</a:t>
            </a:r>
            <a:r>
              <a:rPr lang="en-US" altLang="en-US" dirty="0" smtClean="0">
                <a:solidFill>
                  <a:srgbClr val="009900"/>
                </a:solidFill>
              </a:rPr>
              <a:t>)</a:t>
            </a:r>
            <a:r>
              <a:rPr lang="en-US" altLang="en-US" baseline="-25000" dirty="0" smtClean="0">
                <a:solidFill>
                  <a:srgbClr val="009900"/>
                </a:solidFill>
              </a:rPr>
              <a:t>2</a:t>
            </a:r>
          </a:p>
        </p:txBody>
      </p:sp>
      <p:pic>
        <p:nvPicPr>
          <p:cNvPr id="178180" name="Picture 4" descr="MMj0254447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295275"/>
            <a:ext cx="9525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utoUpdateAnimBg="0"/>
      <p:bldP spid="115715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305800" cy="5693866"/>
          </a:xfrm>
        </p:spPr>
        <p:txBody>
          <a:bodyPr/>
          <a:lstStyle/>
          <a:p>
            <a:pPr marL="533400" indent="-533400" eaLnBrk="1" hangingPunct="1">
              <a:buClr>
                <a:schemeClr val="tx1"/>
              </a:buClr>
            </a:pPr>
            <a:r>
              <a:rPr lang="en-US" altLang="en-US" sz="2800" dirty="0" smtClean="0">
                <a:cs typeface="Times New Roman" panose="02020603050405020304" pitchFamily="18" charset="0"/>
              </a:rPr>
              <a:t>A reaction between an acid and a base 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is called a neutralization reaction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.</a:t>
            </a:r>
          </a:p>
          <a:p>
            <a:pPr marL="533400" indent="-533400" eaLnBrk="1" hangingPunct="1">
              <a:buClr>
                <a:schemeClr val="tx1"/>
              </a:buClr>
            </a:pPr>
            <a:r>
              <a:rPr lang="en-US" altLang="en-US" sz="2800" dirty="0" smtClean="0">
                <a:cs typeface="Times New Roman" panose="02020603050405020304" pitchFamily="18" charset="0"/>
              </a:rPr>
              <a:t>In the lab a titration is performed to accurately determine the equivalence point (point where there are equal moles of </a:t>
            </a:r>
            <a:r>
              <a:rPr lang="en-US" altLang="en-US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H</a:t>
            </a:r>
            <a:r>
              <a:rPr lang="en-US" altLang="en-US" sz="2800" baseline="30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+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and </a:t>
            </a:r>
            <a:r>
              <a:rPr lang="en-US" altLang="en-US" sz="2800" dirty="0" smtClean="0">
                <a:solidFill>
                  <a:srgbClr val="006FC1"/>
                </a:solidFill>
                <a:cs typeface="Times New Roman" panose="02020603050405020304" pitchFamily="18" charset="0"/>
              </a:rPr>
              <a:t>OH</a:t>
            </a:r>
            <a:r>
              <a:rPr lang="en-US" altLang="en-US" sz="2800" baseline="30000" dirty="0" smtClean="0">
                <a:solidFill>
                  <a:srgbClr val="006FC1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)</a:t>
            </a:r>
            <a:endParaRPr lang="en-US" altLang="en-US" sz="2800" baseline="30000" dirty="0" smtClean="0">
              <a:cs typeface="Times New Roman" panose="02020603050405020304" pitchFamily="18" charset="0"/>
            </a:endParaRPr>
          </a:p>
          <a:p>
            <a:pPr marL="533400" indent="-533400" eaLnBrk="1" hangingPunct="1">
              <a:buClr>
                <a:schemeClr val="tx1"/>
              </a:buClr>
            </a:pPr>
            <a:r>
              <a:rPr lang="en-US" altLang="en-US" sz="2800" dirty="0" smtClean="0">
                <a:cs typeface="Times New Roman" panose="02020603050405020304" pitchFamily="18" charset="0"/>
              </a:rPr>
              <a:t>In class, one of the skills we would have learned is how to perform a titration. Section 10.3 in your textbook outlines the procedure.</a:t>
            </a:r>
          </a:p>
          <a:p>
            <a:pPr marL="533400" indent="-533400" eaLnBrk="1" hangingPunct="1">
              <a:buClr>
                <a:schemeClr val="tx1"/>
              </a:buClr>
            </a:pPr>
            <a:r>
              <a:rPr lang="en-US" altLang="en-US" sz="2800" dirty="0" smtClean="0">
                <a:cs typeface="Times New Roman" panose="02020603050405020304" pitchFamily="18" charset="0"/>
              </a:rPr>
              <a:t>Here is a </a:t>
            </a:r>
            <a:r>
              <a:rPr lang="en-US" altLang="en-US" sz="2800" dirty="0" smtClean="0">
                <a:cs typeface="Times New Roman" panose="02020603050405020304" pitchFamily="18" charset="0"/>
                <a:hlinkClick r:id="rId3"/>
              </a:rPr>
              <a:t>video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on how to complete a titration</a:t>
            </a:r>
            <a:endParaRPr lang="en-US" altLang="en-US" sz="2800" dirty="0" smtClean="0">
              <a:cs typeface="Times New Roman" panose="02020603050405020304" pitchFamily="18" charset="0"/>
            </a:endParaRPr>
          </a:p>
          <a:p>
            <a:pPr marL="533400" indent="-533400" eaLnBrk="1" hangingPunct="1">
              <a:buClr>
                <a:schemeClr val="tx1"/>
              </a:buClr>
            </a:pPr>
            <a:r>
              <a:rPr lang="en-US" altLang="en-US" sz="2800" dirty="0" smtClean="0">
                <a:cs typeface="Times New Roman" panose="02020603050405020304" pitchFamily="18" charset="0"/>
              </a:rPr>
              <a:t>Steps to solve 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the stoichiometry problems 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are the same as before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.</a:t>
            </a:r>
          </a:p>
          <a:p>
            <a:pPr marL="533400" indent="-533400" eaLnBrk="1" hangingPunct="1">
              <a:buClr>
                <a:schemeClr val="tx1"/>
              </a:buClr>
            </a:pPr>
            <a:r>
              <a:rPr lang="en-US" altLang="en-US" sz="2800" dirty="0" smtClean="0">
                <a:cs typeface="Times New Roman" panose="02020603050405020304" pitchFamily="18" charset="0"/>
                <a:hlinkClick r:id="rId4"/>
              </a:rPr>
              <a:t>Part 2 of the titration video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the calculations</a:t>
            </a:r>
            <a:endParaRPr lang="en-US" altLang="en-US" sz="2800" dirty="0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8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8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8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3200" dirty="0"/>
              <a:t>What’s the Point of a Titration Again?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724096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To find the unknown concentration of an acid or a base.</a:t>
            </a:r>
          </a:p>
          <a:p>
            <a:pPr eaLnBrk="1" hangingPunct="1"/>
            <a:r>
              <a:rPr lang="en-US" altLang="en-US" sz="2800" dirty="0"/>
              <a:t>Y</a:t>
            </a:r>
            <a:r>
              <a:rPr lang="en-US" altLang="en-US" sz="2800" dirty="0" smtClean="0"/>
              <a:t>ou </a:t>
            </a:r>
            <a:r>
              <a:rPr lang="en-US" altLang="en-US" sz="2800" dirty="0"/>
              <a:t>perform the actual titration noting the volume you started with and how much volume of the titrant you added and then...</a:t>
            </a:r>
          </a:p>
          <a:p>
            <a:pPr eaLnBrk="1" hangingPunct="1"/>
            <a:r>
              <a:rPr lang="en-US" altLang="en-US" sz="2800" b="1" dirty="0"/>
              <a:t>Stoichiometry</a:t>
            </a:r>
            <a:r>
              <a:rPr lang="en-US" altLang="en-US" sz="2800" dirty="0"/>
              <a:t>! (Oh no! Not math! Anything but math!)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152400"/>
            <a:ext cx="8229600" cy="533400"/>
          </a:xfrm>
        </p:spPr>
        <p:txBody>
          <a:bodyPr/>
          <a:lstStyle/>
          <a:p>
            <a:r>
              <a:rPr lang="en-US" altLang="en-US" dirty="0"/>
              <a:t>Titration Calculations: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685800"/>
            <a:ext cx="8229600" cy="5644622"/>
          </a:xfrm>
        </p:spPr>
        <p:txBody>
          <a:bodyPr/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sulfuric </a:t>
            </a:r>
            <a:r>
              <a:rPr lang="en-US" dirty="0"/>
              <a:t>acid </a:t>
            </a:r>
            <a:r>
              <a:rPr lang="en-US" dirty="0" smtClean="0"/>
              <a:t>(the </a:t>
            </a:r>
            <a:r>
              <a:rPr lang="en-US" dirty="0" err="1" smtClean="0"/>
              <a:t>titrand</a:t>
            </a:r>
            <a:r>
              <a:rPr lang="en-US" dirty="0" smtClean="0"/>
              <a:t>/</a:t>
            </a:r>
            <a:r>
              <a:rPr lang="en-US" dirty="0" err="1" smtClean="0"/>
              <a:t>analyte</a:t>
            </a:r>
            <a:r>
              <a:rPr lang="en-US" dirty="0" smtClean="0"/>
              <a:t> or unknown) is </a:t>
            </a:r>
            <a:r>
              <a:rPr lang="en-US" dirty="0"/>
              <a:t>titrated with sodium hydroxide </a:t>
            </a:r>
            <a:r>
              <a:rPr lang="en-US" dirty="0" smtClean="0"/>
              <a:t>(the titrant) according </a:t>
            </a:r>
            <a:r>
              <a:rPr lang="en-US" dirty="0"/>
              <a:t>to this equation: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 + 2 </a:t>
            </a:r>
            <a:r>
              <a:rPr lang="en-US" dirty="0" err="1"/>
              <a:t>NaOH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 Na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SO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aq</a:t>
            </a:r>
            <a:r>
              <a:rPr lang="en-US" dirty="0">
                <a:sym typeface="Wingdings" pitchFamily="2" charset="2"/>
              </a:rPr>
              <a:t>) + 2 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O (l)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dirty="0">
                <a:sym typeface="Wingdings" pitchFamily="2" charset="2"/>
              </a:rPr>
              <a:t>Calculate the moles of </a:t>
            </a:r>
            <a:r>
              <a:rPr lang="en-US" dirty="0" err="1" smtClean="0">
                <a:sym typeface="Wingdings" pitchFamily="2" charset="2"/>
              </a:rPr>
              <a:t>NaOH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from the titration data: molarity of the base </a:t>
            </a:r>
            <a:r>
              <a:rPr lang="en-US" dirty="0" smtClean="0">
                <a:sym typeface="Wingdings" pitchFamily="2" charset="2"/>
              </a:rPr>
              <a:t>(M</a:t>
            </a:r>
            <a:r>
              <a:rPr lang="en-US" baseline="-25000" dirty="0" smtClean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) and the volume of the base (V</a:t>
            </a:r>
            <a:r>
              <a:rPr lang="en-US" baseline="-25000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). </a:t>
            </a:r>
            <a:r>
              <a:rPr lang="en-US" i="1" dirty="0">
                <a:solidFill>
                  <a:srgbClr val="FF0000"/>
                </a:solidFill>
                <a:sym typeface="Wingdings" pitchFamily="2" charset="2"/>
              </a:rPr>
              <a:t>In other words, 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M</a:t>
            </a:r>
            <a:r>
              <a:rPr lang="en-US" i="1" baseline="-25000" dirty="0" smtClean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V</a:t>
            </a:r>
            <a:r>
              <a:rPr lang="en-US" i="1" baseline="-25000" dirty="0" smtClean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i="1" dirty="0">
                <a:solidFill>
                  <a:srgbClr val="FF0000"/>
                </a:solidFill>
                <a:sym typeface="Wingdings" pitchFamily="2" charset="2"/>
              </a:rPr>
              <a:t>= (</a:t>
            </a:r>
            <a:r>
              <a:rPr lang="en-US" i="1" dirty="0" err="1">
                <a:solidFill>
                  <a:srgbClr val="FF0000"/>
                </a:solidFill>
                <a:sym typeface="Wingdings" pitchFamily="2" charset="2"/>
              </a:rPr>
              <a:t>mol</a:t>
            </a:r>
            <a:r>
              <a:rPr lang="en-US" i="1" dirty="0">
                <a:solidFill>
                  <a:srgbClr val="FF0000"/>
                </a:solidFill>
                <a:sym typeface="Wingdings" pitchFamily="2" charset="2"/>
              </a:rPr>
              <a:t>/L)(L) = </a:t>
            </a:r>
            <a:r>
              <a:rPr lang="en-US" i="1" dirty="0" err="1">
                <a:solidFill>
                  <a:srgbClr val="FF0000"/>
                </a:solidFill>
                <a:sym typeface="Wingdings" pitchFamily="2" charset="2"/>
              </a:rPr>
              <a:t>mol</a:t>
            </a:r>
            <a:r>
              <a:rPr lang="en-US" i="1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i="1" dirty="0" err="1">
                <a:solidFill>
                  <a:srgbClr val="FF0000"/>
                </a:solidFill>
                <a:sym typeface="Wingdings" pitchFamily="2" charset="2"/>
              </a:rPr>
              <a:t>NaOH</a:t>
            </a:r>
            <a:r>
              <a:rPr lang="en-US" i="1" dirty="0">
                <a:solidFill>
                  <a:srgbClr val="FF0000"/>
                </a:solidFill>
                <a:sym typeface="Wingdings" pitchFamily="2" charset="2"/>
              </a:rPr>
              <a:t> in standard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dirty="0">
                <a:sym typeface="Wingdings" pitchFamily="2" charset="2"/>
              </a:rPr>
              <a:t>Apply the mole ratio of </a:t>
            </a:r>
            <a:r>
              <a:rPr lang="en-US" dirty="0" err="1">
                <a:sym typeface="Wingdings" pitchFamily="2" charset="2"/>
              </a:rPr>
              <a:t>NaOH</a:t>
            </a:r>
            <a:r>
              <a:rPr lang="en-US" dirty="0">
                <a:sym typeface="Wingdings" pitchFamily="2" charset="2"/>
              </a:rPr>
              <a:t> to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(2:1). Two moles of </a:t>
            </a:r>
            <a:r>
              <a:rPr lang="en-US" dirty="0" err="1"/>
              <a:t>NaOH</a:t>
            </a:r>
            <a:r>
              <a:rPr lang="en-US" dirty="0"/>
              <a:t> are required to neutralize 1 </a:t>
            </a:r>
            <a:r>
              <a:rPr lang="en-US" dirty="0" err="1"/>
              <a:t>mol</a:t>
            </a:r>
            <a:r>
              <a:rPr lang="en-US" dirty="0"/>
              <a:t> of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. 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dirty="0">
                <a:sym typeface="Wingdings" pitchFamily="2" charset="2"/>
              </a:rPr>
              <a:t>Calculate the molarity of the acid using moles of acid and V</a:t>
            </a:r>
            <a:r>
              <a:rPr lang="en-US" baseline="-25000" dirty="0">
                <a:sym typeface="Wingdings" pitchFamily="2" charset="2"/>
              </a:rPr>
              <a:t>A,</a:t>
            </a:r>
            <a:r>
              <a:rPr lang="en-US" dirty="0">
                <a:sym typeface="Wingdings" pitchFamily="2" charset="2"/>
              </a:rPr>
              <a:t> the volume of the acid in liters. 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M</a:t>
            </a:r>
            <a:r>
              <a:rPr lang="en-US" i="1" baseline="-25000" dirty="0" smtClean="0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i="1" dirty="0">
                <a:solidFill>
                  <a:srgbClr val="FF0000"/>
                </a:solidFill>
                <a:sym typeface="Wingdings" pitchFamily="2" charset="2"/>
              </a:rPr>
              <a:t>= </a:t>
            </a:r>
            <a:r>
              <a:rPr lang="en-US" i="1" dirty="0" err="1">
                <a:solidFill>
                  <a:srgbClr val="FF0000"/>
                </a:solidFill>
                <a:sym typeface="Wingdings" pitchFamily="2" charset="2"/>
              </a:rPr>
              <a:t>mol</a:t>
            </a:r>
            <a:r>
              <a:rPr lang="en-US" i="1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H</a:t>
            </a:r>
            <a:r>
              <a:rPr lang="en-US" i="1" baseline="-25000" dirty="0">
                <a:solidFill>
                  <a:srgbClr val="FF0000"/>
                </a:solidFill>
              </a:rPr>
              <a:t>2</a:t>
            </a:r>
            <a:r>
              <a:rPr lang="en-US" i="1" dirty="0">
                <a:solidFill>
                  <a:srgbClr val="FF0000"/>
                </a:solidFill>
              </a:rPr>
              <a:t>SO</a:t>
            </a:r>
            <a:r>
              <a:rPr lang="en-US" i="1" baseline="-25000" dirty="0">
                <a:solidFill>
                  <a:srgbClr val="FF0000"/>
                </a:solidFill>
              </a:rPr>
              <a:t>4</a:t>
            </a:r>
            <a:r>
              <a:rPr lang="en-US" i="1" dirty="0">
                <a:solidFill>
                  <a:srgbClr val="FF0000"/>
                </a:solidFill>
              </a:rPr>
              <a:t> titrated/V</a:t>
            </a:r>
            <a:r>
              <a:rPr lang="en-US" i="1" baseline="-25000" dirty="0">
                <a:solidFill>
                  <a:srgbClr val="FF0000"/>
                </a:solidFill>
              </a:rPr>
              <a:t>A</a:t>
            </a:r>
            <a:endParaRPr lang="en-US" i="1" dirty="0">
              <a:solidFill>
                <a:srgbClr val="FF0000"/>
              </a:solidFill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47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800100"/>
            <a:ext cx="7239000" cy="5334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Concept Check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763000" cy="373640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dirty="0" smtClean="0"/>
              <a:t>For the titration of sulfuric acid (H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SO</a:t>
            </a:r>
            <a:r>
              <a:rPr lang="en-US" altLang="en-US" sz="2800" baseline="-25000" dirty="0" smtClean="0"/>
              <a:t>4</a:t>
            </a:r>
            <a:r>
              <a:rPr lang="en-US" altLang="en-US" sz="2800" dirty="0" smtClean="0"/>
              <a:t>) with sodium hydroxide (</a:t>
            </a:r>
            <a:r>
              <a:rPr lang="en-US" altLang="en-US" sz="2800" dirty="0" err="1" smtClean="0"/>
              <a:t>NaOH</a:t>
            </a:r>
            <a:r>
              <a:rPr lang="en-US" altLang="en-US" sz="2800" dirty="0" smtClean="0"/>
              <a:t>), how many </a:t>
            </a:r>
            <a:r>
              <a:rPr lang="en-US" altLang="en-US" sz="2800" dirty="0" smtClean="0">
                <a:solidFill>
                  <a:srgbClr val="0000FF"/>
                </a:solidFill>
              </a:rPr>
              <a:t>moles of sodium hydroxide</a:t>
            </a:r>
            <a:r>
              <a:rPr lang="en-US" altLang="en-US" sz="2800" dirty="0" smtClean="0"/>
              <a:t> would be required to </a:t>
            </a:r>
            <a:r>
              <a:rPr lang="en-US" altLang="en-US" sz="2800" dirty="0" smtClean="0"/>
              <a:t>neutralize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1.00 L of 0.500 </a:t>
            </a:r>
            <a:r>
              <a:rPr lang="en-US" altLang="en-US" sz="2800" i="1" dirty="0" smtClean="0"/>
              <a:t>M</a:t>
            </a:r>
            <a:r>
              <a:rPr lang="en-US" altLang="en-US" sz="2800" dirty="0" smtClean="0"/>
              <a:t> sulfuric acid? </a:t>
            </a:r>
            <a:endParaRPr lang="en-US" altLang="en-US" sz="2800" dirty="0" smtClean="0"/>
          </a:p>
          <a:p>
            <a:pPr marL="744538" indent="-6350" algn="ctr" eaLnBrk="1" hangingPunct="1">
              <a:buFontTx/>
              <a:buNone/>
            </a:pPr>
            <a:r>
              <a:rPr lang="en-US" altLang="en-US" sz="2800" dirty="0">
                <a:solidFill>
                  <a:srgbClr val="006FC1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altLang="en-US" sz="2800" baseline="-25000" dirty="0">
                <a:solidFill>
                  <a:srgbClr val="006FC1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2800" dirty="0">
                <a:solidFill>
                  <a:srgbClr val="006FC1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SO</a:t>
            </a:r>
            <a:r>
              <a:rPr lang="en-US" altLang="en-US" sz="2800" baseline="-25000" dirty="0">
                <a:solidFill>
                  <a:srgbClr val="006FC1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altLang="en-US" sz="2800" dirty="0">
                <a:solidFill>
                  <a:srgbClr val="006FC1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 + 2NaOH → 2H</a:t>
            </a:r>
            <a:r>
              <a:rPr lang="en-US" altLang="en-US" sz="2800" baseline="-25000" dirty="0">
                <a:solidFill>
                  <a:srgbClr val="006FC1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2800" dirty="0">
                <a:solidFill>
                  <a:srgbClr val="006FC1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O + </a:t>
            </a:r>
            <a:r>
              <a:rPr lang="en-US" altLang="en-US" sz="2800" dirty="0" smtClean="0">
                <a:solidFill>
                  <a:srgbClr val="006FC1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US" altLang="en-US" sz="2800" baseline="-25000" dirty="0" smtClean="0">
                <a:solidFill>
                  <a:srgbClr val="006FC1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2800" dirty="0" smtClean="0">
                <a:solidFill>
                  <a:srgbClr val="006FC1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SO</a:t>
            </a:r>
            <a:r>
              <a:rPr lang="en-US" altLang="en-US" sz="2800" baseline="-25000" dirty="0" smtClean="0">
                <a:solidFill>
                  <a:srgbClr val="006FC1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4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dirty="0" smtClean="0">
                <a:latin typeface="Times" panose="02020603050405020304" pitchFamily="18" charset="0"/>
                <a:cs typeface="Arial" panose="020B0604020202020204" pitchFamily="34" charset="0"/>
              </a:rPr>
              <a:t>0.500 </a:t>
            </a:r>
            <a:r>
              <a:rPr lang="en-US" altLang="en-US" dirty="0">
                <a:latin typeface="Times" panose="02020603050405020304" pitchFamily="18" charset="0"/>
                <a:cs typeface="Arial" panose="020B0604020202020204" pitchFamily="34" charset="0"/>
              </a:rPr>
              <a:t>moles of sulfuric acid is present to </a:t>
            </a:r>
            <a:r>
              <a:rPr lang="en-US" altLang="en-US" dirty="0" smtClean="0">
                <a:latin typeface="Times" panose="02020603050405020304" pitchFamily="18" charset="0"/>
                <a:cs typeface="Arial" panose="020B0604020202020204" pitchFamily="34" charset="0"/>
              </a:rPr>
              <a:t>start </a:t>
            </a:r>
            <a:r>
              <a:rPr lang="en-US" altLang="en-US" dirty="0" smtClean="0">
                <a:solidFill>
                  <a:srgbClr val="FF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n=MV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dirty="0">
                <a:latin typeface="Times" panose="02020603050405020304" pitchFamily="18" charset="0"/>
                <a:cs typeface="Arial" panose="020B0604020202020204" pitchFamily="34" charset="0"/>
              </a:rPr>
              <a:t>1:2 </a:t>
            </a:r>
            <a:r>
              <a:rPr lang="en-US" altLang="en-US" dirty="0" smtClean="0">
                <a:latin typeface="Times" panose="02020603050405020304" pitchFamily="18" charset="0"/>
                <a:cs typeface="Arial" panose="020B0604020202020204" pitchFamily="34" charset="0"/>
              </a:rPr>
              <a:t>mole ratio, therefore 1.00mol </a:t>
            </a:r>
            <a:r>
              <a:rPr lang="en-US" altLang="en-US" dirty="0">
                <a:latin typeface="Times" panose="02020603050405020304" pitchFamily="18" charset="0"/>
                <a:cs typeface="Arial" panose="020B0604020202020204" pitchFamily="34" charset="0"/>
              </a:rPr>
              <a:t>of </a:t>
            </a:r>
            <a:r>
              <a:rPr lang="en-US" altLang="en-US" dirty="0" err="1">
                <a:latin typeface="Times" panose="02020603050405020304" pitchFamily="18" charset="0"/>
                <a:cs typeface="Arial" panose="020B0604020202020204" pitchFamily="34" charset="0"/>
              </a:rPr>
              <a:t>NaOH</a:t>
            </a:r>
            <a:r>
              <a:rPr lang="en-US" altLang="en-US" dirty="0">
                <a:latin typeface="Times" panose="02020603050405020304" pitchFamily="18" charset="0"/>
                <a:cs typeface="Arial" panose="020B0604020202020204" pitchFamily="34" charset="0"/>
              </a:rPr>
              <a:t> would be </a:t>
            </a:r>
            <a:r>
              <a:rPr lang="en-US" altLang="en-US" dirty="0" smtClean="0">
                <a:latin typeface="Times" panose="02020603050405020304" pitchFamily="18" charset="0"/>
                <a:cs typeface="Arial" panose="020B0604020202020204" pitchFamily="34" charset="0"/>
              </a:rPr>
              <a:t>required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2800" dirty="0" smtClean="0">
                <a:solidFill>
                  <a:srgbClr val="009900"/>
                </a:solidFill>
              </a:rPr>
              <a:t>1.00 </a:t>
            </a:r>
            <a:r>
              <a:rPr lang="en-US" altLang="en-US" sz="2800" dirty="0" err="1" smtClean="0">
                <a:solidFill>
                  <a:srgbClr val="009900"/>
                </a:solidFill>
              </a:rPr>
              <a:t>mol</a:t>
            </a:r>
            <a:r>
              <a:rPr lang="en-US" altLang="en-US" sz="2800" dirty="0" smtClean="0">
                <a:solidFill>
                  <a:srgbClr val="0099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9900"/>
                </a:solidFill>
              </a:rPr>
              <a:t>NaOH</a:t>
            </a:r>
            <a:endParaRPr lang="en-US" altLang="en-US" sz="2800" dirty="0" smtClean="0">
              <a:solidFill>
                <a:srgbClr val="009900"/>
              </a:solidFill>
            </a:endParaRPr>
          </a:p>
        </p:txBody>
      </p:sp>
      <p:pic>
        <p:nvPicPr>
          <p:cNvPr id="192516" name="Picture 4" descr="MMj0254447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61987"/>
            <a:ext cx="9525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autoUpdateAnimBg="0"/>
      <p:bldP spid="136195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/>
          <a:lstStyle/>
          <a:p>
            <a:r>
              <a:rPr lang="en-US" sz="4000" dirty="0" smtClean="0"/>
              <a:t>Titration Calculation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42863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See page 482 Sample Problem #1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Several </a:t>
            </a:r>
            <a:r>
              <a:rPr lang="en-US" sz="2000" dirty="0"/>
              <a:t>10.00 mL samples of sulfuric acid solution of unknown concentration </a:t>
            </a:r>
            <a:r>
              <a:rPr lang="en-US" sz="2000" dirty="0" smtClean="0"/>
              <a:t>are titrated </a:t>
            </a:r>
            <a:r>
              <a:rPr lang="en-US" sz="2000" dirty="0"/>
              <a:t>with a 0.100 </a:t>
            </a:r>
            <a:r>
              <a:rPr lang="en-US" sz="2000" dirty="0" err="1"/>
              <a:t>mol</a:t>
            </a:r>
            <a:r>
              <a:rPr lang="en-US" sz="2000" dirty="0"/>
              <a:t>/L solution of sodium hydroxide. (Note that the burette </a:t>
            </a:r>
            <a:r>
              <a:rPr lang="en-US" sz="2000" dirty="0" smtClean="0"/>
              <a:t>contains the </a:t>
            </a:r>
            <a:r>
              <a:rPr lang="en-US" sz="2000" dirty="0"/>
              <a:t>sodium hydroxide solution.) The endpoint was determined using </a:t>
            </a:r>
            <a:r>
              <a:rPr lang="en-US" sz="2000" dirty="0" smtClean="0"/>
              <a:t>phenolphthalein indicator</a:t>
            </a:r>
            <a:r>
              <a:rPr lang="en-US" sz="2000" dirty="0"/>
              <a:t>. The acceptable observations from the titration are summarized in Table 3. </a:t>
            </a:r>
            <a:r>
              <a:rPr lang="en-US" sz="2000" dirty="0" smtClean="0"/>
              <a:t>Use these </a:t>
            </a:r>
            <a:r>
              <a:rPr lang="en-US" sz="2000" dirty="0"/>
              <a:t>data to determine the </a:t>
            </a:r>
            <a:r>
              <a:rPr lang="en-US" sz="2000" dirty="0" smtClean="0"/>
              <a:t>molarity of </a:t>
            </a:r>
            <a:r>
              <a:rPr lang="en-US" sz="2000" dirty="0"/>
              <a:t>the acid solution</a:t>
            </a:r>
            <a:r>
              <a:rPr lang="en-US" sz="2000" dirty="0" smtClean="0"/>
              <a:t>. (full solution on next slide)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" y="4267200"/>
            <a:ext cx="8206411" cy="234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40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Sample Problem #1 Solution</a:t>
            </a:r>
            <a:endParaRPr lang="en-US" dirty="0"/>
          </a:p>
        </p:txBody>
      </p:sp>
      <p:pic>
        <p:nvPicPr>
          <p:cNvPr id="4" name="IvzWldHUHD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78367" y="1676400"/>
            <a:ext cx="8339666" cy="469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8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ion 4.2">
  <a:themeElements>
    <a:clrScheme name="Section 4.2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Section 4.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Section 4.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2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ction 4.3">
  <a:themeElements>
    <a:clrScheme name="Section 4.3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Section 4.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Section 4.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ection 4.4">
  <a:themeElements>
    <a:clrScheme name="Section 4.4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Section 4.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Section 4.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4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ection 4.5">
  <a:themeElements>
    <a:clrScheme name="Section 4.5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Section 4.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Section 4.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5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Section 4.6">
  <a:themeElements>
    <a:clrScheme name="Section 4.6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Section 4.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Section 4.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Section 4.7">
  <a:themeElements>
    <a:clrScheme name="Section 4.7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Section 4.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Section 4.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7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Section 4.8">
  <a:themeElements>
    <a:clrScheme name="Section 4.8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Section 4.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Section 4.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8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Section 4.9">
  <a:themeElements>
    <a:clrScheme name="Section 4.9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Section 4.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Section 4.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9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OC">
  <a:themeElements>
    <a:clrScheme name="TOC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T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TO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3" ma:contentTypeDescription="Create a new document." ma:contentTypeScope="" ma:versionID="07600304b9b4c71e0c17433d9eacba5d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a1f15890489fd989f5077104e728e7e2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6D5E73-915B-43EC-BF18-787BDD7D4F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84273E-4C27-4733-A0E4-2569CCA322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B824D7-4B53-42A0-BA06-1BE7DA0F37C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c4572f7-dc9e-4ce6-a210-4a839be5dd70"/>
    <ds:schemaRef ds:uri="http://purl.org/dc/elements/1.1/"/>
    <ds:schemaRef ds:uri="http://schemas.microsoft.com/office/2006/metadata/properties"/>
    <ds:schemaRef ds:uri="41d8231a-1f9d-476b-be5f-304d9c9b4ea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9010</TotalTime>
  <Words>703</Words>
  <Application>Microsoft Office PowerPoint</Application>
  <PresentationFormat>On-screen Show (4:3)</PresentationFormat>
  <Paragraphs>56</Paragraphs>
  <Slides>10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Arial</vt:lpstr>
      <vt:lpstr>Arial Rounded MT Bold</vt:lpstr>
      <vt:lpstr>Arial Unicode MS</vt:lpstr>
      <vt:lpstr>Times</vt:lpstr>
      <vt:lpstr>Times New Roman</vt:lpstr>
      <vt:lpstr>Wingdings</vt:lpstr>
      <vt:lpstr>Section 4.2</vt:lpstr>
      <vt:lpstr>Section 4.3</vt:lpstr>
      <vt:lpstr>Section 4.4</vt:lpstr>
      <vt:lpstr>Section 4.5</vt:lpstr>
      <vt:lpstr>Section 4.6</vt:lpstr>
      <vt:lpstr>Section 4.7</vt:lpstr>
      <vt:lpstr>Section 4.8</vt:lpstr>
      <vt:lpstr>Section 4.9</vt:lpstr>
      <vt:lpstr>TOC</vt:lpstr>
      <vt:lpstr>Day 4 – Solution Stoichiometry</vt:lpstr>
      <vt:lpstr>Review: Steps for Solving Stoichiometric Problems</vt:lpstr>
      <vt:lpstr>Concept Check</vt:lpstr>
      <vt:lpstr>PowerPoint Presentation</vt:lpstr>
      <vt:lpstr>What’s the Point of a Titration Again?</vt:lpstr>
      <vt:lpstr>Titration Calculations: An Example</vt:lpstr>
      <vt:lpstr>Concept Check</vt:lpstr>
      <vt:lpstr>Titration Calculation</vt:lpstr>
      <vt:lpstr>Sample Problem #1 Solution</vt:lpstr>
      <vt:lpstr>Homework</vt:lpstr>
    </vt:vector>
  </TitlesOfParts>
  <Company>뿿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Seguin</dc:creator>
  <cp:lastModifiedBy>James Seguin</cp:lastModifiedBy>
  <cp:revision>291</cp:revision>
  <dcterms:created xsi:type="dcterms:W3CDTF">2006-07-31T17:58:07Z</dcterms:created>
  <dcterms:modified xsi:type="dcterms:W3CDTF">2020-06-01T19:20:47Z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