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Seguin" initials="JS" lastIdx="1" clrIdx="0">
    <p:extLst>
      <p:ext uri="{19B8F6BF-5375-455C-9EA6-DF929625EA0E}">
        <p15:presenceInfo xmlns:p15="http://schemas.microsoft.com/office/powerpoint/2012/main" userId="S-1-5-21-4264257415-2899707907-1301592419-22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7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c5G04nJecI?list=RDrc5G04nJec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MAOrGpkTsQ" TargetMode="External"/><Relationship Id="rId2" Type="http://schemas.openxmlformats.org/officeDocument/2006/relationships/hyperlink" Target="https://youtu.be/jHbocq7n1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gle/CVAL6wBiDMWjbxYv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El4jeETVm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jDfRhMl0z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Intro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1524001"/>
            <a:ext cx="10756309" cy="43555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	</a:t>
            </a:r>
            <a:r>
              <a:rPr lang="en-US" sz="2800" dirty="0" smtClean="0"/>
              <a:t>? copper atoms = 2.5 mole x 6.022 x 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copper atoms/mole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1.5 x 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copper atoms (2 sig figs)</a:t>
            </a:r>
          </a:p>
          <a:p>
            <a:pPr marL="0" indent="0">
              <a:buNone/>
            </a:pPr>
            <a:r>
              <a:rPr lang="en-US" sz="2800" dirty="0" smtClean="0"/>
              <a:t>2.	? water molecules = 4.75 mole </a:t>
            </a:r>
            <a:r>
              <a:rPr lang="en-US" sz="2800" dirty="0"/>
              <a:t>x 6.022 x 10</a:t>
            </a:r>
            <a:r>
              <a:rPr lang="en-US" sz="2800" baseline="30000" dirty="0"/>
              <a:t>23</a:t>
            </a:r>
            <a:r>
              <a:rPr lang="en-US" sz="2800" dirty="0"/>
              <a:t> </a:t>
            </a:r>
            <a:r>
              <a:rPr lang="en-US" sz="2800" dirty="0" smtClean="0"/>
              <a:t>water molecules/mole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2.86 </a:t>
            </a:r>
            <a:r>
              <a:rPr lang="en-US" sz="2800" dirty="0"/>
              <a:t>x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water molecules (3 sig figs)</a:t>
            </a:r>
          </a:p>
          <a:p>
            <a:pPr marL="0" indent="0">
              <a:buNone/>
            </a:pPr>
            <a:r>
              <a:rPr lang="en-US" sz="2800" dirty="0" smtClean="0"/>
              <a:t>3.	? </a:t>
            </a:r>
            <a:r>
              <a:rPr lang="en-US" sz="2800" dirty="0" err="1" smtClean="0"/>
              <a:t>NaCl</a:t>
            </a:r>
            <a:r>
              <a:rPr lang="en-US" sz="2800" dirty="0" smtClean="0"/>
              <a:t> formula units = 0.0246 mole </a:t>
            </a:r>
            <a:r>
              <a:rPr lang="en-US" sz="2800" dirty="0"/>
              <a:t>x 6.022 x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</a:t>
            </a:r>
            <a:r>
              <a:rPr lang="en-US" sz="2800" dirty="0" err="1" smtClean="0"/>
              <a:t>NaCl</a:t>
            </a:r>
            <a:r>
              <a:rPr lang="en-US" sz="2800" dirty="0" smtClean="0"/>
              <a:t> </a:t>
            </a:r>
            <a:r>
              <a:rPr lang="en-US" sz="2800" dirty="0" smtClean="0"/>
              <a:t>FU</a:t>
            </a:r>
            <a:r>
              <a:rPr lang="en-US" sz="2800" dirty="0" smtClean="0"/>
              <a:t>/mole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1.48 x 10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</a:t>
            </a:r>
            <a:r>
              <a:rPr lang="en-US" sz="2800" dirty="0" err="1" smtClean="0"/>
              <a:t>NaCl</a:t>
            </a:r>
            <a:r>
              <a:rPr lang="en-US" sz="2800" dirty="0" smtClean="0"/>
              <a:t> formula units (3 sig figs)</a:t>
            </a:r>
          </a:p>
          <a:p>
            <a:pPr marL="0" indent="0">
              <a:buNone/>
            </a:pPr>
            <a:r>
              <a:rPr lang="en-US" sz="2800" b="1" dirty="0" smtClean="0"/>
              <a:t>FU (Formula Units) </a:t>
            </a:r>
            <a:r>
              <a:rPr lang="en-US" sz="2800" dirty="0" smtClean="0"/>
              <a:t>is the unit for an ionic compound, like </a:t>
            </a:r>
            <a:r>
              <a:rPr lang="en-US" sz="2800" b="1" dirty="0" smtClean="0"/>
              <a:t>molecule</a:t>
            </a:r>
            <a:r>
              <a:rPr lang="en-US" sz="2800" dirty="0" smtClean="0"/>
              <a:t> for covalent compounds </a:t>
            </a:r>
          </a:p>
        </p:txBody>
      </p:sp>
    </p:spTree>
    <p:extLst>
      <p:ext uri="{BB962C8B-B14F-4D97-AF65-F5344CB8AC3E}">
        <p14:creationId xmlns:p14="http://schemas.microsoft.com/office/powerpoint/2010/main" val="423880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the other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have 78 marbles in a bag, how many dozen marbles do you have?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903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6.5 dozen marbles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32609"/>
          </a:xfrm>
        </p:spPr>
        <p:txBody>
          <a:bodyPr>
            <a:noAutofit/>
          </a:bodyPr>
          <a:lstStyle/>
          <a:p>
            <a:r>
              <a:rPr lang="en-US" sz="2800" dirty="0" smtClean="0"/>
              <a:t>? Dozen = 78 marbles ÷ 12 marbles/dozen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6.5 dozen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When dividing the units, think of dividing fractions since the unit of dozen is actually a fraction.</a:t>
            </a:r>
          </a:p>
          <a:p>
            <a:pPr marL="0" indent="0">
              <a:buNone/>
            </a:pPr>
            <a:r>
              <a:rPr lang="en-US" sz="2800" dirty="0" smtClean="0"/>
              <a:t>Multiply by the reciprocal</a:t>
            </a:r>
          </a:p>
          <a:p>
            <a:pPr marL="0" indent="0">
              <a:buNone/>
            </a:pPr>
            <a:r>
              <a:rPr lang="en-US" sz="2800" dirty="0"/>
              <a:t>m</a:t>
            </a:r>
            <a:r>
              <a:rPr lang="en-US" sz="2800" dirty="0" smtClean="0"/>
              <a:t>arbles ÷ marbles    =    marbles x dozen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   dozen		               marbles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951599" y="5690545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14869" y="5690545"/>
            <a:ext cx="6908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933950" y="5219700"/>
            <a:ext cx="1352550" cy="4708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340839" y="5724657"/>
            <a:ext cx="1352550" cy="4708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340839" y="5124450"/>
            <a:ext cx="1352550" cy="566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1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27201"/>
            <a:ext cx="10178322" cy="41523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balloon is filled with 7.352 x 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atoms of helium, how many moles of helium are in the balloon?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407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12.21 moles of Helium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95501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? moles = </a:t>
            </a:r>
            <a:r>
              <a:rPr lang="en-US" sz="2800" dirty="0"/>
              <a:t>7.352 x 10</a:t>
            </a:r>
            <a:r>
              <a:rPr lang="en-US" sz="2800" baseline="30000" dirty="0"/>
              <a:t>24</a:t>
            </a:r>
            <a:r>
              <a:rPr lang="en-US" sz="2800" dirty="0"/>
              <a:t> </a:t>
            </a:r>
            <a:r>
              <a:rPr lang="en-US" sz="2800" dirty="0" smtClean="0"/>
              <a:t>atoms He ÷ 6.022 </a:t>
            </a:r>
            <a:r>
              <a:rPr lang="en-US" sz="2800" dirty="0"/>
              <a:t>x </a:t>
            </a:r>
            <a:r>
              <a:rPr lang="en-US" sz="2800" dirty="0" smtClean="0"/>
              <a:t>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atoms He/mole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= 12.2085686 moles (rounds to 12.21 moles 4 sig figs)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atoms He  ÷  atoms He    =     atoms He  x  mole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  mole			        atoms He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49384" y="4369214"/>
            <a:ext cx="10972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45410" y="4369214"/>
            <a:ext cx="6705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715000" y="3886200"/>
            <a:ext cx="1600200" cy="323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524750" y="4428274"/>
            <a:ext cx="1600200" cy="323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710465" y="3806618"/>
            <a:ext cx="1108090" cy="4830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1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9840"/>
            <a:ext cx="10178322" cy="476215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Use this map to help you convert between moles and particles. This map will expand as we move on through this unit.</a:t>
            </a:r>
            <a:endParaRPr lang="en-US" sz="2800" dirty="0"/>
          </a:p>
        </p:txBody>
      </p:sp>
      <p:sp>
        <p:nvSpPr>
          <p:cNvPr id="4" name="Cloud 3"/>
          <p:cNvSpPr/>
          <p:nvPr/>
        </p:nvSpPr>
        <p:spPr>
          <a:xfrm>
            <a:off x="5182599" y="3391916"/>
            <a:ext cx="2316480" cy="138176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702799" y="3391916"/>
            <a:ext cx="2316480" cy="138176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47360" y="3779520"/>
            <a:ext cx="150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Mole (n)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866900" y="3821186"/>
            <a:ext cx="1988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Particle (N)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883897" y="2208209"/>
            <a:ext cx="343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N</a:t>
            </a:r>
            <a:r>
              <a:rPr lang="en-US" baseline="-25000" dirty="0" smtClean="0"/>
              <a:t>A </a:t>
            </a:r>
            <a:r>
              <a:rPr lang="en-US" dirty="0" smtClean="0"/>
              <a:t>= 6.022 x 10</a:t>
            </a:r>
            <a:r>
              <a:rPr lang="en-US" baseline="30000" dirty="0" smtClean="0"/>
              <a:t>23</a:t>
            </a:r>
            <a:r>
              <a:rPr lang="en-US" dirty="0" smtClean="0"/>
              <a:t> particles/mole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21557" y="5651131"/>
            <a:ext cx="3434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÷ N</a:t>
            </a:r>
            <a:r>
              <a:rPr lang="en-US" baseline="-25000" dirty="0" smtClean="0"/>
              <a:t>A </a:t>
            </a:r>
            <a:r>
              <a:rPr lang="en-US" dirty="0"/>
              <a:t>= 6.022 x 10</a:t>
            </a:r>
            <a:r>
              <a:rPr lang="en-US" baseline="30000" dirty="0"/>
              <a:t>23</a:t>
            </a:r>
            <a:r>
              <a:rPr lang="en-US" dirty="0"/>
              <a:t> </a:t>
            </a:r>
            <a:r>
              <a:rPr lang="en-US" dirty="0" smtClean="0"/>
              <a:t>particles/mole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073118" y="3713553"/>
            <a:ext cx="1055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 =  N</a:t>
            </a:r>
          </a:p>
          <a:p>
            <a:r>
              <a:rPr lang="en-US" dirty="0"/>
              <a:t>	</a:t>
            </a:r>
            <a:r>
              <a:rPr lang="en-US" dirty="0" smtClean="0"/>
              <a:t>N</a:t>
            </a:r>
            <a:r>
              <a:rPr lang="en-US" baseline="-25000" dirty="0" smtClean="0"/>
              <a:t>A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469358" y="4036718"/>
            <a:ext cx="447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rved Up Arrow 4"/>
          <p:cNvSpPr/>
          <p:nvPr/>
        </p:nvSpPr>
        <p:spPr>
          <a:xfrm>
            <a:off x="2920728" y="4787743"/>
            <a:ext cx="3534909" cy="8061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 rot="10800000">
            <a:off x="2833483" y="2575498"/>
            <a:ext cx="3534909" cy="80619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478" y="141085"/>
            <a:ext cx="10178322" cy="936052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848537"/>
            <a:ext cx="10617200" cy="5907863"/>
          </a:xfrm>
        </p:spPr>
        <p:txBody>
          <a:bodyPr>
            <a:noAutofit/>
          </a:bodyPr>
          <a:lstStyle/>
          <a:p>
            <a:r>
              <a:rPr lang="en-US" sz="2800" dirty="0" smtClean="0"/>
              <a:t>Here is a </a:t>
            </a:r>
            <a:r>
              <a:rPr lang="en-US" sz="2800" dirty="0" smtClean="0">
                <a:hlinkClick r:id="rId2"/>
              </a:rPr>
              <a:t>review video </a:t>
            </a:r>
            <a:r>
              <a:rPr lang="en-US" sz="2800" dirty="0" smtClean="0"/>
              <a:t>that may help with these calculations. There is a typo on the video at about 1:40 she refers to molecules of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as atoms…oops</a:t>
            </a:r>
          </a:p>
          <a:p>
            <a:r>
              <a:rPr lang="en-US" sz="2800" dirty="0" smtClean="0">
                <a:hlinkClick r:id="rId3"/>
              </a:rPr>
              <a:t>Tyler Dewitt </a:t>
            </a:r>
            <a:r>
              <a:rPr lang="en-US" sz="2800" dirty="0" smtClean="0"/>
              <a:t>also explains the </a:t>
            </a:r>
            <a:r>
              <a:rPr lang="en-US" sz="2800" dirty="0" smtClean="0"/>
              <a:t>calculations</a:t>
            </a:r>
            <a:endParaRPr lang="en-US" sz="2800" dirty="0"/>
          </a:p>
          <a:p>
            <a:r>
              <a:rPr lang="en-US" sz="2800" dirty="0" smtClean="0"/>
              <a:t>1</a:t>
            </a:r>
            <a:r>
              <a:rPr lang="en-US" sz="2800" dirty="0"/>
              <a:t>) 2.80 x 10</a:t>
            </a:r>
            <a:r>
              <a:rPr lang="en-US" sz="2800" baseline="30000" dirty="0"/>
              <a:t>24</a:t>
            </a:r>
            <a:r>
              <a:rPr lang="en-US" sz="2800" dirty="0"/>
              <a:t> atoms Si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Moles</a:t>
            </a:r>
          </a:p>
          <a:p>
            <a:r>
              <a:rPr lang="en-US" sz="2800" dirty="0" smtClean="0"/>
              <a:t>2</a:t>
            </a:r>
            <a:r>
              <a:rPr lang="en-US" sz="2800" dirty="0"/>
              <a:t>) 2.17 x 10</a:t>
            </a:r>
            <a:r>
              <a:rPr lang="en-US" sz="2800" baseline="30000" dirty="0"/>
              <a:t>23</a:t>
            </a:r>
            <a:r>
              <a:rPr lang="en-US" sz="2800" dirty="0"/>
              <a:t> molecules Br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Moles</a:t>
            </a:r>
          </a:p>
          <a:p>
            <a:r>
              <a:rPr lang="en-US" sz="2800" dirty="0" smtClean="0"/>
              <a:t>3</a:t>
            </a:r>
            <a:r>
              <a:rPr lang="en-US" sz="2800" dirty="0"/>
              <a:t>) 5.14 x 10</a:t>
            </a:r>
            <a:r>
              <a:rPr lang="en-US" sz="2800" baseline="30000" dirty="0"/>
              <a:t>23</a:t>
            </a:r>
            <a:r>
              <a:rPr lang="en-US" sz="2800" dirty="0"/>
              <a:t> </a:t>
            </a:r>
            <a:r>
              <a:rPr lang="en-US" sz="2800" dirty="0" smtClean="0"/>
              <a:t>FU </a:t>
            </a:r>
            <a:r>
              <a:rPr lang="en-US" sz="2800" dirty="0" err="1" smtClean="0"/>
              <a:t>MgO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Moles</a:t>
            </a:r>
          </a:p>
          <a:p>
            <a:r>
              <a:rPr lang="en-US" sz="2800" dirty="0" smtClean="0"/>
              <a:t>4</a:t>
            </a:r>
            <a:r>
              <a:rPr lang="en-US" sz="2800" dirty="0"/>
              <a:t>) 3.00 </a:t>
            </a:r>
            <a:r>
              <a:rPr lang="en-US" sz="2800" dirty="0" err="1"/>
              <a:t>mol</a:t>
            </a:r>
            <a:r>
              <a:rPr lang="en-US" sz="2800" dirty="0"/>
              <a:t> Sn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Atoms</a:t>
            </a:r>
          </a:p>
          <a:p>
            <a:r>
              <a:rPr lang="en-US" sz="2800" dirty="0" smtClean="0"/>
              <a:t>5</a:t>
            </a:r>
            <a:r>
              <a:rPr lang="en-US" sz="2800" dirty="0"/>
              <a:t>) 0.400 </a:t>
            </a:r>
            <a:r>
              <a:rPr lang="en-US" sz="2800" dirty="0" err="1"/>
              <a:t>mol</a:t>
            </a:r>
            <a:r>
              <a:rPr lang="en-US" sz="2800" dirty="0"/>
              <a:t> </a:t>
            </a:r>
            <a:r>
              <a:rPr lang="en-US" sz="2800" dirty="0" err="1"/>
              <a:t>KCl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/>
              <a:t>F</a:t>
            </a:r>
            <a:r>
              <a:rPr lang="en-US" sz="2800" dirty="0" smtClean="0"/>
              <a:t>ormula units</a:t>
            </a:r>
          </a:p>
          <a:p>
            <a:r>
              <a:rPr lang="en-US" sz="2800" dirty="0" smtClean="0"/>
              <a:t>6</a:t>
            </a:r>
            <a:r>
              <a:rPr lang="en-US" sz="2800" dirty="0"/>
              <a:t>) 7.50 </a:t>
            </a:r>
            <a:r>
              <a:rPr lang="en-US" sz="2800" dirty="0" err="1"/>
              <a:t>mol</a:t>
            </a:r>
            <a:r>
              <a:rPr lang="en-US" sz="2800" dirty="0"/>
              <a:t> SO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smtClean="0"/>
              <a:t>Molecules</a:t>
            </a:r>
            <a:endParaRPr lang="en-US" sz="2800" dirty="0"/>
          </a:p>
          <a:p>
            <a:r>
              <a:rPr lang="en-US" sz="2800" dirty="0" smtClean="0">
                <a:hlinkClick r:id="rId4"/>
              </a:rPr>
              <a:t>Check Your Understanding Quiz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07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That Represent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64640"/>
            <a:ext cx="10178322" cy="49377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all know a few words that represent numbers, like dozen and pair.</a:t>
            </a:r>
          </a:p>
          <a:p>
            <a:r>
              <a:rPr lang="en-US" sz="2400" dirty="0" smtClean="0"/>
              <a:t>Dozen means that there are 12 of whatever the item is; doughnuts, eggs, pencils, etc.</a:t>
            </a:r>
          </a:p>
          <a:p>
            <a:r>
              <a:rPr lang="en-US" sz="2400" dirty="0" smtClean="0"/>
              <a:t>Pair means that there are 2 of whatever the item is; socks, mittens, apples, etc.</a:t>
            </a:r>
          </a:p>
          <a:p>
            <a:r>
              <a:rPr lang="en-US" sz="2400" dirty="0" smtClean="0"/>
              <a:t>These numbers are convenient for whatever they are counting, it is reasonable to have a dozen doughnuts and a pair of socks.</a:t>
            </a:r>
          </a:p>
          <a:p>
            <a:r>
              <a:rPr lang="en-US" sz="2400" dirty="0" smtClean="0"/>
              <a:t>In chemistry, these numbers are way too small to count items as small as atoms so we use a larger grouping called the MOLE.</a:t>
            </a:r>
          </a:p>
          <a:p>
            <a:r>
              <a:rPr lang="en-US" sz="2400" dirty="0" smtClean="0"/>
              <a:t>Mole, like dozen or pair, is just a word that represents a number, a very large number.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28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mole has a magnitude of 6.022 x 10</a:t>
            </a:r>
            <a:r>
              <a:rPr lang="en-US" sz="2800" baseline="30000" dirty="0" smtClean="0"/>
              <a:t>23</a:t>
            </a:r>
            <a:r>
              <a:rPr lang="en-US" sz="2800" dirty="0"/>
              <a:t> </a:t>
            </a:r>
            <a:r>
              <a:rPr lang="en-US" sz="2800" dirty="0" smtClean="0"/>
              <a:t>also referred to as Avogadro’s Number (N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How big is this number, watch the </a:t>
            </a:r>
            <a:r>
              <a:rPr lang="en-US" sz="2800" dirty="0" err="1" smtClean="0">
                <a:hlinkClick r:id="rId2"/>
              </a:rPr>
              <a:t>TEDEd</a:t>
            </a:r>
            <a:r>
              <a:rPr lang="en-US" sz="2800" dirty="0" smtClean="0">
                <a:hlinkClick r:id="rId2"/>
              </a:rPr>
              <a:t> video </a:t>
            </a:r>
            <a:r>
              <a:rPr lang="en-US" sz="2800" dirty="0" smtClean="0"/>
              <a:t>to get an idea. </a:t>
            </a:r>
          </a:p>
          <a:p>
            <a:r>
              <a:rPr lang="en-US" sz="2800" dirty="0" smtClean="0"/>
              <a:t>You can also read the Green Pea analogy.</a:t>
            </a:r>
          </a:p>
        </p:txBody>
      </p:sp>
    </p:spTree>
    <p:extLst>
      <p:ext uri="{BB962C8B-B14F-4D97-AF65-F5344CB8AC3E}">
        <p14:creationId xmlns:p14="http://schemas.microsoft.com/office/powerpoint/2010/main" val="160696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Calculations Simplified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84961"/>
            <a:ext cx="10178322" cy="429463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I’m going to take you through a few simple calculation to show you how easy these calculations are.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et’s start with a simple dozen calculation.</a:t>
            </a:r>
          </a:p>
          <a:p>
            <a:endParaRPr lang="en-US" sz="2800" dirty="0"/>
          </a:p>
          <a:p>
            <a:r>
              <a:rPr lang="en-US" sz="2800" dirty="0" smtClean="0"/>
              <a:t>If you go to the local Tim Horton’s drive through and order 3.0 dozen doughnuts, how many doughnuts did you get?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181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36 doughnuts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72641"/>
            <a:ext cx="10178322" cy="380695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 calculation is simple</a:t>
            </a:r>
            <a:r>
              <a:rPr lang="en-US" sz="2800" dirty="0"/>
              <a:t>, I’m more interested in the problem solving </a:t>
            </a:r>
            <a:r>
              <a:rPr lang="en-US" sz="2800" dirty="0" smtClean="0"/>
              <a:t>process.</a:t>
            </a:r>
          </a:p>
          <a:p>
            <a:endParaRPr lang="en-US" sz="2800" dirty="0"/>
          </a:p>
          <a:p>
            <a:r>
              <a:rPr lang="en-US" sz="2800" dirty="0" smtClean="0"/>
              <a:t>? doughnuts = 3.0 dozen X 12 doughnuts/dozen</a:t>
            </a:r>
          </a:p>
          <a:p>
            <a:r>
              <a:rPr lang="en-US" sz="2800" dirty="0" smtClean="0"/>
              <a:t>= 36 doughnuts  (the units of dozen cancel out)</a:t>
            </a:r>
          </a:p>
          <a:p>
            <a:endParaRPr lang="en-US" sz="2800" dirty="0"/>
          </a:p>
          <a:p>
            <a:r>
              <a:rPr lang="en-US" sz="2800" dirty="0" smtClean="0"/>
              <a:t>The dozen is defined as 12 items/dozen</a:t>
            </a:r>
          </a:p>
        </p:txBody>
      </p:sp>
    </p:spTree>
    <p:extLst>
      <p:ext uri="{BB962C8B-B14F-4D97-AF65-F5344CB8AC3E}">
        <p14:creationId xmlns:p14="http://schemas.microsoft.com/office/powerpoint/2010/main" val="181475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calculation using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a beaker contains 3.0 mole of sugar, how many molecules of sugar are in the beaker?</a:t>
            </a:r>
          </a:p>
          <a:p>
            <a:r>
              <a:rPr lang="en-US" sz="2800" dirty="0" smtClean="0"/>
              <a:t>Remember, mole is just a number like dozen, just way bigger.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538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1.8 x 10</a:t>
            </a:r>
            <a:r>
              <a:rPr lang="en-US" baseline="30000" dirty="0" smtClean="0"/>
              <a:t>24</a:t>
            </a:r>
            <a:r>
              <a:rPr lang="en-US" dirty="0" smtClean="0"/>
              <a:t> molecules of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8100"/>
            <a:ext cx="10178322" cy="4991099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Where did that come from?</a:t>
            </a:r>
          </a:p>
          <a:p>
            <a:endParaRPr lang="en-US" sz="2800" dirty="0"/>
          </a:p>
          <a:p>
            <a:r>
              <a:rPr lang="en-US" sz="2800" dirty="0" smtClean="0"/>
              <a:t>? Molecules of sugar = 3.0 mole x 6.022 x 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molecules of sugar/mole</a:t>
            </a:r>
          </a:p>
          <a:p>
            <a:r>
              <a:rPr lang="en-US" sz="2800" dirty="0" smtClean="0"/>
              <a:t>= 1.8 x 10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molecules of sugar (units of mole cancel out)</a:t>
            </a:r>
          </a:p>
          <a:p>
            <a:endParaRPr lang="en-US" sz="2800" dirty="0"/>
          </a:p>
          <a:p>
            <a:r>
              <a:rPr lang="en-US" sz="2800" dirty="0" smtClean="0"/>
              <a:t>The mole is defined as 6.022 x 10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items/mole</a:t>
            </a:r>
          </a:p>
          <a:p>
            <a:r>
              <a:rPr lang="en-US" sz="2800" dirty="0" smtClean="0"/>
              <a:t>Next slide will show you how to input the numbers into your calculator.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063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on your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1874517"/>
            <a:ext cx="10337800" cy="479044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Depending on the brand of your calculator you will have slightly different scientific notation buttons.</a:t>
            </a:r>
          </a:p>
          <a:p>
            <a:r>
              <a:rPr lang="en-US" sz="2800" dirty="0" smtClean="0"/>
              <a:t>Texas Instruments use the EE button</a:t>
            </a:r>
          </a:p>
          <a:p>
            <a:r>
              <a:rPr lang="en-US" sz="2800" dirty="0" smtClean="0"/>
              <a:t>Casio and Sharp use the EXP  button</a:t>
            </a:r>
          </a:p>
          <a:p>
            <a:r>
              <a:rPr lang="en-US" sz="2800" dirty="0" smtClean="0"/>
              <a:t>Other brands have now gone with the x10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button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3.0  X  6.022  EE  23  =     the answer should now be displayed using scientific notation</a:t>
            </a:r>
          </a:p>
          <a:p>
            <a:r>
              <a:rPr lang="en-US" sz="2800" dirty="0" smtClean="0"/>
              <a:t>Here is </a:t>
            </a:r>
            <a:r>
              <a:rPr lang="en-US" sz="2800" dirty="0" smtClean="0">
                <a:hlinkClick r:id="rId2"/>
              </a:rPr>
              <a:t>a video </a:t>
            </a:r>
            <a:r>
              <a:rPr lang="en-US" sz="2800" dirty="0" smtClean="0"/>
              <a:t>if you need visuals *caution* the guy is </a:t>
            </a:r>
            <a:r>
              <a:rPr lang="en-US" sz="2800" dirty="0" err="1" smtClean="0"/>
              <a:t>kinda</a:t>
            </a:r>
            <a:r>
              <a:rPr lang="en-US" sz="2800" dirty="0" smtClean="0"/>
              <a:t> grumpy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88560" y="2854959"/>
            <a:ext cx="34544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42180" y="3342637"/>
            <a:ext cx="548640" cy="28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0510" y="3812538"/>
            <a:ext cx="618490" cy="340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4220" y="5242560"/>
            <a:ext cx="411480" cy="28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71040" y="522224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57040" y="5242560"/>
            <a:ext cx="325120" cy="2844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8011160" y="2793998"/>
            <a:ext cx="568960" cy="146304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492501" y="3517901"/>
            <a:ext cx="6159500" cy="1577336"/>
          </a:xfrm>
          <a:custGeom>
            <a:avLst/>
            <a:gdLst>
              <a:gd name="connsiteX0" fmla="*/ 4028697 w 4882055"/>
              <a:gd name="connsiteY0" fmla="*/ 0 h 1463040"/>
              <a:gd name="connsiteX1" fmla="*/ 4313177 w 4882055"/>
              <a:gd name="connsiteY1" fmla="*/ 20320 h 1463040"/>
              <a:gd name="connsiteX2" fmla="*/ 4394457 w 4882055"/>
              <a:gd name="connsiteY2" fmla="*/ 40640 h 1463040"/>
              <a:gd name="connsiteX3" fmla="*/ 4516377 w 4882055"/>
              <a:gd name="connsiteY3" fmla="*/ 81280 h 1463040"/>
              <a:gd name="connsiteX4" fmla="*/ 4577337 w 4882055"/>
              <a:gd name="connsiteY4" fmla="*/ 101600 h 1463040"/>
              <a:gd name="connsiteX5" fmla="*/ 4699257 w 4882055"/>
              <a:gd name="connsiteY5" fmla="*/ 142240 h 1463040"/>
              <a:gd name="connsiteX6" fmla="*/ 4760217 w 4882055"/>
              <a:gd name="connsiteY6" fmla="*/ 162560 h 1463040"/>
              <a:gd name="connsiteX7" fmla="*/ 4821177 w 4882055"/>
              <a:gd name="connsiteY7" fmla="*/ 203200 h 1463040"/>
              <a:gd name="connsiteX8" fmla="*/ 4841497 w 4882055"/>
              <a:gd name="connsiteY8" fmla="*/ 690880 h 1463040"/>
              <a:gd name="connsiteX9" fmla="*/ 4760217 w 4882055"/>
              <a:gd name="connsiteY9" fmla="*/ 731520 h 1463040"/>
              <a:gd name="connsiteX10" fmla="*/ 4699257 w 4882055"/>
              <a:gd name="connsiteY10" fmla="*/ 772160 h 1463040"/>
              <a:gd name="connsiteX11" fmla="*/ 4597657 w 4882055"/>
              <a:gd name="connsiteY11" fmla="*/ 792480 h 1463040"/>
              <a:gd name="connsiteX12" fmla="*/ 4475737 w 4882055"/>
              <a:gd name="connsiteY12" fmla="*/ 833120 h 1463040"/>
              <a:gd name="connsiteX13" fmla="*/ 4211577 w 4882055"/>
              <a:gd name="connsiteY13" fmla="*/ 873760 h 1463040"/>
              <a:gd name="connsiteX14" fmla="*/ 4089657 w 4882055"/>
              <a:gd name="connsiteY14" fmla="*/ 914400 h 1463040"/>
              <a:gd name="connsiteX15" fmla="*/ 4028697 w 4882055"/>
              <a:gd name="connsiteY15" fmla="*/ 934720 h 1463040"/>
              <a:gd name="connsiteX16" fmla="*/ 3967737 w 4882055"/>
              <a:gd name="connsiteY16" fmla="*/ 975360 h 1463040"/>
              <a:gd name="connsiteX17" fmla="*/ 2768857 w 4882055"/>
              <a:gd name="connsiteY17" fmla="*/ 955040 h 1463040"/>
              <a:gd name="connsiteX18" fmla="*/ 2545337 w 4882055"/>
              <a:gd name="connsiteY18" fmla="*/ 894080 h 1463040"/>
              <a:gd name="connsiteX19" fmla="*/ 2484377 w 4882055"/>
              <a:gd name="connsiteY19" fmla="*/ 873760 h 1463040"/>
              <a:gd name="connsiteX20" fmla="*/ 106937 w 4882055"/>
              <a:gd name="connsiteY20" fmla="*/ 894080 h 1463040"/>
              <a:gd name="connsiteX21" fmla="*/ 5337 w 4882055"/>
              <a:gd name="connsiteY21" fmla="*/ 975360 h 1463040"/>
              <a:gd name="connsiteX22" fmla="*/ 5337 w 4882055"/>
              <a:gd name="connsiteY22" fmla="*/ 146304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882055" h="1463040">
                <a:moveTo>
                  <a:pt x="4028697" y="0"/>
                </a:moveTo>
                <a:cubicBezTo>
                  <a:pt x="4123524" y="6773"/>
                  <a:pt x="4218690" y="9821"/>
                  <a:pt x="4313177" y="20320"/>
                </a:cubicBezTo>
                <a:cubicBezTo>
                  <a:pt x="4340933" y="23404"/>
                  <a:pt x="4367708" y="32615"/>
                  <a:pt x="4394457" y="40640"/>
                </a:cubicBezTo>
                <a:cubicBezTo>
                  <a:pt x="4435489" y="52950"/>
                  <a:pt x="4475737" y="67733"/>
                  <a:pt x="4516377" y="81280"/>
                </a:cubicBezTo>
                <a:lnTo>
                  <a:pt x="4577337" y="101600"/>
                </a:lnTo>
                <a:lnTo>
                  <a:pt x="4699257" y="142240"/>
                </a:lnTo>
                <a:cubicBezTo>
                  <a:pt x="4719577" y="149013"/>
                  <a:pt x="4742395" y="150679"/>
                  <a:pt x="4760217" y="162560"/>
                </a:cubicBezTo>
                <a:lnTo>
                  <a:pt x="4821177" y="203200"/>
                </a:lnTo>
                <a:cubicBezTo>
                  <a:pt x="4884506" y="393188"/>
                  <a:pt x="4909586" y="418525"/>
                  <a:pt x="4841497" y="690880"/>
                </a:cubicBezTo>
                <a:cubicBezTo>
                  <a:pt x="4834150" y="720267"/>
                  <a:pt x="4786517" y="716491"/>
                  <a:pt x="4760217" y="731520"/>
                </a:cubicBezTo>
                <a:cubicBezTo>
                  <a:pt x="4739013" y="743637"/>
                  <a:pt x="4722124" y="763585"/>
                  <a:pt x="4699257" y="772160"/>
                </a:cubicBezTo>
                <a:cubicBezTo>
                  <a:pt x="4666919" y="784287"/>
                  <a:pt x="4630977" y="783393"/>
                  <a:pt x="4597657" y="792480"/>
                </a:cubicBezTo>
                <a:cubicBezTo>
                  <a:pt x="4556328" y="803752"/>
                  <a:pt x="4517743" y="824719"/>
                  <a:pt x="4475737" y="833120"/>
                </a:cubicBezTo>
                <a:cubicBezTo>
                  <a:pt x="4320589" y="864150"/>
                  <a:pt x="4408408" y="849156"/>
                  <a:pt x="4211577" y="873760"/>
                </a:cubicBezTo>
                <a:lnTo>
                  <a:pt x="4089657" y="914400"/>
                </a:lnTo>
                <a:cubicBezTo>
                  <a:pt x="4069337" y="921173"/>
                  <a:pt x="4046519" y="922839"/>
                  <a:pt x="4028697" y="934720"/>
                </a:cubicBezTo>
                <a:lnTo>
                  <a:pt x="3967737" y="975360"/>
                </a:lnTo>
                <a:lnTo>
                  <a:pt x="2768857" y="955040"/>
                </a:lnTo>
                <a:cubicBezTo>
                  <a:pt x="2705472" y="953059"/>
                  <a:pt x="2600519" y="912474"/>
                  <a:pt x="2545337" y="894080"/>
                </a:cubicBezTo>
                <a:lnTo>
                  <a:pt x="2484377" y="873760"/>
                </a:lnTo>
                <a:lnTo>
                  <a:pt x="106937" y="894080"/>
                </a:lnTo>
                <a:cubicBezTo>
                  <a:pt x="65781" y="894766"/>
                  <a:pt x="8862" y="927770"/>
                  <a:pt x="5337" y="975360"/>
                </a:cubicBezTo>
                <a:cubicBezTo>
                  <a:pt x="-6672" y="1137476"/>
                  <a:pt x="5337" y="1300480"/>
                  <a:pt x="5337" y="146304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0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calculation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many particles are in the following samples: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2.5 moles of copper atoms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4.75 moles of water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0.0246 moles of </a:t>
            </a:r>
            <a:r>
              <a:rPr lang="en-US" sz="2800" dirty="0" err="1" smtClean="0"/>
              <a:t>NaCl</a:t>
            </a:r>
            <a:endParaRPr lang="en-US" sz="2800" dirty="0" smtClean="0"/>
          </a:p>
          <a:p>
            <a:pPr marL="457200" lvl="1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Answers are on the next slide with proper sig figs</a:t>
            </a:r>
          </a:p>
        </p:txBody>
      </p:sp>
    </p:spTree>
    <p:extLst>
      <p:ext uri="{BB962C8B-B14F-4D97-AF65-F5344CB8AC3E}">
        <p14:creationId xmlns:p14="http://schemas.microsoft.com/office/powerpoint/2010/main" val="29017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26BBDD-A42F-41C6-A72A-568CD28B9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0DBD05-CFF3-4FC0-ABE8-4763AD97574E}">
  <ds:schemaRefs>
    <ds:schemaRef ds:uri="http://purl.org/dc/dcmitype/"/>
    <ds:schemaRef ds:uri="http://schemas.microsoft.com/office/2006/documentManagement/types"/>
    <ds:schemaRef ds:uri="ac4572f7-dc9e-4ce6-a210-4a839be5dd70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41d8231a-1f9d-476b-be5f-304d9c9b4ea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E17724-E7D1-4FA3-93B6-E96C79CE49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271</TotalTime>
  <Words>876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Impact</vt:lpstr>
      <vt:lpstr>Wingdings</vt:lpstr>
      <vt:lpstr>Badge</vt:lpstr>
      <vt:lpstr>The MOLE</vt:lpstr>
      <vt:lpstr>Words That Represent Numbers</vt:lpstr>
      <vt:lpstr>Avogadro’s Number</vt:lpstr>
      <vt:lpstr>Mole Calculations Simplified</vt:lpstr>
      <vt:lpstr>36 doughnuts</vt:lpstr>
      <vt:lpstr>Same calculation using Mole</vt:lpstr>
      <vt:lpstr>1.8 x 1024 molecules of sugar</vt:lpstr>
      <vt:lpstr>Scientific notation on your calculator</vt:lpstr>
      <vt:lpstr>Mole calculation practice</vt:lpstr>
      <vt:lpstr>Answers</vt:lpstr>
      <vt:lpstr>Going the other way</vt:lpstr>
      <vt:lpstr>6.5 dozen marbles</vt:lpstr>
      <vt:lpstr>Back to moles</vt:lpstr>
      <vt:lpstr>12.21 moles of Helium</vt:lpstr>
      <vt:lpstr>Mole Map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James Seguin</dc:creator>
  <cp:lastModifiedBy>James Seguin</cp:lastModifiedBy>
  <cp:revision>21</cp:revision>
  <dcterms:created xsi:type="dcterms:W3CDTF">2020-04-13T18:29:49Z</dcterms:created>
  <dcterms:modified xsi:type="dcterms:W3CDTF">2021-03-01T16:00:57Z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