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</p:sldMasterIdLst>
  <p:notesMasterIdLst>
    <p:notesMasterId r:id="rId17"/>
  </p:notesMasterIdLst>
  <p:sldIdLst>
    <p:sldId id="257" r:id="rId5"/>
    <p:sldId id="258" r:id="rId6"/>
    <p:sldId id="259" r:id="rId7"/>
    <p:sldId id="260" r:id="rId8"/>
    <p:sldId id="262" r:id="rId9"/>
    <p:sldId id="263" r:id="rId10"/>
    <p:sldId id="265" r:id="rId11"/>
    <p:sldId id="267" r:id="rId12"/>
    <p:sldId id="269" r:id="rId13"/>
    <p:sldId id="270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9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49FDE0-DBED-46E4-804A-DD8C003EE9F4}" type="datetimeFigureOut">
              <a:rPr lang="en-US"/>
              <a:pPr>
                <a:defRPr/>
              </a:pPr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F2B51DA-DD21-461B-841A-6FD827F764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 smtClean="0">
              <a:solidFill>
                <a:srgbClr val="0000FF"/>
              </a:solidFill>
              <a:latin typeface="66 Helvetica MediumItal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0708D-5C49-469E-B6A3-58CE33DDACFD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203B-2CF5-43C1-B812-1EB55ACCA6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43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C8038-24BD-491F-B5FC-3292EDF1AFE8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C32F-8617-455F-847E-7B6129B518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61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C8038-24BD-491F-B5FC-3292EDF1AFE8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C32F-8617-455F-847E-7B6129B518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402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872589"/>
            <a:ext cx="9302752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C8038-24BD-491F-B5FC-3292EDF1AFE8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C32F-8617-455F-847E-7B6129B518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83501" y="887859"/>
            <a:ext cx="7291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66841" y="3120015"/>
            <a:ext cx="7381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128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C8038-24BD-491F-B5FC-3292EDF1AFE8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C32F-8617-455F-847E-7B6129B518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79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C8038-24BD-491F-B5FC-3292EDF1AFE8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C32F-8617-455F-847E-7B6129B518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973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C8038-24BD-491F-B5FC-3292EDF1AFE8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C32F-8617-455F-847E-7B6129B518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4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C8038-24BD-491F-B5FC-3292EDF1AFE8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C32F-8617-455F-847E-7B6129B518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464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C8038-24BD-491F-B5FC-3292EDF1AFE8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C32F-8617-455F-847E-7B6129B518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50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5DCED-BF9C-4575-B750-DAFB27E58B05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B8B4-8B17-4C76-9B30-232A53306B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43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C8038-24BD-491F-B5FC-3292EDF1AFE8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C32F-8617-455F-847E-7B6129B518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72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1A084-D7D5-4B04-AD13-21A2716C8C4C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3BF9-0149-489A-8D1F-8FDB580B26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6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C8038-24BD-491F-B5FC-3292EDF1AFE8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C32F-8617-455F-847E-7B6129B518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29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C8038-24BD-491F-B5FC-3292EDF1AFE8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C32F-8617-455F-847E-7B6129B518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8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8EAEB-13E4-4EC8-B97C-2B64E551B4D6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EAA0-1DCE-4C4E-BA4C-02E1EFCEAD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2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C018F-A3CF-48B1-BA2A-A3FC39775384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A10F-D2BB-41EE-87FF-3477D5D1B8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93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C8038-24BD-491F-B5FC-3292EDF1AFE8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C32F-8617-455F-847E-7B6129B518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20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50615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1" y="609601"/>
            <a:ext cx="400780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4"/>
            <a:ext cx="550613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70694-9C90-4BF2-9561-8F1ABE16AFBE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C730-5719-4684-A9E9-C158895D99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14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0C8038-24BD-491F-B5FC-3292EDF1AFE8}" type="datetimeFigureOut">
              <a:rPr lang="en-US" smtClean="0"/>
              <a:pPr>
                <a:defRPr/>
              </a:pPr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3FC32F-8617-455F-847E-7B6129B518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21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E3CKkkMlj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E3CKkkMljo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forms.gle/DZec9aPJLHNJ6PbU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pVwSrb9E1E" TargetMode="Externa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apVwSrb9E1E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18519"/>
            <a:ext cx="10972800" cy="1367979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solidFill>
                  <a:srgbClr val="FF0000"/>
                </a:solidFill>
              </a:rPr>
              <a:t>Acid and Base Properties &amp; Definition</a:t>
            </a:r>
          </a:p>
        </p:txBody>
      </p:sp>
      <p:pic>
        <p:nvPicPr>
          <p:cNvPr id="5" name="Content Placeholder 4" descr="2.4 Inorganic Compounds Essential to Human Functioning ..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32" y="2420917"/>
            <a:ext cx="4205568" cy="3751284"/>
          </a:xfrm>
        </p:spPr>
      </p:pic>
      <p:pic>
        <p:nvPicPr>
          <p:cNvPr id="6" name="Picture 5" descr="Acid–Base Reacti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4675150" cy="434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09600" y="873919"/>
            <a:ext cx="1097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Arrhenius acid is a substance that produces H</a:t>
            </a:r>
            <a:r>
              <a:rPr lang="en-US" altLang="en-US" sz="2800" baseline="30000" dirty="0">
                <a:solidFill>
                  <a:srgbClr val="0070C0"/>
                </a:solidFill>
              </a:rPr>
              <a:t>+ </a:t>
            </a:r>
            <a:r>
              <a:rPr lang="en-US" altLang="en-US" sz="2800" dirty="0">
                <a:solidFill>
                  <a:srgbClr val="0070C0"/>
                </a:solidFill>
              </a:rPr>
              <a:t>(H</a:t>
            </a:r>
            <a:r>
              <a:rPr lang="en-US" altLang="en-US" sz="2800" baseline="-25000" dirty="0">
                <a:solidFill>
                  <a:srgbClr val="0070C0"/>
                </a:solidFill>
              </a:rPr>
              <a:t>3</a:t>
            </a:r>
            <a:r>
              <a:rPr lang="en-US" altLang="en-US" sz="2800" dirty="0">
                <a:solidFill>
                  <a:srgbClr val="0070C0"/>
                </a:solidFill>
              </a:rPr>
              <a:t>O</a:t>
            </a:r>
            <a:r>
              <a:rPr lang="en-US" altLang="en-US" sz="2800" baseline="30000" dirty="0">
                <a:solidFill>
                  <a:srgbClr val="0070C0"/>
                </a:solidFill>
              </a:rPr>
              <a:t>+</a:t>
            </a:r>
            <a:r>
              <a:rPr lang="en-US" altLang="en-US" sz="2800" dirty="0">
                <a:solidFill>
                  <a:srgbClr val="0070C0"/>
                </a:solidFill>
              </a:rPr>
              <a:t>) in water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9600" y="3502819"/>
            <a:ext cx="10972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Arrhenius base is a substance that produces OH</a:t>
            </a:r>
            <a:r>
              <a:rPr lang="en-US" altLang="en-US" sz="2800" baseline="30000" dirty="0">
                <a:solidFill>
                  <a:srgbClr val="0070C0"/>
                </a:solidFill>
              </a:rPr>
              <a:t>- </a:t>
            </a:r>
            <a:r>
              <a:rPr lang="en-US" altLang="en-US" sz="2800" dirty="0">
                <a:solidFill>
                  <a:srgbClr val="0070C0"/>
                </a:solidFill>
              </a:rPr>
              <a:t>in water</a:t>
            </a:r>
          </a:p>
        </p:txBody>
      </p:sp>
      <p:pic>
        <p:nvPicPr>
          <p:cNvPr id="3" name="Picture 2" descr="Arrhenius Acids and Bases | Chemistry for Non-Majo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04" y="4419600"/>
            <a:ext cx="8509001" cy="762000"/>
          </a:xfrm>
          <a:prstGeom prst="rect">
            <a:avLst/>
          </a:prstGeom>
        </p:spPr>
      </p:pic>
      <p:pic>
        <p:nvPicPr>
          <p:cNvPr id="4" name="Picture 3" descr="Arrhenius Concept of Acids and Bases - Chemwi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41" y="1460569"/>
            <a:ext cx="8484777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48373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  <a:hlinkClick r:id="rId3"/>
              </a:rPr>
              <a:t>Strong and Weak Acids and Bases</a:t>
            </a:r>
            <a:endParaRPr lang="en-US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3CKkkMlj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52984" y="1999567"/>
            <a:ext cx="8281617" cy="4658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295401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comprehension check at the end is confusing since the text and the voice over do not match (the screen text is correct)</a:t>
            </a:r>
          </a:p>
        </p:txBody>
      </p:sp>
    </p:spTree>
    <p:extLst>
      <p:ext uri="{BB962C8B-B14F-4D97-AF65-F5344CB8AC3E}">
        <p14:creationId xmlns:p14="http://schemas.microsoft.com/office/powerpoint/2010/main" val="34356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09600" y="533401"/>
            <a:ext cx="1097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dirty="0" smtClean="0"/>
              <a:t>Practice Time</a:t>
            </a:r>
            <a:endParaRPr lang="en-US" altLang="en-US" sz="4800" dirty="0"/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914400" y="1371601"/>
            <a:ext cx="1066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Read Sections 10.1 and 10.2</a:t>
            </a:r>
          </a:p>
          <a:p>
            <a:pPr eaLnBrk="1" hangingPunct="1"/>
            <a:r>
              <a:rPr lang="en-US" altLang="en-US" sz="2800" dirty="0"/>
              <a:t>Page 475 #3,7,12</a:t>
            </a:r>
          </a:p>
          <a:p>
            <a:pPr eaLnBrk="1" hangingPunct="1"/>
            <a:r>
              <a:rPr lang="en-US" altLang="en-US" sz="2800" dirty="0"/>
              <a:t>Take the </a:t>
            </a:r>
            <a:r>
              <a:rPr lang="en-US" altLang="en-US" sz="2800" dirty="0">
                <a:hlinkClick r:id="rId2"/>
              </a:rPr>
              <a:t>Check Your Understanding Quiz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1"/>
            <a:ext cx="2857500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18519"/>
            <a:ext cx="10972800" cy="121028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solidFill>
                  <a:srgbClr val="FF0000"/>
                </a:solidFill>
              </a:rPr>
              <a:t>Acid and Bases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1" y="1799993"/>
            <a:ext cx="9914375" cy="5022414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2362200" y="16002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18519"/>
            <a:ext cx="10972800" cy="98168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solidFill>
                  <a:srgbClr val="FF0000"/>
                </a:solidFill>
              </a:rPr>
              <a:t>Acid and Bases</a:t>
            </a: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2362200" y="16002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21" y="1752600"/>
            <a:ext cx="8269755" cy="4953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18519"/>
            <a:ext cx="10972800" cy="98168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solidFill>
                  <a:srgbClr val="FF0000"/>
                </a:solidFill>
              </a:rPr>
              <a:t>Acid and Bases</a:t>
            </a: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2362200" y="16002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905000"/>
            <a:ext cx="3987800" cy="4470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ear Person Reading This,: 10 Things: Clean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51084"/>
            <a:ext cx="4648200" cy="4648200"/>
          </a:xfrm>
          <a:prstGeom prst="rect">
            <a:avLst/>
          </a:prstGeom>
        </p:spPr>
      </p:pic>
      <p:pic>
        <p:nvPicPr>
          <p:cNvPr id="5" name="Picture 4" descr="Hipoclorito de sodio - Wikipedia, la enciclopedia lib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879" y="1751084"/>
            <a:ext cx="1632721" cy="972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18520"/>
            <a:ext cx="10972800" cy="128648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solidFill>
                  <a:srgbClr val="FF0000"/>
                </a:solidFill>
              </a:rPr>
              <a:t>Some Properties of Acids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10972800" cy="39624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Taste sour            					</a:t>
            </a:r>
          </a:p>
          <a:p>
            <a:r>
              <a:rPr lang="en-US" altLang="en-US" sz="2800" dirty="0"/>
              <a:t>Corrode </a:t>
            </a:r>
            <a:r>
              <a:rPr lang="en-US" altLang="en-US" sz="2800" dirty="0" smtClean="0"/>
              <a:t>metals</a:t>
            </a:r>
            <a:endParaRPr lang="en-US" altLang="en-US" sz="2800" dirty="0"/>
          </a:p>
          <a:p>
            <a:r>
              <a:rPr lang="en-US" altLang="en-US" sz="2800" dirty="0"/>
              <a:t>Electrolytes (ionize in water)				</a:t>
            </a:r>
          </a:p>
          <a:p>
            <a:r>
              <a:rPr lang="en-US" altLang="en-US" sz="2800" dirty="0"/>
              <a:t>React with bases to form a salt and water	</a:t>
            </a:r>
          </a:p>
          <a:p>
            <a:r>
              <a:rPr lang="en-US" altLang="en-US" sz="2800" cap="none" dirty="0"/>
              <a:t>p</a:t>
            </a:r>
            <a:r>
              <a:rPr lang="en-US" altLang="en-US" sz="2800" dirty="0"/>
              <a:t>H is less than 7</a:t>
            </a:r>
          </a:p>
          <a:p>
            <a:r>
              <a:rPr lang="en-US" altLang="en-US" sz="2800" dirty="0"/>
              <a:t>Turns blue litmus paper to red  “Blue to Red A-CID”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428006"/>
              </p:ext>
            </p:extLst>
          </p:nvPr>
        </p:nvGraphicFramePr>
        <p:xfrm>
          <a:off x="7938717" y="1905001"/>
          <a:ext cx="2057400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3" imgW="845889" imgH="806609" progId="MS_ClipArt_Gallery.2">
                  <p:embed/>
                </p:oleObj>
              </mc:Choice>
              <mc:Fallback>
                <p:oleObj name="Clip" r:id="rId3" imgW="845889" imgH="80660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717" y="1905001"/>
                        <a:ext cx="2057400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145762"/>
              </p:ext>
            </p:extLst>
          </p:nvPr>
        </p:nvGraphicFramePr>
        <p:xfrm>
          <a:off x="3496236" y="1524001"/>
          <a:ext cx="6888163" cy="47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7084930" imgH="4892273" progId="Word.Document.8">
                  <p:embed/>
                </p:oleObj>
              </mc:Choice>
              <mc:Fallback>
                <p:oleObj name="Document" r:id="rId3" imgW="7084930" imgH="489227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236" y="1524001"/>
                        <a:ext cx="6888163" cy="475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70584"/>
            <a:ext cx="11049000" cy="1053417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solidFill>
                  <a:srgbClr val="FF0000"/>
                </a:solidFill>
              </a:rPr>
              <a:t>Acid Nomenclature Review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2209330" y="2115753"/>
            <a:ext cx="251507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Binary Acids  </a:t>
            </a:r>
            <a:r>
              <a:rPr 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H plus a non-metal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2218207" y="4925802"/>
            <a:ext cx="1793499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Oxyacids</a:t>
            </a:r>
            <a:endParaRPr lang="en-US" sz="24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 plus a polyatomic ion containing oxygen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3505200" y="471289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505200" y="5310981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752600" y="3023908"/>
            <a:ext cx="8382000" cy="73526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524000" y="1946276"/>
            <a:ext cx="100584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 </a:t>
            </a:r>
            <a:r>
              <a:rPr 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</a:t>
            </a:r>
            <a:r>
              <a:rPr 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01638" lvl="1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Try these:</a:t>
            </a:r>
          </a:p>
          <a:p>
            <a:pPr marL="401638" lvl="1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altLang="en-US" sz="2800" dirty="0"/>
              <a:t>Page 468 #1,2</a:t>
            </a:r>
          </a:p>
          <a:p>
            <a:pPr marL="401638" lvl="1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4343401" y="1981201"/>
            <a:ext cx="423386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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	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iodic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4343400" y="3184526"/>
            <a:ext cx="37528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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carbon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acid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4343400" y="4538629"/>
            <a:ext cx="3811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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nitr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ous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acid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0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618519"/>
            <a:ext cx="10972800" cy="999145"/>
          </a:xfrm>
        </p:spPr>
        <p:txBody>
          <a:bodyPr>
            <a:noAutofit/>
          </a:bodyPr>
          <a:lstStyle/>
          <a:p>
            <a:r>
              <a:rPr lang="en-US" altLang="en-US" sz="4800" dirty="0">
                <a:solidFill>
                  <a:srgbClr val="FF0000"/>
                </a:solidFill>
              </a:rPr>
              <a:t>Acid Nomenclature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utoUpdateAnimBg="0"/>
      <p:bldP spid="165895" grpId="0" autoUpdateAnimBg="0"/>
      <p:bldP spid="16589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ous household cleaning products (bases) | Siyavul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10" y="184388"/>
            <a:ext cx="4791502" cy="3593627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618520"/>
            <a:ext cx="5562599" cy="1362682"/>
          </a:xfrm>
        </p:spPr>
        <p:txBody>
          <a:bodyPr>
            <a:normAutofit fontScale="90000"/>
          </a:bodyPr>
          <a:lstStyle/>
          <a:p>
            <a:r>
              <a:rPr lang="en-US" altLang="en-US" sz="4800" dirty="0">
                <a:solidFill>
                  <a:srgbClr val="FF0000"/>
                </a:solidFill>
              </a:rPr>
              <a:t>Some Properties of Bases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609601" y="1828800"/>
            <a:ext cx="10972800" cy="4533902"/>
          </a:xfrm>
        </p:spPr>
        <p:txBody>
          <a:bodyPr>
            <a:normAutofit/>
          </a:bodyPr>
          <a:lstStyle/>
          <a:p>
            <a:r>
              <a:rPr lang="en-US" sz="2800" dirty="0"/>
              <a:t>Taste bitter, chalky</a:t>
            </a:r>
          </a:p>
          <a:p>
            <a:r>
              <a:rPr lang="en-US" sz="2800" dirty="0"/>
              <a:t>Are electrolytes</a:t>
            </a:r>
          </a:p>
          <a:p>
            <a:r>
              <a:rPr lang="en-US" sz="2800" dirty="0"/>
              <a:t>Feel soapy, slippery</a:t>
            </a:r>
          </a:p>
          <a:p>
            <a:r>
              <a:rPr lang="en-US" sz="2800" dirty="0"/>
              <a:t>React with acids to </a:t>
            </a:r>
            <a:r>
              <a:rPr lang="en-US" sz="2800" dirty="0" smtClean="0"/>
              <a:t>form </a:t>
            </a:r>
            <a:r>
              <a:rPr lang="en-US" sz="2800" dirty="0"/>
              <a:t>salts and </a:t>
            </a:r>
            <a:r>
              <a:rPr lang="en-US" sz="2800" dirty="0" smtClean="0"/>
              <a:t>water (neutralization)</a:t>
            </a:r>
            <a:endParaRPr lang="en-US" sz="2800" dirty="0"/>
          </a:p>
          <a:p>
            <a:r>
              <a:rPr lang="en-US" sz="2800" cap="none" dirty="0"/>
              <a:t>p</a:t>
            </a:r>
            <a:r>
              <a:rPr lang="en-US" sz="2800" dirty="0"/>
              <a:t>H greater than 7</a:t>
            </a:r>
          </a:p>
          <a:p>
            <a:r>
              <a:rPr lang="en-US" sz="2800" dirty="0"/>
              <a:t>Turns red litmus paper to blue     “Basic Blue”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676881"/>
          </a:xfrm>
        </p:spPr>
        <p:txBody>
          <a:bodyPr>
            <a:noAutofit/>
          </a:bodyPr>
          <a:lstStyle/>
          <a:p>
            <a:r>
              <a:rPr lang="en-US" altLang="en-US" sz="4800" dirty="0">
                <a:solidFill>
                  <a:srgbClr val="FF0000"/>
                </a:solidFill>
                <a:hlinkClick r:id="rId3"/>
              </a:rPr>
              <a:t>Acid/Base Definition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648201"/>
            <a:ext cx="10972800" cy="2057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smtClean="0"/>
              <a:t>Definition:  </a:t>
            </a:r>
            <a:r>
              <a:rPr lang="en-US" altLang="en-US" sz="2400" dirty="0" smtClean="0"/>
              <a:t>Arrhenius </a:t>
            </a:r>
            <a:r>
              <a:rPr lang="en-US" altLang="en-US" sz="1800" dirty="0" smtClean="0"/>
              <a:t>(there are actually 3 acceptable definitions of acids/bases; we will only look at the Arrhenius definition this year)</a:t>
            </a:r>
          </a:p>
          <a:p>
            <a:pPr lvl="1"/>
            <a:r>
              <a:rPr lang="en-US" altLang="en-US" sz="2400" dirty="0" smtClean="0"/>
              <a:t>Acids – produce H</a:t>
            </a:r>
            <a:r>
              <a:rPr lang="en-US" altLang="en-US" sz="2400" baseline="30000" dirty="0" smtClean="0"/>
              <a:t>+</a:t>
            </a:r>
            <a:r>
              <a:rPr lang="en-US" altLang="en-US" sz="2400" dirty="0" smtClean="0"/>
              <a:t> ions (or hydronium ions H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O</a:t>
            </a:r>
            <a:r>
              <a:rPr lang="en-US" altLang="en-US" sz="2400" baseline="30000" dirty="0" smtClean="0"/>
              <a:t>+</a:t>
            </a:r>
            <a:r>
              <a:rPr lang="en-US" altLang="en-US" sz="2400" dirty="0" smtClean="0"/>
              <a:t>) in water</a:t>
            </a:r>
          </a:p>
          <a:p>
            <a:pPr lvl="1"/>
            <a:r>
              <a:rPr lang="en-US" altLang="en-US" sz="2400" dirty="0" smtClean="0"/>
              <a:t>Bases – produce OH</a:t>
            </a:r>
            <a:r>
              <a:rPr lang="en-US" altLang="en-US" sz="2400" baseline="30000" dirty="0" smtClean="0"/>
              <a:t>-</a:t>
            </a:r>
            <a:r>
              <a:rPr lang="en-US" altLang="en-US" sz="2400" dirty="0" smtClean="0"/>
              <a:t> ions in water</a:t>
            </a:r>
          </a:p>
        </p:txBody>
      </p:sp>
      <p:pic>
        <p:nvPicPr>
          <p:cNvPr id="2" name="apVwSrb9E1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83935" y="857554"/>
            <a:ext cx="6824133" cy="3838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0882BBAA8CE47996B3EE79E7E86E9" ma:contentTypeVersion="13" ma:contentTypeDescription="Create a new document." ma:contentTypeScope="" ma:versionID="07600304b9b4c71e0c17433d9eacba5d">
  <xsd:schema xmlns:xsd="http://www.w3.org/2001/XMLSchema" xmlns:xs="http://www.w3.org/2001/XMLSchema" xmlns:p="http://schemas.microsoft.com/office/2006/metadata/properties" xmlns:ns3="ac4572f7-dc9e-4ce6-a210-4a839be5dd70" xmlns:ns4="41d8231a-1f9d-476b-be5f-304d9c9b4ead" targetNamespace="http://schemas.microsoft.com/office/2006/metadata/properties" ma:root="true" ma:fieldsID="a1f15890489fd989f5077104e728e7e2" ns3:_="" ns4:_="">
    <xsd:import namespace="ac4572f7-dc9e-4ce6-a210-4a839be5dd70"/>
    <xsd:import namespace="41d8231a-1f9d-476b-be5f-304d9c9b4e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572f7-dc9e-4ce6-a210-4a839be5d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31a-1f9d-476b-be5f-304d9c9b4e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825FCB-E5B2-496A-8428-89709C6C9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572f7-dc9e-4ce6-a210-4a839be5dd70"/>
    <ds:schemaRef ds:uri="41d8231a-1f9d-476b-be5f-304d9c9b4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68615A-42F7-40D3-B894-A47B159CACE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ac4572f7-dc9e-4ce6-a210-4a839be5dd70"/>
    <ds:schemaRef ds:uri="http://purl.org/dc/elements/1.1/"/>
    <ds:schemaRef ds:uri="http://schemas.microsoft.com/office/2006/metadata/properties"/>
    <ds:schemaRef ds:uri="41d8231a-1f9d-476b-be5f-304d9c9b4ea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6B0EB5-1CDC-4FC3-B47F-D5E99DAC7F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7312</TotalTime>
  <Words>269</Words>
  <Application>Microsoft Office PowerPoint</Application>
  <PresentationFormat>Widescreen</PresentationFormat>
  <Paragraphs>46</Paragraphs>
  <Slides>12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66 Helvetica MediumItalic</vt:lpstr>
      <vt:lpstr>Arial</vt:lpstr>
      <vt:lpstr>Calibri</vt:lpstr>
      <vt:lpstr>Comic Sans MS</vt:lpstr>
      <vt:lpstr>Symbol</vt:lpstr>
      <vt:lpstr>Tw Cen MT</vt:lpstr>
      <vt:lpstr>Wingdings</vt:lpstr>
      <vt:lpstr>Droplet</vt:lpstr>
      <vt:lpstr>Clip</vt:lpstr>
      <vt:lpstr>Document</vt:lpstr>
      <vt:lpstr>Acid and Base Properties &amp; Definition</vt:lpstr>
      <vt:lpstr>Acid and Bases</vt:lpstr>
      <vt:lpstr>Acid and Bases</vt:lpstr>
      <vt:lpstr>Acid and Bases</vt:lpstr>
      <vt:lpstr>Some Properties of Acids</vt:lpstr>
      <vt:lpstr>Acid Nomenclature Review</vt:lpstr>
      <vt:lpstr>Acid Nomenclature Review</vt:lpstr>
      <vt:lpstr>Some Properties of Bases</vt:lpstr>
      <vt:lpstr>Acid/Base Definition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Chemistry of Acids and Bases</dc:title>
  <dc:creator>J Seguin</dc:creator>
  <cp:lastModifiedBy>James Seguin</cp:lastModifiedBy>
  <cp:revision>28</cp:revision>
  <dcterms:created xsi:type="dcterms:W3CDTF">2011-05-07T18:53:20Z</dcterms:created>
  <dcterms:modified xsi:type="dcterms:W3CDTF">2021-01-08T19:30:00Z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0x010100EE40882BBAA8CE47996B3EE79E7E86E9</vt:lpwstr>
  </property>
</Properties>
</file>