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084FF11-EE75-49C8-8017-6ED5A3A95157}">
          <p14:sldIdLst>
            <p14:sldId id="256"/>
            <p14:sldId id="257"/>
            <p14:sldId id="258"/>
          </p14:sldIdLst>
        </p14:section>
        <p14:section name="Untitled Section" id="{03C5C1F0-000C-4B62-829A-199CA952A0E9}">
          <p14:sldIdLst>
            <p14:sldId id="259"/>
            <p14:sldId id="260"/>
            <p14:sldId id="261"/>
            <p14:sldId id="262"/>
            <p14:sldId id="263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4" autoAdjust="0"/>
    <p:restoredTop sz="94660"/>
  </p:normalViewPr>
  <p:slideViewPr>
    <p:cSldViewPr snapToGrid="0">
      <p:cViewPr varScale="1">
        <p:scale>
          <a:sx n="75" d="100"/>
          <a:sy n="75" d="100"/>
        </p:scale>
        <p:origin x="3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KYQt36r5cXihUmdM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Mole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8523" y="5979196"/>
            <a:ext cx="10318418" cy="742279"/>
          </a:xfrm>
        </p:spPr>
        <p:txBody>
          <a:bodyPr/>
          <a:lstStyle/>
          <a:p>
            <a:r>
              <a:rPr lang="en-US" dirty="0" smtClean="0"/>
              <a:t>Mole to Particle to smaller particles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41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the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005075"/>
          </a:xfrm>
        </p:spPr>
        <p:txBody>
          <a:bodyPr>
            <a:normAutofit/>
          </a:bodyPr>
          <a:lstStyle/>
          <a:p>
            <a:r>
              <a:rPr lang="en-US" sz="2800" dirty="0" smtClean="0">
                <a:hlinkClick r:id="rId2"/>
              </a:rPr>
              <a:t>Check Your Understanding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4735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Particles to smaller particles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7091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Some object are made of smaller objects.</a:t>
            </a:r>
          </a:p>
          <a:p>
            <a:r>
              <a:rPr lang="en-US" sz="2800" dirty="0" smtClean="0"/>
              <a:t>For example a car, the object, is made up of smaller parts such as tires, doors, seats, windshield wipers etc.</a:t>
            </a:r>
          </a:p>
          <a:p>
            <a:r>
              <a:rPr lang="en-US" sz="2800" dirty="0" smtClean="0"/>
              <a:t>Some objects in chemistry, such as compounds, are made of smaller objects we call atoms or ions.</a:t>
            </a:r>
          </a:p>
          <a:p>
            <a:r>
              <a:rPr lang="en-US" sz="2800" dirty="0" smtClean="0"/>
              <a:t>Sometimes we need to know how many smaller object are in a particular sample.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04116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everyday objects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135119"/>
          </a:xfrm>
        </p:spPr>
        <p:txBody>
          <a:bodyPr>
            <a:noAutofit/>
          </a:bodyPr>
          <a:lstStyle/>
          <a:p>
            <a:r>
              <a:rPr lang="en-US" sz="2800" dirty="0" smtClean="0"/>
              <a:t>If you have 15 </a:t>
            </a:r>
            <a:r>
              <a:rPr lang="en-US" sz="2800" dirty="0" err="1" smtClean="0"/>
              <a:t>Barbies</a:t>
            </a:r>
            <a:r>
              <a:rPr lang="en-US" sz="2800" dirty="0" smtClean="0"/>
              <a:t>, how many arms are there?</a:t>
            </a:r>
          </a:p>
          <a:p>
            <a:endParaRPr lang="en-US" sz="2800" dirty="0"/>
          </a:p>
          <a:p>
            <a:r>
              <a:rPr lang="en-US" sz="2800" dirty="0" smtClean="0"/>
              <a:t>First thing you need to know is something about </a:t>
            </a:r>
            <a:r>
              <a:rPr lang="en-US" sz="2800" dirty="0" err="1" smtClean="0"/>
              <a:t>Barbies</a:t>
            </a:r>
            <a:r>
              <a:rPr lang="en-US" sz="2800" dirty="0" smtClean="0"/>
              <a:t> and that they always have 2 arms (at least they start that way)</a:t>
            </a:r>
          </a:p>
          <a:p>
            <a:endParaRPr lang="en-US" sz="2800" dirty="0"/>
          </a:p>
          <a:p>
            <a:r>
              <a:rPr lang="en-US" sz="2800" dirty="0" smtClean="0"/>
              <a:t>? arms = 15 </a:t>
            </a:r>
            <a:r>
              <a:rPr lang="en-US" sz="2800" dirty="0" err="1" smtClean="0"/>
              <a:t>Barbies</a:t>
            </a:r>
            <a:r>
              <a:rPr lang="en-US" sz="2800" dirty="0" smtClean="0"/>
              <a:t> x 2 arms/Barbie</a:t>
            </a:r>
          </a:p>
          <a:p>
            <a:r>
              <a:rPr lang="en-US" sz="2800" dirty="0" smtClean="0"/>
              <a:t>= 30 arms</a:t>
            </a:r>
            <a:endParaRPr lang="en-US" sz="2800" dirty="0"/>
          </a:p>
        </p:txBody>
      </p:sp>
      <p:pic>
        <p:nvPicPr>
          <p:cNvPr id="4" name="Picture 3" descr="Free photo Balloon Silly Smiley Geek Geeky Nerdy Nerd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960" y="4501990"/>
            <a:ext cx="3332480" cy="221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613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for a chemistry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2200" y="1168401"/>
            <a:ext cx="10515600" cy="5516880"/>
          </a:xfrm>
        </p:spPr>
        <p:txBody>
          <a:bodyPr>
            <a:noAutofit/>
          </a:bodyPr>
          <a:lstStyle/>
          <a:p>
            <a:r>
              <a:rPr lang="en-US" sz="2800" dirty="0" smtClean="0"/>
              <a:t>If you have 3.22 x 10</a:t>
            </a:r>
            <a:r>
              <a:rPr lang="en-US" sz="2800" baseline="30000" dirty="0" smtClean="0"/>
              <a:t>24</a:t>
            </a:r>
            <a:r>
              <a:rPr lang="en-US" sz="2800" dirty="0" smtClean="0"/>
              <a:t> molecules of water, how many hydrogen atoms are there?</a:t>
            </a:r>
          </a:p>
          <a:p>
            <a:endParaRPr lang="en-US" sz="2800" dirty="0"/>
          </a:p>
          <a:p>
            <a:r>
              <a:rPr lang="en-US" sz="2800" dirty="0" smtClean="0"/>
              <a:t> Once again, we need to have knowledge of the particle, this time it’s water.  Water has a chemical formula of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and therefore contains 2 hydrogen atoms per water molecule.</a:t>
            </a:r>
          </a:p>
          <a:p>
            <a:endParaRPr lang="en-US" sz="2800" dirty="0"/>
          </a:p>
          <a:p>
            <a:r>
              <a:rPr lang="en-US" sz="2800" dirty="0" smtClean="0"/>
              <a:t>? hydrogen atoms = 3.22 x 10</a:t>
            </a:r>
            <a:r>
              <a:rPr lang="en-US" sz="2800" baseline="30000" dirty="0" smtClean="0"/>
              <a:t>24</a:t>
            </a:r>
            <a:r>
              <a:rPr lang="en-US" sz="2800" dirty="0" smtClean="0"/>
              <a:t> molecules of water x 2 hydrogen </a:t>
            </a:r>
            <a:r>
              <a:rPr lang="en-US" sz="2800" dirty="0" smtClean="0"/>
              <a:t>atoms / molecule </a:t>
            </a:r>
            <a:r>
              <a:rPr lang="en-US" sz="2800" dirty="0" smtClean="0"/>
              <a:t>of water </a:t>
            </a:r>
            <a:endParaRPr lang="en-US" sz="2800" dirty="0"/>
          </a:p>
          <a:p>
            <a:r>
              <a:rPr lang="en-US" sz="2800" dirty="0" smtClean="0"/>
              <a:t>= 6.44 x 10</a:t>
            </a:r>
            <a:r>
              <a:rPr lang="en-US" sz="2800" baseline="30000" dirty="0" smtClean="0"/>
              <a:t>24</a:t>
            </a:r>
            <a:r>
              <a:rPr lang="en-US" sz="2800" dirty="0" smtClean="0"/>
              <a:t> hydrogen atoms</a:t>
            </a:r>
            <a:endParaRPr lang="en-US" sz="2800" dirty="0"/>
          </a:p>
        </p:txBody>
      </p:sp>
      <p:pic>
        <p:nvPicPr>
          <p:cNvPr id="4" name="Picture 3" descr="Painting Story - MIOCEAN - Drew Brophy - Surf Lifestyle Ar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6080" y="5440363"/>
            <a:ext cx="2956560" cy="1244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032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the other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193800"/>
            <a:ext cx="10680700" cy="5267959"/>
          </a:xfrm>
        </p:spPr>
        <p:txBody>
          <a:bodyPr>
            <a:noAutofit/>
          </a:bodyPr>
          <a:lstStyle/>
          <a:p>
            <a:r>
              <a:rPr lang="en-US" sz="2800" dirty="0" smtClean="0"/>
              <a:t>A car lot has 332 tires on the lot (not counting spares), how many cars does the lot have?</a:t>
            </a:r>
          </a:p>
          <a:p>
            <a:endParaRPr lang="en-US" sz="2800" dirty="0"/>
          </a:p>
          <a:p>
            <a:r>
              <a:rPr lang="en-US" sz="2800" dirty="0" smtClean="0"/>
              <a:t>Each car has 4 tires.</a:t>
            </a:r>
          </a:p>
          <a:p>
            <a:endParaRPr lang="en-US" sz="2800" dirty="0"/>
          </a:p>
          <a:p>
            <a:r>
              <a:rPr lang="en-US" sz="2800" dirty="0" smtClean="0"/>
              <a:t>? cars = 332 tires ÷ 4 tires/car</a:t>
            </a:r>
          </a:p>
          <a:p>
            <a:r>
              <a:rPr lang="en-US" sz="2800" dirty="0" smtClean="0"/>
              <a:t>= 83 cars</a:t>
            </a:r>
          </a:p>
          <a:p>
            <a:endParaRPr lang="en-US" sz="2800" dirty="0"/>
          </a:p>
          <a:p>
            <a:r>
              <a:rPr lang="en-US" sz="2800" dirty="0" smtClean="0"/>
              <a:t>Same process with the units that you saw in the previous lesson (multiply by the reciprocal)</a:t>
            </a:r>
            <a:endParaRPr lang="en-US" sz="2800" dirty="0"/>
          </a:p>
        </p:txBody>
      </p:sp>
      <p:pic>
        <p:nvPicPr>
          <p:cNvPr id="4" name="Picture 3" descr="Bugatti Divo - Wikipedi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840" y="2118994"/>
            <a:ext cx="6075680" cy="341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31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back to 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3300" y="1181100"/>
            <a:ext cx="10591800" cy="5283199"/>
          </a:xfrm>
        </p:spPr>
        <p:txBody>
          <a:bodyPr>
            <a:noAutofit/>
          </a:bodyPr>
          <a:lstStyle/>
          <a:p>
            <a:r>
              <a:rPr lang="en-US" sz="2800" dirty="0" smtClean="0"/>
              <a:t>A beaker containing sodium </a:t>
            </a:r>
            <a:r>
              <a:rPr lang="en-US" sz="2800" dirty="0" err="1" smtClean="0"/>
              <a:t>sulphate</a:t>
            </a:r>
            <a:r>
              <a:rPr lang="en-US" sz="2800" dirty="0" smtClean="0"/>
              <a:t> has 4.25 x 10</a:t>
            </a:r>
            <a:r>
              <a:rPr lang="en-US" sz="2800" baseline="30000" dirty="0" smtClean="0"/>
              <a:t>25</a:t>
            </a:r>
            <a:r>
              <a:rPr lang="en-US" sz="2800" dirty="0" smtClean="0"/>
              <a:t> atoms of oxygen, how many formula units of sodium </a:t>
            </a:r>
            <a:r>
              <a:rPr lang="en-US" sz="2800" dirty="0" err="1" smtClean="0"/>
              <a:t>sulphate</a:t>
            </a:r>
            <a:r>
              <a:rPr lang="en-US" sz="2800" dirty="0" smtClean="0"/>
              <a:t> are in the beaker?</a:t>
            </a:r>
          </a:p>
          <a:p>
            <a:endParaRPr lang="en-US" sz="2800" dirty="0"/>
          </a:p>
          <a:p>
            <a:r>
              <a:rPr lang="en-US" sz="2800" dirty="0" smtClean="0"/>
              <a:t>Sodium </a:t>
            </a:r>
            <a:r>
              <a:rPr lang="en-US" sz="2800" dirty="0" err="1" smtClean="0"/>
              <a:t>sulphate</a:t>
            </a:r>
            <a:r>
              <a:rPr lang="en-US" sz="2800" dirty="0" smtClean="0"/>
              <a:t> = Na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SO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 therefore there are 4 oxygen atoms per formula unit.</a:t>
            </a:r>
          </a:p>
          <a:p>
            <a:endParaRPr lang="en-US" sz="2800" dirty="0" smtClean="0"/>
          </a:p>
          <a:p>
            <a:r>
              <a:rPr lang="en-US" sz="2800" dirty="0" smtClean="0"/>
              <a:t>? FU sodium </a:t>
            </a:r>
            <a:r>
              <a:rPr lang="en-US" sz="2800" dirty="0" err="1" smtClean="0"/>
              <a:t>sulphate</a:t>
            </a:r>
            <a:r>
              <a:rPr lang="en-US" sz="2800" dirty="0" smtClean="0"/>
              <a:t> = 4.25 x 10</a:t>
            </a:r>
            <a:r>
              <a:rPr lang="en-US" sz="2800" baseline="30000" dirty="0" smtClean="0"/>
              <a:t>25</a:t>
            </a:r>
            <a:r>
              <a:rPr lang="en-US" sz="2800" dirty="0" smtClean="0"/>
              <a:t> atoms of oxygen ÷ 4 atoms of </a:t>
            </a:r>
            <a:r>
              <a:rPr lang="en-US" sz="2800" dirty="0" smtClean="0"/>
              <a:t>oxygen / FU </a:t>
            </a:r>
            <a:r>
              <a:rPr lang="en-US" sz="2800" dirty="0" smtClean="0"/>
              <a:t>sodium </a:t>
            </a:r>
            <a:r>
              <a:rPr lang="en-US" sz="2800" dirty="0" err="1" smtClean="0"/>
              <a:t>sulphate</a:t>
            </a:r>
            <a:endParaRPr lang="en-US" sz="2800" dirty="0" smtClean="0"/>
          </a:p>
          <a:p>
            <a:r>
              <a:rPr lang="en-US" sz="2800" dirty="0" smtClean="0"/>
              <a:t>=1.06 x 10</a:t>
            </a:r>
            <a:r>
              <a:rPr lang="en-US" sz="2800" baseline="30000" dirty="0" smtClean="0"/>
              <a:t>25</a:t>
            </a:r>
            <a:r>
              <a:rPr lang="en-US" sz="2800" dirty="0" smtClean="0"/>
              <a:t> FU sodium </a:t>
            </a:r>
            <a:r>
              <a:rPr lang="en-US" sz="2800" dirty="0" err="1" smtClean="0"/>
              <a:t>sulphate</a:t>
            </a:r>
            <a:r>
              <a:rPr lang="en-US" sz="2800" dirty="0" smtClean="0"/>
              <a:t> (3 sig figs since the # of oxygen atoms is a counted number)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52235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9036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Conversion between particles and smaller particles requires an understanding of the compound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You must have a good understanding of nomenclature to be able to determine the number of particles within a compound (chemical formula)</a:t>
            </a:r>
          </a:p>
          <a:p>
            <a:endParaRPr lang="en-US" sz="2800" dirty="0"/>
          </a:p>
          <a:p>
            <a:r>
              <a:rPr lang="en-US" sz="2800" dirty="0" smtClean="0"/>
              <a:t>The conversion factor always comes from the </a:t>
            </a:r>
            <a:r>
              <a:rPr lang="en-US" sz="2800" b="1" dirty="0" smtClean="0"/>
              <a:t>chemical formula </a:t>
            </a:r>
            <a:r>
              <a:rPr lang="en-US" sz="2800" dirty="0" smtClean="0"/>
              <a:t>of the compound.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6361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442720"/>
            <a:ext cx="10178322" cy="4937759"/>
          </a:xfrm>
        </p:spPr>
        <p:txBody>
          <a:bodyPr/>
          <a:lstStyle/>
          <a:p>
            <a:r>
              <a:rPr lang="en-US" dirty="0" smtClean="0"/>
              <a:t>N</a:t>
            </a:r>
            <a:r>
              <a:rPr lang="en-US" baseline="-25000" dirty="0" smtClean="0"/>
              <a:t>A </a:t>
            </a:r>
            <a:r>
              <a:rPr lang="en-US" dirty="0" smtClean="0"/>
              <a:t>= Avogadro’s Number = 6.022 x 10</a:t>
            </a:r>
            <a:r>
              <a:rPr lang="en-US" baseline="30000" dirty="0" smtClean="0"/>
              <a:t>23</a:t>
            </a:r>
            <a:r>
              <a:rPr lang="en-US" dirty="0" smtClean="0"/>
              <a:t>particles/mole</a:t>
            </a:r>
          </a:p>
          <a:p>
            <a:r>
              <a:rPr lang="en-US" dirty="0" smtClean="0"/>
              <a:t>CF = information from the chemical formula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1524000" y="2187160"/>
            <a:ext cx="9740900" cy="3953481"/>
            <a:chOff x="1524000" y="2187160"/>
            <a:chExt cx="9740900" cy="3953481"/>
          </a:xfrm>
        </p:grpSpPr>
        <p:sp>
          <p:nvSpPr>
            <p:cNvPr id="4" name="Cloud 3"/>
            <p:cNvSpPr/>
            <p:nvPr/>
          </p:nvSpPr>
          <p:spPr>
            <a:xfrm>
              <a:off x="9151620" y="3403600"/>
              <a:ext cx="2113280" cy="1402080"/>
            </a:xfrm>
            <a:prstGeom prst="clou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Cloud 4"/>
            <p:cNvSpPr/>
            <p:nvPr/>
          </p:nvSpPr>
          <p:spPr>
            <a:xfrm>
              <a:off x="5337810" y="3403600"/>
              <a:ext cx="2113280" cy="1402080"/>
            </a:xfrm>
            <a:prstGeom prst="clou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loud 5"/>
            <p:cNvSpPr/>
            <p:nvPr/>
          </p:nvSpPr>
          <p:spPr>
            <a:xfrm>
              <a:off x="1524000" y="3403600"/>
              <a:ext cx="2113280" cy="1402080"/>
            </a:xfrm>
            <a:prstGeom prst="clou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550400" y="3919974"/>
              <a:ext cx="12419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Mole (n)</a:t>
              </a:r>
              <a:endParaRPr lang="en-US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520690" y="3873807"/>
              <a:ext cx="17475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Particle (N)</a:t>
              </a:r>
              <a:endParaRPr lang="en-US" sz="2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023915" y="3735307"/>
              <a:ext cx="12331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Smaller Particle</a:t>
              </a:r>
              <a:endParaRPr lang="en-US" sz="2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144892" y="2187160"/>
              <a:ext cx="8801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X N</a:t>
              </a:r>
              <a:r>
                <a:rPr lang="en-US" sz="2400" baseline="-25000" dirty="0" smtClean="0"/>
                <a:t>A</a:t>
              </a:r>
              <a:endParaRPr lang="en-US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130922" y="5626639"/>
              <a:ext cx="8940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÷ N</a:t>
              </a:r>
              <a:r>
                <a:rPr lang="en-US" sz="2400" baseline="-25000" dirty="0" smtClean="0"/>
                <a:t>A</a:t>
              </a:r>
              <a:endParaRPr lang="en-US" sz="2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41277" y="5678976"/>
              <a:ext cx="8940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÷ CF</a:t>
              </a:r>
              <a:endParaRPr lang="en-US" sz="2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841277" y="2187161"/>
              <a:ext cx="8940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X</a:t>
              </a:r>
              <a:r>
                <a:rPr lang="en-US" sz="2400" dirty="0" smtClean="0"/>
                <a:t> CF</a:t>
              </a:r>
              <a:endParaRPr lang="en-US" sz="2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666990" y="3735307"/>
              <a:ext cx="15100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n</a:t>
              </a:r>
              <a:r>
                <a:rPr lang="en-US" sz="2400" dirty="0" smtClean="0"/>
                <a:t>   =  N</a:t>
              </a:r>
            </a:p>
            <a:p>
              <a:r>
                <a:rPr lang="en-US" sz="2400" dirty="0" smtClean="0"/>
                <a:t>         N</a:t>
              </a:r>
              <a:r>
                <a:rPr lang="en-US" sz="2400" baseline="-25000" dirty="0" smtClean="0"/>
                <a:t>A</a:t>
              </a:r>
              <a:endParaRPr lang="en-US" sz="2400" baseline="-25000" dirty="0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8414986" y="4104639"/>
              <a:ext cx="44704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Curved Up Arrow 20"/>
          <p:cNvSpPr/>
          <p:nvPr/>
        </p:nvSpPr>
        <p:spPr>
          <a:xfrm>
            <a:off x="2836742" y="4835987"/>
            <a:ext cx="2903153" cy="79326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Curved Up Arrow 21"/>
          <p:cNvSpPr/>
          <p:nvPr/>
        </p:nvSpPr>
        <p:spPr>
          <a:xfrm rot="10800000">
            <a:off x="6970428" y="2610335"/>
            <a:ext cx="2903153" cy="79326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Curved Up Arrow 22"/>
          <p:cNvSpPr/>
          <p:nvPr/>
        </p:nvSpPr>
        <p:spPr>
          <a:xfrm rot="10800000">
            <a:off x="2836741" y="2610335"/>
            <a:ext cx="2903153" cy="79326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Curved Up Arrow 23"/>
          <p:cNvSpPr/>
          <p:nvPr/>
        </p:nvSpPr>
        <p:spPr>
          <a:xfrm>
            <a:off x="7133371" y="4805679"/>
            <a:ext cx="2903153" cy="79326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58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960" y="0"/>
            <a:ext cx="10178322" cy="824115"/>
          </a:xfrm>
        </p:spPr>
        <p:txBody>
          <a:bodyPr>
            <a:normAutofit/>
          </a:bodyPr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6960" y="697115"/>
            <a:ext cx="10647680" cy="6033885"/>
          </a:xfrm>
        </p:spPr>
        <p:txBody>
          <a:bodyPr>
            <a:noAutofit/>
          </a:bodyPr>
          <a:lstStyle/>
          <a:p>
            <a:r>
              <a:rPr lang="en-US" sz="2800" dirty="0" smtClean="0"/>
              <a:t>Calculate the following:</a:t>
            </a:r>
          </a:p>
          <a:p>
            <a:r>
              <a:rPr lang="en-US" sz="2800" dirty="0" smtClean="0"/>
              <a:t>1.	# of Ca ions in 6.74 X 10</a:t>
            </a:r>
            <a:r>
              <a:rPr lang="en-US" sz="2800" baseline="30000" dirty="0" smtClean="0"/>
              <a:t>22</a:t>
            </a:r>
            <a:r>
              <a:rPr lang="en-US" sz="2800" dirty="0" smtClean="0"/>
              <a:t> FU of calcium chloride</a:t>
            </a:r>
          </a:p>
          <a:p>
            <a:pPr marL="0" indent="0">
              <a:buNone/>
            </a:pPr>
            <a:r>
              <a:rPr lang="en-US" sz="2800" b="1" dirty="0" smtClean="0"/>
              <a:t>Answer</a:t>
            </a:r>
            <a:r>
              <a:rPr lang="en-US" sz="2800" dirty="0" smtClean="0"/>
              <a:t> 6.74 x 10</a:t>
            </a:r>
            <a:r>
              <a:rPr lang="en-US" sz="2800" baseline="30000" dirty="0" smtClean="0"/>
              <a:t>22</a:t>
            </a:r>
            <a:r>
              <a:rPr lang="en-US" sz="2800" dirty="0" smtClean="0"/>
              <a:t> Ca ions (CaCl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2.	# of methane molecules that contain 8.72 X 10</a:t>
            </a:r>
            <a:r>
              <a:rPr lang="en-US" sz="2800" baseline="30000" dirty="0" smtClean="0"/>
              <a:t>26</a:t>
            </a:r>
            <a:r>
              <a:rPr lang="en-US" sz="2800" dirty="0" smtClean="0"/>
              <a:t> hydrogen atoms</a:t>
            </a:r>
          </a:p>
          <a:p>
            <a:pPr marL="0" indent="0">
              <a:buNone/>
            </a:pPr>
            <a:r>
              <a:rPr lang="en-US" sz="2800" b="1" dirty="0" smtClean="0"/>
              <a:t>Answer</a:t>
            </a:r>
            <a:r>
              <a:rPr lang="en-US" sz="2800" dirty="0" smtClean="0"/>
              <a:t> 2.18 x 10</a:t>
            </a:r>
            <a:r>
              <a:rPr lang="en-US" sz="2800" baseline="30000" dirty="0" smtClean="0"/>
              <a:t>26</a:t>
            </a:r>
            <a:r>
              <a:rPr lang="en-US" sz="2800" dirty="0" smtClean="0"/>
              <a:t> methane molecules (CH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3.	# of C atoms in 2.45 mole of sucrose (2 step problem – What is the formula of sucrose?)</a:t>
            </a:r>
          </a:p>
          <a:p>
            <a:pPr marL="0" indent="0">
              <a:buNone/>
            </a:pPr>
            <a:r>
              <a:rPr lang="en-US" sz="2800" b="1" dirty="0" smtClean="0"/>
              <a:t>Answer </a:t>
            </a:r>
            <a:r>
              <a:rPr lang="en-US" sz="2800" dirty="0" smtClean="0"/>
              <a:t>1.77 x 10</a:t>
            </a:r>
            <a:r>
              <a:rPr lang="en-US" sz="2800" baseline="30000" dirty="0" smtClean="0"/>
              <a:t>25</a:t>
            </a:r>
            <a:r>
              <a:rPr lang="en-US" sz="2800" dirty="0" smtClean="0"/>
              <a:t> carbon atoms (C</a:t>
            </a:r>
            <a:r>
              <a:rPr lang="en-US" sz="2800" baseline="-25000" dirty="0" smtClean="0"/>
              <a:t>12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22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11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4.	# of moles of magnesium phosphate that contain 6.364 x 10</a:t>
            </a:r>
            <a:r>
              <a:rPr lang="en-US" sz="2800" baseline="30000" dirty="0" smtClean="0"/>
              <a:t>21</a:t>
            </a:r>
            <a:r>
              <a:rPr lang="en-US" sz="2800" dirty="0" smtClean="0"/>
              <a:t> ions of magnesium</a:t>
            </a:r>
          </a:p>
          <a:p>
            <a:pPr marL="0" indent="0">
              <a:buNone/>
            </a:pPr>
            <a:r>
              <a:rPr lang="en-US" sz="2800" b="1" dirty="0" smtClean="0"/>
              <a:t>Answer </a:t>
            </a:r>
            <a:r>
              <a:rPr lang="en-US" sz="2800" dirty="0" smtClean="0"/>
              <a:t>3.523 x 10</a:t>
            </a:r>
            <a:r>
              <a:rPr lang="en-US" sz="2800" baseline="30000" dirty="0" smtClean="0"/>
              <a:t>-3</a:t>
            </a:r>
            <a:r>
              <a:rPr lang="en-US" sz="2800" dirty="0" smtClean="0"/>
              <a:t> moles of magnesium phosphate (Mg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(PO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)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8237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40882BBAA8CE47996B3EE79E7E86E9" ma:contentTypeVersion="12" ma:contentTypeDescription="Create a new document." ma:contentTypeScope="" ma:versionID="3b8409e1a86adf3223d15ec288552d28">
  <xsd:schema xmlns:xsd="http://www.w3.org/2001/XMLSchema" xmlns:xs="http://www.w3.org/2001/XMLSchema" xmlns:p="http://schemas.microsoft.com/office/2006/metadata/properties" xmlns:ns3="ac4572f7-dc9e-4ce6-a210-4a839be5dd70" xmlns:ns4="41d8231a-1f9d-476b-be5f-304d9c9b4ead" targetNamespace="http://schemas.microsoft.com/office/2006/metadata/properties" ma:root="true" ma:fieldsID="c567adcd2bb52852ed530193033938d0" ns3:_="" ns4:_="">
    <xsd:import namespace="ac4572f7-dc9e-4ce6-a210-4a839be5dd70"/>
    <xsd:import namespace="41d8231a-1f9d-476b-be5f-304d9c9b4ea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4572f7-dc9e-4ce6-a210-4a839be5dd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d8231a-1f9d-476b-be5f-304d9c9b4ea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563CEBE-FA8E-428A-A066-6E717A61422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634B9EE-962E-451B-A571-8ACBCA7CEA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4572f7-dc9e-4ce6-a210-4a839be5dd70"/>
    <ds:schemaRef ds:uri="41d8231a-1f9d-476b-be5f-304d9c9b4e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746123-DCCB-4252-9C34-E77FA9B3F203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ac4572f7-dc9e-4ce6-a210-4a839be5dd70"/>
    <ds:schemaRef ds:uri="41d8231a-1f9d-476b-be5f-304d9c9b4ead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2688</TotalTime>
  <Words>569</Words>
  <Application>Microsoft Office PowerPoint</Application>
  <PresentationFormat>Widescreen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Gill Sans MT</vt:lpstr>
      <vt:lpstr>Impact</vt:lpstr>
      <vt:lpstr>Badge</vt:lpstr>
      <vt:lpstr>The Mole</vt:lpstr>
      <vt:lpstr>Particles to smaller particles</vt:lpstr>
      <vt:lpstr>Working with everyday objects first</vt:lpstr>
      <vt:lpstr>Now for a chemistry example</vt:lpstr>
      <vt:lpstr>Now the other way</vt:lpstr>
      <vt:lpstr>Now back to chemistry</vt:lpstr>
      <vt:lpstr>Conversion between particles and smaller particles requires an understanding of the compound</vt:lpstr>
      <vt:lpstr>Mole map</vt:lpstr>
      <vt:lpstr>Practice</vt:lpstr>
      <vt:lpstr>Take the Quiz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Mole</dc:title>
  <dc:creator>James Seguin</dc:creator>
  <cp:lastModifiedBy>James Seguin</cp:lastModifiedBy>
  <cp:revision>15</cp:revision>
  <dcterms:created xsi:type="dcterms:W3CDTF">2020-04-14T18:29:24Z</dcterms:created>
  <dcterms:modified xsi:type="dcterms:W3CDTF">2021-03-01T16:04:25Z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0x010100EE40882BBAA8CE47996B3EE79E7E86E9</vt:lpwstr>
  </property>
</Properties>
</file>