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1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EFFB52E-BC32-4B70-BD7F-B2B7832587F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2" autoAdjust="0"/>
    <p:restoredTop sz="94660"/>
  </p:normalViewPr>
  <p:slideViewPr>
    <p:cSldViewPr snapToGrid="0">
      <p:cViewPr varScale="1">
        <p:scale>
          <a:sx n="75" d="100"/>
          <a:sy n="75" d="100"/>
        </p:scale>
        <p:origin x="4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22840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9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026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72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578ACC-22D6-47C1-A373-4FD133E34F3C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3964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7359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468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8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31444B-B92B-4E27-8C94-BB93EAF5CB18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19076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63EFA5E-FA76-400D-B3DC-F0BA90E6D107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2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159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nS9nCQ6HnAeUfeWj8" TargetMode="External"/><Relationship Id="rId2" Type="http://schemas.openxmlformats.org/officeDocument/2006/relationships/hyperlink" Target="https://youtu.be/CMnkSb2YsX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tabl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Qflq48Foh2w?t=34" TargetMode="External"/><Relationship Id="rId2" Type="http://schemas.openxmlformats.org/officeDocument/2006/relationships/hyperlink" Target="https://ptabl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Molar mass – the mass of one mole of a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0201"/>
            <a:ext cx="10178322" cy="42793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Here is a video of </a:t>
            </a:r>
            <a:r>
              <a:rPr lang="en-US" sz="2800" dirty="0" err="1" smtClean="0">
                <a:hlinkClick r:id="rId2"/>
              </a:rPr>
              <a:t>mass</a:t>
            </a:r>
            <a:r>
              <a:rPr lang="en-US" sz="2800" dirty="0" err="1" smtClean="0">
                <a:sym typeface="Wingdings" panose="05000000000000000000" pitchFamily="2" charset="2"/>
                <a:hlinkClick r:id="rId2"/>
              </a:rPr>
              <a:t>moles</a:t>
            </a:r>
            <a:r>
              <a:rPr lang="en-US" sz="2800" dirty="0" smtClean="0">
                <a:sym typeface="Wingdings" panose="05000000000000000000" pitchFamily="2" charset="2"/>
                <a:hlinkClick r:id="rId2"/>
              </a:rPr>
              <a:t> and </a:t>
            </a:r>
            <a:r>
              <a:rPr lang="en-US" sz="2800" dirty="0" err="1" smtClean="0">
                <a:sym typeface="Wingdings" panose="05000000000000000000" pitchFamily="2" charset="2"/>
                <a:hlinkClick r:id="rId2"/>
              </a:rPr>
              <a:t>molesmass</a:t>
            </a:r>
            <a:r>
              <a:rPr lang="en-US" sz="2800" dirty="0" smtClean="0">
                <a:sym typeface="Wingdings" panose="05000000000000000000" pitchFamily="2" charset="2"/>
                <a:hlinkClick r:id="rId2"/>
              </a:rPr>
              <a:t> </a:t>
            </a:r>
            <a:r>
              <a:rPr lang="en-US" sz="2800" dirty="0" smtClean="0">
                <a:sym typeface="Wingdings" panose="05000000000000000000" pitchFamily="2" charset="2"/>
              </a:rPr>
              <a:t>conversions</a:t>
            </a:r>
            <a:endParaRPr lang="en-US" sz="2800" dirty="0" smtClean="0"/>
          </a:p>
          <a:p>
            <a:r>
              <a:rPr lang="en-US" sz="2800" dirty="0" smtClean="0"/>
              <a:t>Section 6.4, Page 277 #1,2</a:t>
            </a:r>
          </a:p>
          <a:p>
            <a:r>
              <a:rPr lang="en-US" sz="2800" dirty="0" smtClean="0"/>
              <a:t>Take the </a:t>
            </a:r>
            <a:r>
              <a:rPr lang="en-US" sz="2800" dirty="0" smtClean="0">
                <a:hlinkClick r:id="rId3"/>
              </a:rPr>
              <a:t>Check You Understanding Quiz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4594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93965"/>
          </a:xfrm>
        </p:spPr>
        <p:txBody>
          <a:bodyPr>
            <a:normAutofit/>
          </a:bodyPr>
          <a:lstStyle/>
          <a:p>
            <a:r>
              <a:rPr lang="en-US" dirty="0" smtClean="0"/>
              <a:t>Indirect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1276351"/>
            <a:ext cx="10668000" cy="460324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think it’s pretty obvious that it is impossible to actually count out 1.0 mole of anything, so how do we know how many atoms or molecules are in a sample??</a:t>
            </a:r>
          </a:p>
          <a:p>
            <a:r>
              <a:rPr lang="en-US" sz="2800" dirty="0" smtClean="0"/>
              <a:t>Have you ever bought a large box of screws for a backyard project like a deck and wondered who counted them??</a:t>
            </a:r>
          </a:p>
          <a:p>
            <a:r>
              <a:rPr lang="en-US" sz="2800" dirty="0" smtClean="0"/>
              <a:t>They are not counted, they are weighed.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229" y="3697729"/>
            <a:ext cx="3160271" cy="3160271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9134475" y="5149850"/>
            <a:ext cx="781050" cy="4953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618788" y="4149258"/>
            <a:ext cx="1200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525 screws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 rot="19193946">
            <a:off x="9781029" y="4766803"/>
            <a:ext cx="1028700" cy="43814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81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0" y="1219200"/>
            <a:ext cx="10839450" cy="5295899"/>
          </a:xfrm>
        </p:spPr>
        <p:txBody>
          <a:bodyPr>
            <a:noAutofit/>
          </a:bodyPr>
          <a:lstStyle/>
          <a:p>
            <a:r>
              <a:rPr lang="en-US" sz="2400" dirty="0" smtClean="0"/>
              <a:t>During the manufacturing process, the screws are created such that each screw has approximately the same mass, plus or minus a small amount.</a:t>
            </a:r>
          </a:p>
          <a:p>
            <a:r>
              <a:rPr lang="en-US" sz="2400" dirty="0" smtClean="0"/>
              <a:t>If you know the average mass of each item, the number of items can be counted by weighing out a sample.</a:t>
            </a:r>
          </a:p>
          <a:p>
            <a:r>
              <a:rPr lang="en-US" sz="2400" dirty="0" smtClean="0"/>
              <a:t>An average #10 deck screw has a mass of 5.68g/screw.</a:t>
            </a:r>
          </a:p>
          <a:p>
            <a:r>
              <a:rPr lang="en-US" sz="2400" dirty="0" smtClean="0"/>
              <a:t>How many deck screws would be in a 1.0kg box? (1000g)</a:t>
            </a:r>
          </a:p>
          <a:p>
            <a:r>
              <a:rPr lang="en-US" sz="2400" dirty="0" smtClean="0"/>
              <a:t>? Screws = 1000g ÷ 5.68g/screw</a:t>
            </a:r>
          </a:p>
          <a:p>
            <a:r>
              <a:rPr lang="en-US" sz="2400" dirty="0" smtClean="0"/>
              <a:t>= 176.056338 screws = 176 screws</a:t>
            </a:r>
          </a:p>
          <a:p>
            <a:r>
              <a:rPr lang="en-US" sz="2400" dirty="0" smtClean="0"/>
              <a:t>Not every screw is exactly the same mass so we wouldn’t get a perfect whole number so we round off to the closest whole number.</a:t>
            </a:r>
          </a:p>
          <a:p>
            <a:r>
              <a:rPr lang="en-US" sz="2400" dirty="0" smtClean="0"/>
              <a:t>Items can be counted if you know their average mass.</a:t>
            </a:r>
          </a:p>
        </p:txBody>
      </p:sp>
    </p:spTree>
    <p:extLst>
      <p:ext uri="{BB962C8B-B14F-4D97-AF65-F5344CB8AC3E}">
        <p14:creationId xmlns:p14="http://schemas.microsoft.com/office/powerpoint/2010/main" val="249083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966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Counting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162050"/>
            <a:ext cx="10591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If there was only a place where the average mass of an atom was recorded, it would make it possible for us to count atoms, if there was only a place where atoms masses were listed….</a:t>
            </a:r>
          </a:p>
          <a:p>
            <a:r>
              <a:rPr lang="en-US" sz="2600" dirty="0" smtClean="0"/>
              <a:t>Yup, </a:t>
            </a:r>
            <a:r>
              <a:rPr lang="en-US" sz="2600" dirty="0" smtClean="0">
                <a:hlinkClick r:id="rId2"/>
              </a:rPr>
              <a:t>the Periodic Table.</a:t>
            </a:r>
            <a:endParaRPr lang="en-US" sz="2600" dirty="0" smtClean="0"/>
          </a:p>
          <a:p>
            <a:r>
              <a:rPr lang="en-US" sz="2600" dirty="0" smtClean="0"/>
              <a:t>The average atomic mass listed on the periodic table is the average mass of an atom when taking into consideration all the naturally occurring isotopes, measured in </a:t>
            </a:r>
            <a:r>
              <a:rPr lang="en-US" sz="2600" b="1" dirty="0" smtClean="0"/>
              <a:t>AMU.</a:t>
            </a:r>
            <a:endParaRPr lang="en-US" sz="2600" dirty="0" smtClean="0"/>
          </a:p>
          <a:p>
            <a:r>
              <a:rPr lang="en-US" sz="2600" dirty="0" smtClean="0"/>
              <a:t>It is also the mass of a 1.0mole sample of that element, measured in </a:t>
            </a:r>
            <a:r>
              <a:rPr lang="en-US" sz="2600" b="1" dirty="0" smtClean="0"/>
              <a:t>grams</a:t>
            </a:r>
            <a:r>
              <a:rPr lang="en-US" sz="2600" dirty="0" smtClean="0"/>
              <a:t>.</a:t>
            </a:r>
          </a:p>
          <a:p>
            <a:r>
              <a:rPr lang="en-US" sz="2600" b="1" dirty="0" smtClean="0"/>
              <a:t>1 atom of carbon has a mass of 12.011amu</a:t>
            </a:r>
          </a:p>
          <a:p>
            <a:r>
              <a:rPr lang="en-US" sz="2600" b="1" dirty="0" smtClean="0"/>
              <a:t>1.0 moles of carbon has a mass of 12.011grams</a:t>
            </a:r>
          </a:p>
          <a:p>
            <a:r>
              <a:rPr lang="en-US" sz="2600" dirty="0" smtClean="0"/>
              <a:t>This relationship applies to the entire periodic table.</a:t>
            </a:r>
          </a:p>
          <a:p>
            <a:r>
              <a:rPr lang="en-US" sz="2600" b="1" dirty="0" smtClean="0"/>
              <a:t>This is called Molar Mass (M)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997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Determine the Molar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450" y="1168400"/>
            <a:ext cx="10801350" cy="5518149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I will be using the </a:t>
            </a:r>
            <a:r>
              <a:rPr lang="en-US" sz="2200" b="1" dirty="0" smtClean="0">
                <a:hlinkClick r:id="rId2"/>
              </a:rPr>
              <a:t>online periodic table</a:t>
            </a:r>
            <a:endParaRPr lang="en-US" sz="2200" b="1" dirty="0" smtClean="0"/>
          </a:p>
          <a:p>
            <a:r>
              <a:rPr lang="en-US" sz="2200" b="1" dirty="0" smtClean="0"/>
              <a:t>What is the mass of 1.0 moles of gold?</a:t>
            </a:r>
          </a:p>
          <a:p>
            <a:r>
              <a:rPr lang="en-US" sz="2200" dirty="0" smtClean="0"/>
              <a:t>Since gold has an average atomic mass of 196.97amu, the mass of 1.0 moles of gold is 196.97g</a:t>
            </a:r>
          </a:p>
          <a:p>
            <a:r>
              <a:rPr lang="en-US" sz="2200" dirty="0" smtClean="0"/>
              <a:t>Which is also referred to as the molar mass of gold = 196.97g/</a:t>
            </a:r>
            <a:r>
              <a:rPr lang="en-US" sz="2200" dirty="0" err="1" smtClean="0"/>
              <a:t>mol</a:t>
            </a:r>
            <a:endParaRPr lang="en-US" sz="2200" dirty="0" smtClean="0"/>
          </a:p>
          <a:p>
            <a:r>
              <a:rPr lang="en-US" sz="2200" b="1" dirty="0" smtClean="0"/>
              <a:t>What is the molar mass of sodium?</a:t>
            </a:r>
          </a:p>
          <a:p>
            <a:r>
              <a:rPr lang="en-US" sz="2200" dirty="0" smtClean="0"/>
              <a:t>Since sodium has an average atomic mass of 22.990amu, the molar mass of sodium is 22.990g/</a:t>
            </a:r>
            <a:r>
              <a:rPr lang="en-US" sz="2200" dirty="0" err="1" smtClean="0"/>
              <a:t>mol</a:t>
            </a:r>
            <a:endParaRPr lang="en-US" sz="2200" dirty="0" smtClean="0"/>
          </a:p>
          <a:p>
            <a:r>
              <a:rPr lang="en-US" sz="2200" b="1" dirty="0" smtClean="0"/>
              <a:t>What is the molar mass of </a:t>
            </a:r>
            <a:r>
              <a:rPr lang="en-US" sz="2200" b="1" dirty="0" err="1"/>
              <a:t>s</a:t>
            </a:r>
            <a:r>
              <a:rPr lang="en-US" sz="2200" b="1" dirty="0" err="1" smtClean="0"/>
              <a:t>ulphur</a:t>
            </a:r>
            <a:r>
              <a:rPr lang="en-US" sz="2200" b="1" dirty="0" smtClean="0"/>
              <a:t> dioxide?</a:t>
            </a:r>
          </a:p>
          <a:p>
            <a:r>
              <a:rPr lang="en-US" sz="2200" dirty="0" smtClean="0"/>
              <a:t>First thing you will notice is that </a:t>
            </a:r>
            <a:r>
              <a:rPr lang="en-US" sz="2200" dirty="0" err="1" smtClean="0"/>
              <a:t>sulphur</a:t>
            </a:r>
            <a:r>
              <a:rPr lang="en-US" sz="2200" dirty="0" smtClean="0"/>
              <a:t> dioxide is not on the periodic table…</a:t>
            </a:r>
            <a:r>
              <a:rPr lang="en-US" sz="2200" dirty="0" err="1" smtClean="0"/>
              <a:t>sorta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You need to know which atoms make up this compound before you can determine the compound’s molar mass. </a:t>
            </a:r>
            <a:r>
              <a:rPr lang="en-US" sz="2200" dirty="0" smtClean="0">
                <a:hlinkClick r:id="rId3"/>
              </a:rPr>
              <a:t>Watch this video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6047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31900"/>
            <a:ext cx="10178322" cy="4647693"/>
          </a:xfrm>
        </p:spPr>
        <p:txBody>
          <a:bodyPr/>
          <a:lstStyle/>
          <a:p>
            <a:r>
              <a:rPr lang="en-US" sz="2800" dirty="0" smtClean="0"/>
              <a:t>Try these before we move on.</a:t>
            </a:r>
          </a:p>
          <a:p>
            <a:r>
              <a:rPr lang="en-US" sz="2800" dirty="0" smtClean="0"/>
              <a:t>Section 6.4, Page 275 #</a:t>
            </a:r>
            <a:r>
              <a:rPr lang="en-US" sz="2800" dirty="0" smtClean="0"/>
              <a:t>1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97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mass and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348483"/>
          </a:xfrm>
        </p:spPr>
        <p:txBody>
          <a:bodyPr/>
          <a:lstStyle/>
          <a:p>
            <a:r>
              <a:rPr lang="en-US" sz="2800" b="1" dirty="0" smtClean="0"/>
              <a:t>If 1.0mol of carbon has a mass of 12.011g (it’s molar mass), what is the mass of 3.0mol of carbon?</a:t>
            </a:r>
          </a:p>
          <a:p>
            <a:r>
              <a:rPr lang="en-US" sz="2800" dirty="0" smtClean="0"/>
              <a:t>?g = 3.0mol x 12.011g/</a:t>
            </a:r>
            <a:r>
              <a:rPr lang="en-US" sz="2800" dirty="0" err="1" smtClean="0"/>
              <a:t>mol</a:t>
            </a:r>
            <a:endParaRPr lang="en-US" sz="2800" dirty="0" smtClean="0"/>
          </a:p>
          <a:p>
            <a:r>
              <a:rPr lang="en-US" sz="2800" dirty="0" smtClean="0"/>
              <a:t>=36.033g</a:t>
            </a:r>
          </a:p>
          <a:p>
            <a:r>
              <a:rPr lang="en-US" sz="2800" dirty="0" smtClean="0"/>
              <a:t>=36g (2sig figs)</a:t>
            </a:r>
          </a:p>
          <a:p>
            <a:r>
              <a:rPr lang="en-US" sz="2800" b="1" dirty="0" smtClean="0"/>
              <a:t>Mass = moles x molar mass</a:t>
            </a:r>
          </a:p>
          <a:p>
            <a:r>
              <a:rPr lang="en-US" sz="2800" b="1" dirty="0"/>
              <a:t>m</a:t>
            </a:r>
            <a:r>
              <a:rPr lang="en-US" sz="2800" b="1" dirty="0" smtClean="0"/>
              <a:t> = n x 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8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91885"/>
            <a:ext cx="10178322" cy="1492132"/>
          </a:xfrm>
        </p:spPr>
        <p:txBody>
          <a:bodyPr/>
          <a:lstStyle/>
          <a:p>
            <a:r>
              <a:rPr lang="en-US" dirty="0"/>
              <a:t>Converting between mass and moles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0" y="1684017"/>
            <a:ext cx="10490200" cy="5059683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How many moles of water are in a 452g sample of water?</a:t>
            </a:r>
            <a:endParaRPr lang="en-US" sz="2800" b="1" dirty="0"/>
          </a:p>
          <a:p>
            <a:pPr marL="0" indent="0">
              <a:buNone/>
            </a:pPr>
            <a:r>
              <a:rPr lang="en-US" sz="2800" dirty="0" smtClean="0"/>
              <a:t>You first need the molar mass of water (H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O) = 2xM</a:t>
            </a:r>
            <a:r>
              <a:rPr lang="en-US" sz="2800" baseline="-25000" dirty="0" smtClean="0"/>
              <a:t>H</a:t>
            </a:r>
            <a:r>
              <a:rPr lang="en-US" sz="2800" dirty="0" smtClean="0"/>
              <a:t> + 1xM</a:t>
            </a:r>
            <a:r>
              <a:rPr lang="en-US" sz="2800" baseline="-25000" dirty="0" smtClean="0"/>
              <a:t>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=2(1.008g/</a:t>
            </a:r>
            <a:r>
              <a:rPr lang="en-US" sz="2800" dirty="0" err="1" smtClean="0"/>
              <a:t>mol</a:t>
            </a:r>
            <a:r>
              <a:rPr lang="en-US" sz="2800" dirty="0" smtClean="0"/>
              <a:t>)+1(15.999g/</a:t>
            </a:r>
            <a:r>
              <a:rPr lang="en-US" sz="2800" dirty="0" err="1" smtClean="0"/>
              <a:t>mol</a:t>
            </a:r>
            <a:r>
              <a:rPr lang="en-US" sz="2800" dirty="0" smtClean="0"/>
              <a:t>)</a:t>
            </a:r>
          </a:p>
          <a:p>
            <a:pPr marL="0" indent="0">
              <a:buNone/>
            </a:pPr>
            <a:r>
              <a:rPr lang="en-US" sz="2800" dirty="0" smtClean="0"/>
              <a:t>=18.015g/</a:t>
            </a:r>
            <a:r>
              <a:rPr lang="en-US" sz="2800" dirty="0" err="1" smtClean="0"/>
              <a:t>mol</a:t>
            </a:r>
            <a:endParaRPr lang="en-US" sz="2800" dirty="0" smtClean="0"/>
          </a:p>
          <a:p>
            <a:r>
              <a:rPr lang="en-US" sz="2800" dirty="0" smtClean="0"/>
              <a:t>?moles = 452g ÷ 18.015g/</a:t>
            </a:r>
            <a:r>
              <a:rPr lang="en-US" sz="2800" dirty="0" err="1" smtClean="0"/>
              <a:t>mol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= 25.09020261mol</a:t>
            </a:r>
          </a:p>
          <a:p>
            <a:pPr marL="0" indent="0">
              <a:buNone/>
            </a:pPr>
            <a:r>
              <a:rPr lang="en-US" sz="2800" dirty="0" smtClean="0"/>
              <a:t>= 25.1mol (3 sig figs)</a:t>
            </a:r>
          </a:p>
          <a:p>
            <a:r>
              <a:rPr lang="en-US" sz="2800" b="1" dirty="0" smtClean="0"/>
              <a:t>Moles = mass ÷ molar mass</a:t>
            </a:r>
          </a:p>
          <a:p>
            <a:r>
              <a:rPr lang="en-US" sz="2800" b="1" dirty="0" smtClean="0"/>
              <a:t>n = m ÷ M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422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162050"/>
            <a:ext cx="10178322" cy="5410199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A </a:t>
            </a:r>
            <a:r>
              <a:rPr lang="en-US" dirty="0"/>
              <a:t>= Avogadro’s Number = 6.022 x 10</a:t>
            </a:r>
            <a:r>
              <a:rPr lang="en-US" baseline="30000" dirty="0"/>
              <a:t>23</a:t>
            </a:r>
            <a:r>
              <a:rPr lang="en-US" dirty="0"/>
              <a:t>particles/mole</a:t>
            </a:r>
          </a:p>
          <a:p>
            <a:r>
              <a:rPr lang="en-US" dirty="0"/>
              <a:t>CF = information from the chemical </a:t>
            </a:r>
            <a:r>
              <a:rPr lang="en-US" dirty="0" smtClean="0"/>
              <a:t>formula</a:t>
            </a:r>
          </a:p>
          <a:p>
            <a:r>
              <a:rPr lang="en-US" dirty="0" smtClean="0"/>
              <a:t>M = molar mass of the compound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6935879" y="3687316"/>
            <a:ext cx="1636621" cy="125378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4"/>
          <p:cNvSpPr/>
          <p:nvPr/>
        </p:nvSpPr>
        <p:spPr>
          <a:xfrm>
            <a:off x="3982289" y="3687316"/>
            <a:ext cx="1636621" cy="125378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28700" y="3687316"/>
            <a:ext cx="1636621" cy="125378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22753" y="4109376"/>
            <a:ext cx="1327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Mole (n)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053229" y="4090493"/>
            <a:ext cx="14577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Particle (N)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300791" y="3983940"/>
            <a:ext cx="10700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Smaller Particle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5886909" y="2497954"/>
            <a:ext cx="851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N</a:t>
            </a:r>
            <a:r>
              <a:rPr lang="en-US" sz="2400" baseline="-25000" dirty="0" smtClean="0"/>
              <a:t>A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39070" y="5673288"/>
            <a:ext cx="91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÷ N</a:t>
            </a:r>
            <a:r>
              <a:rPr lang="en-US" sz="2400" baseline="-25000" dirty="0" smtClean="0"/>
              <a:t>A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70789" y="5673288"/>
            <a:ext cx="88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÷ CF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70789" y="2502498"/>
            <a:ext cx="886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CF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42121" y="3960268"/>
            <a:ext cx="1169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  <a:r>
              <a:rPr lang="en-US" sz="2000" dirty="0" smtClean="0"/>
              <a:t>   =  N</a:t>
            </a:r>
          </a:p>
          <a:p>
            <a:r>
              <a:rPr lang="en-US" sz="2000" dirty="0" smtClean="0"/>
              <a:t>         N</a:t>
            </a:r>
            <a:r>
              <a:rPr lang="en-US" sz="2000" baseline="-25000" dirty="0" smtClean="0"/>
              <a:t>A</a:t>
            </a:r>
            <a:endParaRPr lang="en-US" sz="2000" baseline="-250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6365396" y="4314210"/>
            <a:ext cx="346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loud 20"/>
          <p:cNvSpPr/>
          <p:nvPr/>
        </p:nvSpPr>
        <p:spPr>
          <a:xfrm>
            <a:off x="9841998" y="3687316"/>
            <a:ext cx="1636621" cy="1253789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10176017" y="4133776"/>
            <a:ext cx="12539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Mass (m)</a:t>
            </a:r>
            <a:endParaRPr lang="en-US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8946369" y="2550084"/>
            <a:ext cx="916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÷ M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963160" y="5612077"/>
            <a:ext cx="8513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x</a:t>
            </a:r>
            <a:r>
              <a:rPr lang="en-US" sz="2400" dirty="0" smtClean="0"/>
              <a:t> M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8784559" y="3983940"/>
            <a:ext cx="11694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</a:t>
            </a:r>
            <a:r>
              <a:rPr lang="en-US" sz="2000" dirty="0" smtClean="0"/>
              <a:t>   =  m</a:t>
            </a:r>
          </a:p>
          <a:p>
            <a:r>
              <a:rPr lang="en-US" sz="2000" dirty="0" smtClean="0"/>
              <a:t>         </a:t>
            </a:r>
            <a:r>
              <a:rPr lang="en-US" sz="2000" dirty="0"/>
              <a:t>M</a:t>
            </a:r>
            <a:endParaRPr lang="en-US" sz="2000" baseline="-25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9391689" y="4342741"/>
            <a:ext cx="346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911558" y="2228850"/>
            <a:ext cx="4671162" cy="3906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227531" y="1256408"/>
            <a:ext cx="3020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Today’s Focus</a:t>
            </a:r>
            <a:endParaRPr lang="en-US" sz="2800" dirty="0"/>
          </a:p>
        </p:txBody>
      </p:sp>
      <p:sp>
        <p:nvSpPr>
          <p:cNvPr id="31" name="Bent Arrow 30"/>
          <p:cNvSpPr/>
          <p:nvPr/>
        </p:nvSpPr>
        <p:spPr>
          <a:xfrm rot="5400000">
            <a:off x="10269782" y="1462517"/>
            <a:ext cx="781050" cy="706517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Curved Up Arrow 19"/>
          <p:cNvSpPr/>
          <p:nvPr/>
        </p:nvSpPr>
        <p:spPr>
          <a:xfrm>
            <a:off x="1992510" y="4953685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Curved Up Arrow 31"/>
          <p:cNvSpPr/>
          <p:nvPr/>
        </p:nvSpPr>
        <p:spPr>
          <a:xfrm rot="10800000">
            <a:off x="1927339" y="2964163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Curved Up Arrow 32"/>
          <p:cNvSpPr/>
          <p:nvPr/>
        </p:nvSpPr>
        <p:spPr>
          <a:xfrm rot="10800000">
            <a:off x="7997570" y="2947543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Up Arrow 33"/>
          <p:cNvSpPr/>
          <p:nvPr/>
        </p:nvSpPr>
        <p:spPr>
          <a:xfrm rot="10800000">
            <a:off x="4944012" y="2971474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Up Arrow 34"/>
          <p:cNvSpPr/>
          <p:nvPr/>
        </p:nvSpPr>
        <p:spPr>
          <a:xfrm>
            <a:off x="5087319" y="4941847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Up Arrow 35"/>
          <p:cNvSpPr/>
          <p:nvPr/>
        </p:nvSpPr>
        <p:spPr>
          <a:xfrm>
            <a:off x="8042487" y="4941847"/>
            <a:ext cx="2464870" cy="70936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0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B2F36"/>
      </a:dk2>
      <a:lt2>
        <a:srgbClr val="F3F3F2"/>
      </a:lt2>
      <a:accent1>
        <a:srgbClr val="A38D51"/>
      </a:accent1>
      <a:accent2>
        <a:srgbClr val="5A3D40"/>
      </a:accent2>
      <a:accent3>
        <a:srgbClr val="5D988C"/>
      </a:accent3>
      <a:accent4>
        <a:srgbClr val="A85752"/>
      </a:accent4>
      <a:accent5>
        <a:srgbClr val="809A67"/>
      </a:accent5>
      <a:accent6>
        <a:srgbClr val="67645A"/>
      </a:accent6>
      <a:hlink>
        <a:srgbClr val="5D988C"/>
      </a:hlink>
      <a:folHlink>
        <a:srgbClr val="8467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9E77EDF1-0821-4215-BD6E-A2D49F02550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0882BBAA8CE47996B3EE79E7E86E9" ma:contentTypeVersion="12" ma:contentTypeDescription="Create a new document." ma:contentTypeScope="" ma:versionID="3b8409e1a86adf3223d15ec288552d28">
  <xsd:schema xmlns:xsd="http://www.w3.org/2001/XMLSchema" xmlns:xs="http://www.w3.org/2001/XMLSchema" xmlns:p="http://schemas.microsoft.com/office/2006/metadata/properties" xmlns:ns3="ac4572f7-dc9e-4ce6-a210-4a839be5dd70" xmlns:ns4="41d8231a-1f9d-476b-be5f-304d9c9b4ead" targetNamespace="http://schemas.microsoft.com/office/2006/metadata/properties" ma:root="true" ma:fieldsID="c567adcd2bb52852ed530193033938d0" ns3:_="" ns4:_="">
    <xsd:import namespace="ac4572f7-dc9e-4ce6-a210-4a839be5dd70"/>
    <xsd:import namespace="41d8231a-1f9d-476b-be5f-304d9c9b4ea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572f7-dc9e-4ce6-a210-4a839be5dd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d8231a-1f9d-476b-be5f-304d9c9b4ea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2BB260-95F1-40BC-AA93-08FD63878C90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ac4572f7-dc9e-4ce6-a210-4a839be5dd70"/>
    <ds:schemaRef ds:uri="http://purl.org/dc/elements/1.1/"/>
    <ds:schemaRef ds:uri="http://schemas.microsoft.com/office/2006/metadata/properties"/>
    <ds:schemaRef ds:uri="41d8231a-1f9d-476b-be5f-304d9c9b4ea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0308C8B-A382-4234-803C-8DF261A395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4572f7-dc9e-4ce6-a210-4a839be5dd70"/>
    <ds:schemaRef ds:uri="41d8231a-1f9d-476b-be5f-304d9c9b4e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545B8D-4F72-47D3-B2A8-BAAFB08EC0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330</TotalTime>
  <Words>686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Wingdings</vt:lpstr>
      <vt:lpstr>Badge</vt:lpstr>
      <vt:lpstr>The Mole</vt:lpstr>
      <vt:lpstr>Indirect Counting</vt:lpstr>
      <vt:lpstr>Average Mass</vt:lpstr>
      <vt:lpstr>Counting atoms</vt:lpstr>
      <vt:lpstr>Determine the Molar Mass</vt:lpstr>
      <vt:lpstr>Practice</vt:lpstr>
      <vt:lpstr>Converting between mass and moles</vt:lpstr>
      <vt:lpstr>Converting between mass and moles</vt:lpstr>
      <vt:lpstr>Mole map</vt:lpstr>
      <vt:lpstr>Practice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James Seguin</dc:creator>
  <cp:lastModifiedBy>James Seguin</cp:lastModifiedBy>
  <cp:revision>18</cp:revision>
  <dcterms:created xsi:type="dcterms:W3CDTF">2020-04-16T18:26:29Z</dcterms:created>
  <dcterms:modified xsi:type="dcterms:W3CDTF">2021-03-01T16:08:10Z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0x010100EE40882BBAA8CE47996B3EE79E7E86E9</vt:lpwstr>
  </property>
</Properties>
</file>