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4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32D9620-D7D5-454E-A442-47687DC5849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482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20918-C24C-416E-A645-164121E12A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99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C6596-1177-4DCE-9E75-7D0BE539A5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608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AFE7A-1ECC-422C-A00B-FC0A4AD88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58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9A6BC-8896-40DE-A307-22DAEBC1EB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24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9FEEF-9E63-4F52-97C5-D55B71961F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05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4A409-C52D-45AC-AAA8-72AD59846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70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EC50C-3BBB-4DCD-995C-BB32C4461D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25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ADE84-1F36-4E40-B7F1-A41F7564AA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45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AAA09-5C2F-4BB5-950B-05544E6E36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5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87A94-3FFD-4266-8682-326FFFC67A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3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2C79F7B0-95CE-4869-ACFA-A7CA97316FA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37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DvZOp9Oqr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oiu9CArb1qKTd7wJ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Symbols for Circuit Diagrams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23175" cy="3505200"/>
          </a:xfrm>
        </p:spPr>
        <p:txBody>
          <a:bodyPr/>
          <a:lstStyle/>
          <a:p>
            <a:pPr algn="ctr"/>
            <a:r>
              <a:rPr lang="en-US" altLang="en-US" dirty="0" smtClean="0">
                <a:hlinkClick r:id="rId2"/>
              </a:rPr>
              <a:t>Online introductory video</a:t>
            </a:r>
            <a:endParaRPr lang="en-US" altLang="en-US" dirty="0" smtClean="0"/>
          </a:p>
          <a:p>
            <a:pPr algn="ctr"/>
            <a:r>
              <a:rPr lang="en-US" altLang="en-US" dirty="0" smtClean="0"/>
              <a:t>Stop watching at 8:10</a:t>
            </a:r>
          </a:p>
          <a:p>
            <a:pPr algn="ctr"/>
            <a:r>
              <a:rPr lang="en-US" altLang="en-US" dirty="0" smtClean="0"/>
              <a:t>Get the note accompanying this PowerPoint and complete as you work through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Ammeter</a:t>
            </a:r>
          </a:p>
        </p:txBody>
      </p:sp>
      <p:sp>
        <p:nvSpPr>
          <p:cNvPr id="19461" name="AutoShape 5" descr="n14DzbKJpMZrOQaRDrFChhucXHB4Q9YuDMZ48Y+SnCeXxPlw9u99ghA7rIdyvh4wsYj59GAXLXvN1YOR3jXFeLbXwYQDqB+4+RXGQz6onaBnVCVGCx4tdLX8Jr9xDR1WhbxAFUDXl1bwo1RQy6nCewld5ARVjDjagDWMp2Lz50KXwhZIQAXYdxwT7IjuLxMvV8Ac+Dicr3IjvTAAAAABJRU5ErkJggg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AutoShape 7" descr="n14DzbKJpMZrOQaRDrFChhucXHB4Q9YuDMZ48Y+SnCeXxPlw9u99ghA7rIdyvh4wsYj59GAXLXvN1YOR3jXFeLbXwYQDqB+4+RXGQz6onaBnVCVGCx4tdLX8Jr9xDR1WhbxAFUDXl1bwo1RQy6nCewld5ARVjDjagDWMp2Lz50KXwhZIQAXYdxwT7IjuLxMvV8Ac+Dicr3IjvTAAAAABJRU5ErkJggg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5" name="Picture 9" descr="ammet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85988" y="2624138"/>
            <a:ext cx="4772025" cy="24812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1104900" y="48768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 measures current (amperes</a:t>
            </a:r>
            <a:r>
              <a:rPr lang="en-US" altLang="en-US" sz="2400" dirty="0" smtClean="0"/>
              <a:t>) in a part of a circuit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Voltmeter</a:t>
            </a:r>
          </a:p>
        </p:txBody>
      </p:sp>
      <p:pic>
        <p:nvPicPr>
          <p:cNvPr id="21509" name="Picture 5" descr="Voltmeter_symbo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143000"/>
            <a:ext cx="6400800" cy="3178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57200" y="4953000"/>
            <a:ext cx="8229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 measures voltage (volts</a:t>
            </a:r>
            <a:r>
              <a:rPr lang="en-US" altLang="en-US" sz="2400" dirty="0" smtClean="0"/>
              <a:t>) passing through an electrical energy source or load (something using electrical energy)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Conducting Wire</a:t>
            </a:r>
          </a:p>
        </p:txBody>
      </p:sp>
      <p:pic>
        <p:nvPicPr>
          <p:cNvPr id="23557" name="Picture 5" descr="gr8ec02-gd-00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3413" y="2439988"/>
            <a:ext cx="5183187" cy="159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581150" y="4642293"/>
            <a:ext cx="5981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 a conductor that allows electricity to flow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Wires </a:t>
            </a:r>
            <a:r>
              <a:rPr lang="en-US" altLang="en-US" dirty="0" smtClean="0"/>
              <a:t>Joined	            Wires Not Joined</a:t>
            </a:r>
            <a:endParaRPr lang="en-US" altLang="en-US" dirty="0"/>
          </a:p>
        </p:txBody>
      </p:sp>
      <p:graphicFrame>
        <p:nvGraphicFramePr>
          <p:cNvPr id="2560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359362"/>
              </p:ext>
            </p:extLst>
          </p:nvPr>
        </p:nvGraphicFramePr>
        <p:xfrm>
          <a:off x="914400" y="2287588"/>
          <a:ext cx="3657600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Bitmap Image" r:id="rId3" imgW="990738" imgH="847843" progId="Paint.Picture">
                  <p:embed/>
                </p:oleObj>
              </mc:Choice>
              <mc:Fallback>
                <p:oleObj name="Bitmap Image" r:id="rId3" imgW="990738" imgH="847843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87588"/>
                        <a:ext cx="3657600" cy="313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/>
          <p:cNvSpPr/>
          <p:nvPr/>
        </p:nvSpPr>
        <p:spPr>
          <a:xfrm>
            <a:off x="2590800" y="3733800"/>
            <a:ext cx="311150" cy="3111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781800" y="2287588"/>
            <a:ext cx="0" cy="2817812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34200" y="3733800"/>
            <a:ext cx="1600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29200" y="3733800"/>
            <a:ext cx="1600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lock Arc 9"/>
          <p:cNvSpPr/>
          <p:nvPr/>
        </p:nvSpPr>
        <p:spPr>
          <a:xfrm>
            <a:off x="6553199" y="3543300"/>
            <a:ext cx="457200" cy="381000"/>
          </a:xfrm>
          <a:prstGeom prst="blockArc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Ground Connection</a:t>
            </a:r>
          </a:p>
        </p:txBody>
      </p:sp>
      <p:pic>
        <p:nvPicPr>
          <p:cNvPr id="27653" name="Picture 5" descr="2000px-Earth_Groun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82925" y="847725"/>
            <a:ext cx="2978150" cy="4530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257300" y="5410200"/>
            <a:ext cx="6629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 connects to ground to allow </a:t>
            </a:r>
            <a:r>
              <a:rPr lang="en-US" altLang="en-US" sz="2400" dirty="0" smtClean="0"/>
              <a:t>discharge (safety)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Activity – Making a light bulb light up!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r>
              <a:rPr lang="en-US" altLang="en-US" sz="2400" dirty="0" smtClean="0"/>
              <a:t>Use the </a:t>
            </a:r>
            <a:r>
              <a:rPr lang="en-US" altLang="en-US" sz="2400" dirty="0" err="1" smtClean="0"/>
              <a:t>PhET</a:t>
            </a:r>
            <a:r>
              <a:rPr lang="en-US" altLang="en-US" sz="2400" dirty="0" smtClean="0"/>
              <a:t> simulator found on </a:t>
            </a:r>
            <a:r>
              <a:rPr lang="en-US" altLang="en-US" sz="2400" dirty="0" smtClean="0"/>
              <a:t>the SNC1D page (click Intro). </a:t>
            </a:r>
            <a:r>
              <a:rPr lang="en-US" altLang="en-US" sz="2400" dirty="0" smtClean="0"/>
              <a:t>Drag and drop </a:t>
            </a:r>
            <a:r>
              <a:rPr lang="en-US" altLang="en-US" sz="2400" dirty="0"/>
              <a:t>the equipment </a:t>
            </a:r>
            <a:r>
              <a:rPr lang="en-US" altLang="en-US" sz="2400" dirty="0" smtClean="0"/>
              <a:t>from the left tool bar to create a circuit such that the light bulb </a:t>
            </a:r>
            <a:r>
              <a:rPr lang="en-US" altLang="en-US" sz="2400" dirty="0" smtClean="0"/>
              <a:t>glows. Arrows on the </a:t>
            </a:r>
            <a:r>
              <a:rPr lang="en-US" altLang="en-US" sz="2400" smtClean="0"/>
              <a:t>tool bar </a:t>
            </a:r>
            <a:r>
              <a:rPr lang="en-US" altLang="en-US" sz="2400" dirty="0" smtClean="0"/>
              <a:t>will show </a:t>
            </a:r>
            <a:r>
              <a:rPr lang="en-US" altLang="en-US" sz="2400" smtClean="0"/>
              <a:t>more items. </a:t>
            </a:r>
            <a:r>
              <a:rPr lang="en-US" altLang="en-US" sz="2400" dirty="0" smtClean="0"/>
              <a:t>The red ends can be connected and grabbed and stretched. To disconnect a part of the circuit, click on the connection circle and ‘cut’ the connection.</a:t>
            </a:r>
            <a:endParaRPr lang="en-US" altLang="en-US" sz="2400" dirty="0"/>
          </a:p>
          <a:p>
            <a:r>
              <a:rPr lang="en-US" altLang="en-US" sz="2400" dirty="0"/>
              <a:t>When you’re done, draw your circuit </a:t>
            </a:r>
            <a:r>
              <a:rPr lang="en-US" altLang="en-US" sz="2400" dirty="0" smtClean="0"/>
              <a:t>using the proper symbols and </a:t>
            </a:r>
            <a:r>
              <a:rPr lang="en-US" altLang="en-US" sz="2400" dirty="0"/>
              <a:t>answer the </a:t>
            </a:r>
            <a:r>
              <a:rPr lang="en-US" altLang="en-US" sz="2400" dirty="0" smtClean="0"/>
              <a:t>questions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on the note.</a:t>
            </a:r>
          </a:p>
          <a:p>
            <a:r>
              <a:rPr lang="en-US" altLang="en-US" dirty="0" smtClean="0"/>
              <a:t>Take the </a:t>
            </a:r>
            <a:r>
              <a:rPr lang="en-US" altLang="en-US" dirty="0" smtClean="0">
                <a:hlinkClick r:id="rId2"/>
              </a:rPr>
              <a:t>Check Your Understanding – Circuit Diagrams </a:t>
            </a:r>
            <a:r>
              <a:rPr lang="en-US" altLang="en-US" dirty="0" smtClean="0"/>
              <a:t>Quiz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 Cell</a:t>
            </a:r>
          </a:p>
        </p:txBody>
      </p:sp>
      <p:graphicFrame>
        <p:nvGraphicFramePr>
          <p:cNvPr id="307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514600" y="1752600"/>
          <a:ext cx="4038600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Bitmap Image" r:id="rId3" imgW="1028844" imgH="638264" progId="Paint.Picture">
                  <p:embed/>
                </p:oleObj>
              </mc:Choice>
              <mc:Fallback>
                <p:oleObj name="Bitmap Image" r:id="rId3" imgW="1028844" imgH="63826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752600"/>
                        <a:ext cx="4038600" cy="250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752600" y="4373634"/>
            <a:ext cx="6096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/>
              <a:t>s</a:t>
            </a:r>
            <a:r>
              <a:rPr lang="en-US" altLang="en-US" sz="2800" dirty="0" smtClean="0"/>
              <a:t>ource </a:t>
            </a:r>
            <a:r>
              <a:rPr lang="en-US" altLang="en-US" sz="2800" dirty="0"/>
              <a:t>of e</a:t>
            </a:r>
            <a:r>
              <a:rPr lang="en-US" altLang="en-US" sz="2800" dirty="0" smtClean="0"/>
              <a:t>lectrical current</a:t>
            </a:r>
            <a:endParaRPr lang="en-US" altLang="en-US" sz="28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dirty="0"/>
              <a:t>l</a:t>
            </a:r>
            <a:r>
              <a:rPr lang="en-US" altLang="en-US" sz="2800" dirty="0" smtClean="0"/>
              <a:t>ong </a:t>
            </a:r>
            <a:r>
              <a:rPr lang="en-US" altLang="en-US" sz="2800" dirty="0"/>
              <a:t>bar represents positive terminal</a:t>
            </a:r>
          </a:p>
        </p:txBody>
      </p:sp>
      <p:sp>
        <p:nvSpPr>
          <p:cNvPr id="2" name="Plus 1"/>
          <p:cNvSpPr/>
          <p:nvPr/>
        </p:nvSpPr>
        <p:spPr>
          <a:xfrm>
            <a:off x="3810000" y="2057400"/>
            <a:ext cx="685800" cy="762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inus 2"/>
          <p:cNvSpPr/>
          <p:nvPr/>
        </p:nvSpPr>
        <p:spPr>
          <a:xfrm>
            <a:off x="5119255" y="2095500"/>
            <a:ext cx="838200" cy="685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 Cell Battery</a:t>
            </a:r>
          </a:p>
        </p:txBody>
      </p:sp>
      <p:pic>
        <p:nvPicPr>
          <p:cNvPr id="5125" name="Picture 5" descr="batter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752600"/>
            <a:ext cx="4949825" cy="3067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057400" y="5161539"/>
            <a:ext cx="502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altLang="en-US" sz="2400" dirty="0"/>
              <a:t> 2 or more cells joined together</a:t>
            </a:r>
          </a:p>
          <a:p>
            <a:pPr>
              <a:buFontTx/>
              <a:buChar char="•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can </a:t>
            </a:r>
            <a:r>
              <a:rPr lang="en-US" altLang="en-US" sz="2400" dirty="0"/>
              <a:t>also represent a power supply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Switch</a:t>
            </a:r>
          </a:p>
        </p:txBody>
      </p:sp>
      <p:graphicFrame>
        <p:nvGraphicFramePr>
          <p:cNvPr id="717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4006457"/>
              </p:ext>
            </p:extLst>
          </p:nvPr>
        </p:nvGraphicFramePr>
        <p:xfrm>
          <a:off x="2209800" y="1535402"/>
          <a:ext cx="4191000" cy="194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Bitmap Image" r:id="rId3" imgW="1209524" imgH="561905" progId="Paint.Picture">
                  <p:embed/>
                </p:oleObj>
              </mc:Choice>
              <mc:Fallback>
                <p:oleObj name="Bitmap Image" r:id="rId3" imgW="1209524" imgH="561905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535402"/>
                        <a:ext cx="4191000" cy="194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324100" y="4188547"/>
            <a:ext cx="4495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 smtClean="0"/>
              <a:t>opened </a:t>
            </a:r>
            <a:r>
              <a:rPr lang="en-US" altLang="en-US" sz="2400" dirty="0"/>
              <a:t>– stops flow of current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c</a:t>
            </a:r>
            <a:r>
              <a:rPr lang="en-US" altLang="en-US" sz="2400" dirty="0" smtClean="0"/>
              <a:t>losed </a:t>
            </a:r>
            <a:r>
              <a:rPr lang="en-US" altLang="en-US" sz="2400" dirty="0"/>
              <a:t>– allows current to flow</a:t>
            </a:r>
          </a:p>
        </p:txBody>
      </p:sp>
      <p:sp>
        <p:nvSpPr>
          <p:cNvPr id="2" name="Oval 1"/>
          <p:cNvSpPr/>
          <p:nvPr/>
        </p:nvSpPr>
        <p:spPr>
          <a:xfrm flipV="1">
            <a:off x="4953000" y="25908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flipV="1">
            <a:off x="3699164" y="2613819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92682" y="2881530"/>
            <a:ext cx="1558636" cy="369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switch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Fuse</a:t>
            </a:r>
          </a:p>
        </p:txBody>
      </p:sp>
      <p:sp>
        <p:nvSpPr>
          <p:cNvPr id="9221" name="AutoShape 5" descr="sKNuijEsVfZd4sfI35DkBYd8GL9GqOjMfmPz2KxWCyWj3EHTS4OFACTewIAAAAASUVORK5CYII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AutoShape 7" descr="sKNuijEsVfZd4sfI35DkBYd8GL9GqOjMfmPz2KxWCyWj3EHTS4OFACTewIAAAAASUVORK5CYII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AutoShape 9" descr="sKNuijEsVfZd4sfI35DkBYd8GL9GqOjMfmPz2KxWCyWj3EHTS4OFACTewIAAAAASUVORK5CYII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226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1143000" y="1981200"/>
          <a:ext cx="5868988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Bitmap Image" r:id="rId3" imgW="1571844" imgH="561905" progId="Paint.Picture">
                  <p:embed/>
                </p:oleObj>
              </mc:Choice>
              <mc:Fallback>
                <p:oleObj name="Bitmap Image" r:id="rId3" imgW="1571844" imgH="561905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81200"/>
                        <a:ext cx="5868988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57200" y="4495800"/>
            <a:ext cx="8229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breaks the </a:t>
            </a:r>
            <a:r>
              <a:rPr lang="en-US" altLang="en-US" sz="2400" dirty="0"/>
              <a:t>circuit if too much </a:t>
            </a:r>
            <a:r>
              <a:rPr lang="en-US" altLang="en-US" sz="2400" dirty="0" smtClean="0"/>
              <a:t>current flows through that part of the circuit (safety)</a:t>
            </a:r>
            <a:endParaRPr lang="en-US" altLang="en-US" sz="24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 </a:t>
            </a:r>
            <a:r>
              <a:rPr lang="en-US" altLang="en-US" sz="2400" dirty="0" smtClean="0"/>
              <a:t>metal within melts and must </a:t>
            </a:r>
            <a:r>
              <a:rPr lang="en-US" altLang="en-US" sz="2400" dirty="0"/>
              <a:t>be replaced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Circuit Breaker</a:t>
            </a:r>
          </a:p>
        </p:txBody>
      </p:sp>
      <p:pic>
        <p:nvPicPr>
          <p:cNvPr id="11269" name="Picture 5" descr="circuit_breaker_block_thum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057400"/>
            <a:ext cx="4724400" cy="2020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57200" y="4078288"/>
            <a:ext cx="82296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 breaks the circuit if too much current flows through that part of the circuit (safety)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 smtClean="0"/>
              <a:t> the metal inside bends when heated to open the circuit, can </a:t>
            </a:r>
            <a:r>
              <a:rPr lang="en-US" altLang="en-US" sz="2400" dirty="0"/>
              <a:t>be </a:t>
            </a:r>
            <a:r>
              <a:rPr lang="en-US" altLang="en-US" sz="2400" dirty="0" smtClean="0"/>
              <a:t>reset once cools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Light Bulb</a:t>
            </a:r>
          </a:p>
        </p:txBody>
      </p:sp>
      <p:pic>
        <p:nvPicPr>
          <p:cNvPr id="13317" name="Picture 5" descr="light-bul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2287588"/>
            <a:ext cx="4876800" cy="164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485900" y="4792086"/>
            <a:ext cx="6172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 converts electrical energy into light energy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Resistor</a:t>
            </a:r>
          </a:p>
        </p:txBody>
      </p:sp>
      <p:pic>
        <p:nvPicPr>
          <p:cNvPr id="15365" name="Picture 5" descr="2000px-Resistor_symbol_Americ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320925"/>
            <a:ext cx="8229600" cy="3087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57200" y="4800600"/>
            <a:ext cx="8229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 resists the flow of </a:t>
            </a:r>
            <a:r>
              <a:rPr lang="en-US" altLang="en-US" sz="2400" dirty="0" smtClean="0"/>
              <a:t>current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u</a:t>
            </a:r>
            <a:r>
              <a:rPr lang="en-US" altLang="en-US" sz="2400" dirty="0" smtClean="0"/>
              <a:t>sed to change the amount of current that flows through a part of a circuit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Variable Resistor (Rheostat)</a:t>
            </a:r>
          </a:p>
        </p:txBody>
      </p:sp>
      <p:pic>
        <p:nvPicPr>
          <p:cNvPr id="17413" name="Picture 5" descr="symbol-of-rheostat-or-variable-resisto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417638"/>
            <a:ext cx="4495800" cy="2620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84909" y="4104698"/>
            <a:ext cx="8229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 smtClean="0"/>
              <a:t>variable resistance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 smtClean="0"/>
              <a:t>adjustable </a:t>
            </a:r>
            <a:r>
              <a:rPr lang="en-US" altLang="en-US" sz="2400" dirty="0"/>
              <a:t>amount of </a:t>
            </a:r>
            <a:r>
              <a:rPr lang="en-US" altLang="en-US" sz="2400" dirty="0" smtClean="0"/>
              <a:t>resistance which changes the amount of current through that part of the circuit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t</a:t>
            </a:r>
            <a:r>
              <a:rPr lang="en-US" altLang="en-US" sz="2400" dirty="0" smtClean="0"/>
              <a:t>hink of a volume control or a light dimmer switch</a:t>
            </a:r>
            <a:endParaRPr lang="en-US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2" ma:contentTypeDescription="Create a new document." ma:contentTypeScope="" ma:versionID="3b8409e1a86adf3223d15ec288552d28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c567adcd2bb52852ed530193033938d0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4A4687-EA9C-4F3F-BC46-D3AF7D3370A9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c4572f7-dc9e-4ce6-a210-4a839be5dd70"/>
    <ds:schemaRef ds:uri="http://purl.org/dc/elements/1.1/"/>
    <ds:schemaRef ds:uri="41d8231a-1f9d-476b-be5f-304d9c9b4ea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C2BE752-98FE-402C-8EFC-F3B5E55874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6519E5-801B-43C2-8BFF-A8400EFD9C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384</TotalTime>
  <Words>369</Words>
  <Application>Microsoft Office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Garamond</vt:lpstr>
      <vt:lpstr>Wingdings</vt:lpstr>
      <vt:lpstr>Edge</vt:lpstr>
      <vt:lpstr>Bitmap Image</vt:lpstr>
      <vt:lpstr>Symbols for Circuit Diagrams</vt:lpstr>
      <vt:lpstr>1 Cell</vt:lpstr>
      <vt:lpstr>3 Cell Battery</vt:lpstr>
      <vt:lpstr>Switch</vt:lpstr>
      <vt:lpstr>Fuse</vt:lpstr>
      <vt:lpstr>Circuit Breaker</vt:lpstr>
      <vt:lpstr>Light Bulb</vt:lpstr>
      <vt:lpstr>Resistor</vt:lpstr>
      <vt:lpstr>Variable Resistor (Rheostat)</vt:lpstr>
      <vt:lpstr>Ammeter</vt:lpstr>
      <vt:lpstr>Voltmeter</vt:lpstr>
      <vt:lpstr>Conducting Wire</vt:lpstr>
      <vt:lpstr>Wires Joined             Wires Not Joined</vt:lpstr>
      <vt:lpstr>Ground Connection</vt:lpstr>
      <vt:lpstr>Activity – Making a light bulb light up!</vt:lpstr>
    </vt:vector>
  </TitlesOfParts>
  <Company>Ottawa-Carleton District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Symbols for Circuit Diagrams</dc:title>
  <dc:creator>J Seguin</dc:creator>
  <cp:lastModifiedBy>James Seguin</cp:lastModifiedBy>
  <cp:revision>21</cp:revision>
  <dcterms:created xsi:type="dcterms:W3CDTF">2016-04-14T17:46:58Z</dcterms:created>
  <dcterms:modified xsi:type="dcterms:W3CDTF">2020-04-20T13:51:05Z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