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76" r:id="rId14"/>
    <p:sldId id="277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48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48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48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48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4F5780-9143-45DC-88D2-7F42BEE25F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1D50-817D-4838-AA6B-02C45D0DB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07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206A5-CDB7-4C0B-B74C-47ECCE552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8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BB1BFC-4FB7-4988-AEB9-02A59AACD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02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2B7FC-5171-4F0F-94B6-9A57CEBA5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79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60B73-8AF1-4A49-BF4D-6786A690E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86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91ADD-33E6-45C7-86CD-F16485FBA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82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6EC6D-29A8-4F0A-A103-AA89AAE5C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61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BC1A0-93CD-493D-BA8E-48E76BF47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50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16E94-5244-4673-B748-A5C2F2E7D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93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3E3D1-BFA3-46EF-8604-E6C45C724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58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81330-A259-4536-AAE5-06BF4C152B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50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/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158CB1-40EC-4FBA-B110-1897317873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h3BcfYxc1kJKH11u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petervaldivia.com/technology/electricity/image/electron-flow.gi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w3.org/2000/08/nba-manual/circuit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culverco.com/sse/images/wires/closed_circuit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mcpasd.k12.wi.us/kms/bookmarks/circuits/short_circuit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Current Electricity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620363"/>
              </p:ext>
            </p:extLst>
          </p:nvPr>
        </p:nvGraphicFramePr>
        <p:xfrm>
          <a:off x="3733800" y="533400"/>
          <a:ext cx="3514725" cy="429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Bitmap Image" r:id="rId3" imgW="2828880" imgH="3457440" progId="Paint.Picture">
                  <p:embed/>
                </p:oleObj>
              </mc:Choice>
              <mc:Fallback>
                <p:oleObj name="Bitmap Image" r:id="rId3" imgW="2828880" imgH="345744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3400"/>
                        <a:ext cx="3514725" cy="429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385887"/>
          </a:xfrm>
        </p:spPr>
        <p:txBody>
          <a:bodyPr/>
          <a:lstStyle/>
          <a:p>
            <a:r>
              <a:rPr lang="en-US" altLang="en-US" dirty="0" smtClean="0"/>
              <a:t>Circuit b)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495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is a complete circuit.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circuit is controlled because it has a switch (closed)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Circuit c)</a:t>
            </a:r>
            <a:endParaRPr lang="en-US" altLang="en-US" dirty="0"/>
          </a:p>
        </p:txBody>
      </p:sp>
      <p:graphicFrame>
        <p:nvGraphicFramePr>
          <p:cNvPr id="41992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615276"/>
              </p:ext>
            </p:extLst>
          </p:nvPr>
        </p:nvGraphicFramePr>
        <p:xfrm>
          <a:off x="3733800" y="304800"/>
          <a:ext cx="3776663" cy="528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Bitmap Image" r:id="rId3" imgW="2714760" imgH="3800520" progId="Paint.Picture">
                  <p:embed/>
                </p:oleObj>
              </mc:Choice>
              <mc:Fallback>
                <p:oleObj name="Bitmap Image" r:id="rId3" imgW="2714760" imgH="3800520" progId="Paint.Picture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04800"/>
                        <a:ext cx="3776663" cy="528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2514600"/>
            <a:ext cx="381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This is an incomplete circuit since it does not have a load.</a:t>
            </a:r>
          </a:p>
          <a:p>
            <a:r>
              <a:rPr lang="en-US" sz="2400" dirty="0" smtClean="0"/>
              <a:t>* This also makes it a short circuit.</a:t>
            </a:r>
          </a:p>
          <a:p>
            <a:r>
              <a:rPr lang="en-US" sz="2400" dirty="0" smtClean="0"/>
              <a:t>* This is an uncontrolled circuit because it does not include a switch.</a:t>
            </a:r>
          </a:p>
          <a:p>
            <a:r>
              <a:rPr lang="en-US" sz="2400" dirty="0" smtClean="0"/>
              <a:t>* Very dangerous type of circuit</a:t>
            </a:r>
            <a:r>
              <a:rPr lang="en-US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HOMEWORK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8345488" cy="4114800"/>
          </a:xfrm>
        </p:spPr>
        <p:txBody>
          <a:bodyPr/>
          <a:lstStyle/>
          <a:p>
            <a:r>
              <a:rPr lang="en-US" altLang="en-US" dirty="0"/>
              <a:t>1. </a:t>
            </a:r>
            <a:r>
              <a:rPr lang="en-US" altLang="en-US" dirty="0" smtClean="0"/>
              <a:t>Read Section 12.2 in the textbook. Pages have been uploaded to the website.</a:t>
            </a:r>
          </a:p>
          <a:p>
            <a:r>
              <a:rPr lang="en-US" altLang="en-US" dirty="0" smtClean="0"/>
              <a:t>2. </a:t>
            </a:r>
            <a:r>
              <a:rPr lang="en-US" altLang="en-US" dirty="0" smtClean="0"/>
              <a:t>Complete the last two pages of the note (circuit characteristics and drawing circuits)</a:t>
            </a:r>
          </a:p>
          <a:p>
            <a:r>
              <a:rPr lang="en-US" altLang="en-US" dirty="0" smtClean="0"/>
              <a:t>3.Upload the work to a </a:t>
            </a:r>
            <a:r>
              <a:rPr lang="en-US" altLang="en-US" dirty="0" smtClean="0">
                <a:hlinkClick r:id="rId2"/>
              </a:rPr>
              <a:t>Google Form Here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Current Electricity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What is it?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Electricity in </a:t>
            </a:r>
            <a:r>
              <a:rPr lang="en-US" altLang="en-US" sz="1800" b="1" u="sng" dirty="0"/>
              <a:t>motion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u="sng" dirty="0"/>
              <a:t>Electrons</a:t>
            </a:r>
            <a:r>
              <a:rPr lang="en-US" altLang="en-US" sz="1800" dirty="0"/>
              <a:t> flowing from one place to another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More useful than static electricity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Electric </a:t>
            </a:r>
            <a:r>
              <a:rPr lang="en-US" altLang="en-US" sz="2000" dirty="0"/>
              <a:t>current is able to flow through a </a:t>
            </a:r>
            <a:r>
              <a:rPr lang="en-US" altLang="en-US" sz="2000" b="1" u="sng" dirty="0"/>
              <a:t>conductor</a:t>
            </a:r>
            <a:r>
              <a:rPr lang="en-US" altLang="en-US" sz="2000" dirty="0"/>
              <a:t>, like copper.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An </a:t>
            </a:r>
            <a:r>
              <a:rPr lang="en-US" altLang="en-US" sz="2000" b="1" u="sng" dirty="0"/>
              <a:t>insulator</a:t>
            </a:r>
            <a:r>
              <a:rPr lang="en-US" altLang="en-US" sz="2000" dirty="0"/>
              <a:t> does not let electrons flow (wood, air)</a:t>
            </a:r>
          </a:p>
        </p:txBody>
      </p:sp>
      <p:pic>
        <p:nvPicPr>
          <p:cNvPr id="4100" name="il_fi" descr="http://www.petervaldivia.com/technology/electricity/image/electron-flow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209800"/>
            <a:ext cx="39624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Electric Circuits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51038"/>
            <a:ext cx="8305800" cy="4525962"/>
          </a:xfrm>
        </p:spPr>
        <p:txBody>
          <a:bodyPr/>
          <a:lstStyle/>
          <a:p>
            <a:r>
              <a:rPr lang="en-US" altLang="en-US" sz="2800"/>
              <a:t>For electricity to flow there must be a </a:t>
            </a:r>
            <a:r>
              <a:rPr lang="en-US" altLang="en-US" sz="2800" b="1" u="sng"/>
              <a:t>closed</a:t>
            </a:r>
            <a:r>
              <a:rPr lang="en-US" altLang="en-US" sz="2800"/>
              <a:t> circuit. </a:t>
            </a:r>
          </a:p>
          <a:p>
            <a:r>
              <a:rPr lang="en-US" altLang="en-US" sz="2800"/>
              <a:t>This means there must be a </a:t>
            </a:r>
            <a:r>
              <a:rPr lang="en-US" altLang="en-US" sz="2800" b="1" u="sng"/>
              <a:t>complete</a:t>
            </a:r>
            <a:r>
              <a:rPr lang="en-US" altLang="en-US" sz="2800"/>
              <a:t> path for the electrons to travel.</a:t>
            </a:r>
          </a:p>
          <a:p>
            <a:r>
              <a:rPr lang="en-US" altLang="en-US" sz="2800"/>
              <a:t>If there is a break in the circuit, it is called an </a:t>
            </a:r>
            <a:r>
              <a:rPr lang="en-US" altLang="en-US" sz="2800" b="1" u="sng"/>
              <a:t>open circuit</a:t>
            </a:r>
            <a:r>
              <a:rPr lang="en-US" altLang="en-US" sz="2800"/>
              <a:t>.  It will </a:t>
            </a:r>
            <a:r>
              <a:rPr lang="en-US" altLang="en-US" sz="2800" b="1" u="sng"/>
              <a:t>not</a:t>
            </a:r>
            <a:r>
              <a:rPr lang="en-US" altLang="en-US" sz="2800"/>
              <a:t> allow electrons to flow.</a:t>
            </a:r>
          </a:p>
        </p:txBody>
      </p:sp>
      <p:pic>
        <p:nvPicPr>
          <p:cNvPr id="5124" name="il_fi" descr="http://www.w3.org/2000/08/nba-manual/circuit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4835525"/>
            <a:ext cx="4038600" cy="179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233487"/>
          </a:xfrm>
        </p:spPr>
        <p:txBody>
          <a:bodyPr/>
          <a:lstStyle/>
          <a:p>
            <a:r>
              <a:rPr lang="en-US" altLang="en-US" dirty="0" smtClean="0"/>
              <a:t>Electric Circuits</a:t>
            </a:r>
            <a:endParaRPr lang="en-US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2057400"/>
            <a:ext cx="4530724" cy="43068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200" dirty="0"/>
              <a:t>An electrical circuit must have an </a:t>
            </a:r>
            <a:r>
              <a:rPr lang="en-US" altLang="en-US" sz="2200" b="1" u="sng" dirty="0"/>
              <a:t>energy source</a:t>
            </a:r>
            <a:r>
              <a:rPr lang="en-US" altLang="en-US" sz="2200" dirty="0"/>
              <a:t>, such as a battery or a power supply that </a:t>
            </a:r>
            <a:r>
              <a:rPr lang="en-US" altLang="en-US" sz="2200" b="1" u="sng" dirty="0"/>
              <a:t>pushes</a:t>
            </a:r>
            <a:r>
              <a:rPr lang="en-US" altLang="en-US" sz="2200" dirty="0"/>
              <a:t> the electrons around the circuit.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200" dirty="0"/>
          </a:p>
          <a:p>
            <a:pPr>
              <a:lnSpc>
                <a:spcPct val="80000"/>
              </a:lnSpc>
            </a:pPr>
            <a:r>
              <a:rPr lang="en-GB" altLang="en-US" sz="2200" dirty="0"/>
              <a:t>A 1.5 V dry cell that you would use at home is an example of a device that supplies 1.5 volts of </a:t>
            </a:r>
            <a:r>
              <a:rPr lang="en-GB" altLang="en-US" sz="2200" b="1" u="sng" dirty="0"/>
              <a:t>force</a:t>
            </a:r>
            <a:r>
              <a:rPr lang="en-GB" altLang="en-US" sz="2200" dirty="0"/>
              <a:t> to push electrons around the circuit.  A 12 volt car battery is very similar, it uses six 2 V cells connected together to produce 12 volts of force.</a:t>
            </a:r>
            <a:endParaRPr lang="en-US" altLang="en-US" sz="2200" dirty="0"/>
          </a:p>
        </p:txBody>
      </p:sp>
      <p:pic>
        <p:nvPicPr>
          <p:cNvPr id="7173" name="Picture 5" descr="l20_battery_ill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0325" y="2363788"/>
            <a:ext cx="3814763" cy="3421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385887"/>
          </a:xfrm>
        </p:spPr>
        <p:txBody>
          <a:bodyPr/>
          <a:lstStyle/>
          <a:p>
            <a:r>
              <a:rPr lang="en-US" altLang="en-US" dirty="0" smtClean="0"/>
              <a:t>Electric Circuits</a:t>
            </a:r>
            <a:endParaRPr lang="en-US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17713"/>
            <a:ext cx="457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 </a:t>
            </a:r>
            <a:r>
              <a:rPr lang="en-US" altLang="en-US" sz="2800" b="1" u="sng" dirty="0"/>
              <a:t>complete circuit</a:t>
            </a:r>
            <a:r>
              <a:rPr lang="en-US" altLang="en-US" sz="2800" dirty="0"/>
              <a:t> has a </a:t>
            </a:r>
            <a:r>
              <a:rPr lang="en-US" altLang="en-US" sz="2800" b="1" u="sng" dirty="0"/>
              <a:t>power supply</a:t>
            </a:r>
            <a:r>
              <a:rPr lang="en-US" altLang="en-US" sz="2800" dirty="0"/>
              <a:t> and some device that uses power, called a </a:t>
            </a:r>
            <a:r>
              <a:rPr lang="en-US" altLang="en-US" sz="2800" b="1" u="sng" dirty="0"/>
              <a:t>load</a:t>
            </a:r>
            <a:r>
              <a:rPr lang="en-US" altLang="en-US" sz="2800" dirty="0"/>
              <a:t>, connected in a circle.</a:t>
            </a:r>
            <a:endParaRPr lang="en-US" altLang="en-US" sz="2800" u="sng" dirty="0"/>
          </a:p>
          <a:p>
            <a:pPr>
              <a:lnSpc>
                <a:spcPct val="90000"/>
              </a:lnSpc>
            </a:pPr>
            <a:r>
              <a:rPr lang="en-US" altLang="en-US" sz="2800" b="1" u="sng" dirty="0"/>
              <a:t>Lamps, toasters</a:t>
            </a:r>
            <a:r>
              <a:rPr lang="en-US" altLang="en-US" sz="2800" dirty="0"/>
              <a:t> and</a:t>
            </a:r>
            <a:r>
              <a:rPr lang="en-US" altLang="en-US" sz="2800" u="sng" dirty="0"/>
              <a:t> </a:t>
            </a:r>
            <a:r>
              <a:rPr lang="en-US" altLang="en-US" sz="2800" b="1" u="sng" dirty="0"/>
              <a:t>radios</a:t>
            </a:r>
            <a:r>
              <a:rPr lang="en-US" altLang="en-US" sz="2800" dirty="0"/>
              <a:t> are examples of loads.</a:t>
            </a:r>
          </a:p>
        </p:txBody>
      </p:sp>
      <p:pic>
        <p:nvPicPr>
          <p:cNvPr id="9220" name="il_fi" descr="http://www.culverco.com/sse/images/wires/closed_circuit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667000"/>
            <a:ext cx="2916238" cy="2820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385887"/>
          </a:xfrm>
        </p:spPr>
        <p:txBody>
          <a:bodyPr/>
          <a:lstStyle/>
          <a:p>
            <a:r>
              <a:rPr lang="en-US" altLang="en-US" dirty="0" smtClean="0"/>
              <a:t>Electric Circuits</a:t>
            </a:r>
            <a:endParaRPr lang="en-US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17713"/>
            <a:ext cx="4235450" cy="4114800"/>
          </a:xfrm>
        </p:spPr>
        <p:txBody>
          <a:bodyPr/>
          <a:lstStyle/>
          <a:p>
            <a:r>
              <a:rPr lang="en-US" altLang="en-US" sz="2800" dirty="0"/>
              <a:t>A </a:t>
            </a:r>
            <a:r>
              <a:rPr lang="en-US" altLang="en-US" sz="2800" b="1" u="sng" dirty="0"/>
              <a:t>controlled circuit</a:t>
            </a:r>
            <a:r>
              <a:rPr lang="en-US" altLang="en-US" sz="2800" dirty="0"/>
              <a:t> has a </a:t>
            </a:r>
            <a:r>
              <a:rPr lang="en-US" altLang="en-US" sz="2800" b="1" u="sng" dirty="0"/>
              <a:t>switch</a:t>
            </a:r>
            <a:r>
              <a:rPr lang="en-US" altLang="en-US" sz="2800" dirty="0"/>
              <a:t>, which is used to open or close a circuit.</a:t>
            </a:r>
          </a:p>
          <a:p>
            <a:r>
              <a:rPr lang="en-US" altLang="en-US" sz="2800" dirty="0"/>
              <a:t>A </a:t>
            </a:r>
            <a:r>
              <a:rPr lang="en-US" altLang="en-US" sz="2800" b="1" u="sng" dirty="0"/>
              <a:t>fused circuit</a:t>
            </a:r>
            <a:r>
              <a:rPr lang="en-US" altLang="en-US" sz="2800" dirty="0"/>
              <a:t> has a </a:t>
            </a:r>
            <a:r>
              <a:rPr lang="en-US" altLang="en-US" sz="2800" b="1" u="sng" dirty="0"/>
              <a:t>fuse</a:t>
            </a:r>
            <a:r>
              <a:rPr lang="en-US" altLang="en-US" sz="2800" dirty="0"/>
              <a:t>, a safety device that </a:t>
            </a:r>
            <a:r>
              <a:rPr lang="en-US" altLang="en-US" sz="2800" b="1" u="sng" dirty="0"/>
              <a:t>stops</a:t>
            </a:r>
            <a:r>
              <a:rPr lang="en-US" altLang="en-US" sz="2800" dirty="0"/>
              <a:t> too much electricity from flowing.</a:t>
            </a:r>
          </a:p>
        </p:txBody>
      </p:sp>
      <p:pic>
        <p:nvPicPr>
          <p:cNvPr id="10245" name="Picture 5" descr="Z-FUSE-GMA-5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0325" y="2625725"/>
            <a:ext cx="3814763" cy="289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309687"/>
          </a:xfrm>
        </p:spPr>
        <p:txBody>
          <a:bodyPr/>
          <a:lstStyle/>
          <a:p>
            <a:r>
              <a:rPr lang="en-US" altLang="en-US" dirty="0" smtClean="0"/>
              <a:t>Electric Circuits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45494"/>
            <a:ext cx="5105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A </a:t>
            </a:r>
            <a:r>
              <a:rPr lang="en-US" altLang="en-US" sz="2800" b="1" u="sng" dirty="0"/>
              <a:t>short circuit</a:t>
            </a:r>
            <a:r>
              <a:rPr lang="en-US" altLang="en-US" sz="2800" dirty="0"/>
              <a:t> has a path that lets electrons flow, but it has </a:t>
            </a:r>
            <a:r>
              <a:rPr lang="en-US" altLang="en-US" sz="2800" b="1" u="sng" dirty="0"/>
              <a:t>no load</a:t>
            </a:r>
            <a:r>
              <a:rPr lang="en-US" altLang="en-US" sz="2800" dirty="0"/>
              <a:t>.  It is very </a:t>
            </a:r>
            <a:r>
              <a:rPr lang="en-US" altLang="en-US" sz="2800" b="1" u="sng" dirty="0"/>
              <a:t>dangerous</a:t>
            </a:r>
            <a:r>
              <a:rPr lang="en-US" altLang="en-US" sz="2800" dirty="0"/>
              <a:t>.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Electrons in a circuit flow </a:t>
            </a:r>
            <a:r>
              <a:rPr lang="en-US" altLang="en-US" sz="2800" b="1" u="sng" dirty="0"/>
              <a:t>out of the negative</a:t>
            </a:r>
            <a:r>
              <a:rPr lang="en-US" altLang="en-US" sz="2800" dirty="0"/>
              <a:t> terminal and back </a:t>
            </a:r>
            <a:r>
              <a:rPr lang="en-US" altLang="en-US" sz="2800" b="1" u="sng" dirty="0"/>
              <a:t>to the positive terminal</a:t>
            </a:r>
            <a:r>
              <a:rPr lang="en-US" altLang="en-US" sz="2800" b="1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This </a:t>
            </a:r>
            <a:r>
              <a:rPr lang="en-US" altLang="en-US" sz="2800" dirty="0" smtClean="0"/>
              <a:t>movement </a:t>
            </a:r>
            <a:r>
              <a:rPr lang="en-US" altLang="en-US" sz="2800" dirty="0"/>
              <a:t>of electrons is called </a:t>
            </a:r>
            <a:r>
              <a:rPr lang="en-US" altLang="en-US" sz="2800" b="1" u="sng" dirty="0"/>
              <a:t>current</a:t>
            </a:r>
            <a:r>
              <a:rPr lang="en-US" altLang="en-US" sz="2800" dirty="0"/>
              <a:t>.</a:t>
            </a:r>
          </a:p>
        </p:txBody>
      </p:sp>
      <p:pic>
        <p:nvPicPr>
          <p:cNvPr id="11268" name="il_fi" descr="http://www.mcpasd.k12.wi.us/kms/bookmarks/circuits/short_circuit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971800"/>
            <a:ext cx="2438400" cy="2262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385887"/>
          </a:xfrm>
        </p:spPr>
        <p:txBody>
          <a:bodyPr/>
          <a:lstStyle/>
          <a:p>
            <a:r>
              <a:rPr lang="en-US" altLang="en-US" dirty="0" smtClean="0"/>
              <a:t>Circuit Diagrams</a:t>
            </a:r>
            <a:endParaRPr lang="en-US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r>
              <a:rPr lang="en-US" altLang="en-US" dirty="0"/>
              <a:t>A simplified drawing of a circuit uses symbols to represent the various parts of the circuit.  These are called </a:t>
            </a:r>
            <a:r>
              <a:rPr lang="en-US" altLang="en-US" b="1" u="sng" dirty="0"/>
              <a:t>circuit diagrams</a:t>
            </a:r>
            <a:r>
              <a:rPr lang="en-US" altLang="en-US" dirty="0"/>
              <a:t>. (see your chart for symbols)</a:t>
            </a:r>
          </a:p>
          <a:p>
            <a:r>
              <a:rPr lang="en-US" altLang="en-US" dirty="0"/>
              <a:t>Draw circuit diagrams for the circuits pictured above in this note: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233487"/>
          </a:xfrm>
        </p:spPr>
        <p:txBody>
          <a:bodyPr/>
          <a:lstStyle/>
          <a:p>
            <a:r>
              <a:rPr lang="en-US" altLang="en-US" dirty="0" smtClean="0"/>
              <a:t>Circuit a)</a:t>
            </a:r>
            <a:endParaRPr lang="en-US" altLang="en-US" dirty="0"/>
          </a:p>
        </p:txBody>
      </p:sp>
      <p:graphicFrame>
        <p:nvGraphicFramePr>
          <p:cNvPr id="37895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60929"/>
              </p:ext>
            </p:extLst>
          </p:nvPr>
        </p:nvGraphicFramePr>
        <p:xfrm>
          <a:off x="3581400" y="388360"/>
          <a:ext cx="3646488" cy="394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Bitmap Image" r:id="rId3" imgW="2886120" imgH="3124080" progId="Paint.Picture">
                  <p:embed/>
                </p:oleObj>
              </mc:Choice>
              <mc:Fallback>
                <p:oleObj name="Bitmap Image" r:id="rId3" imgW="2886120" imgH="312408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360"/>
                        <a:ext cx="3646488" cy="394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451051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This is an incomplete circuit since it does not have a load.</a:t>
            </a:r>
          </a:p>
          <a:p>
            <a:r>
              <a:rPr lang="en-US" sz="2400" dirty="0" smtClean="0"/>
              <a:t>* This also makes it a short circuit.</a:t>
            </a:r>
          </a:p>
          <a:p>
            <a:r>
              <a:rPr lang="en-US" sz="2400" dirty="0" smtClean="0"/>
              <a:t>* However it is a controlled circuit because it contains a switch (open). Dangerous circuit if switch is closed.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40882BBAA8CE47996B3EE79E7E86E9" ma:contentTypeVersion="12" ma:contentTypeDescription="Create a new document." ma:contentTypeScope="" ma:versionID="3b8409e1a86adf3223d15ec288552d28">
  <xsd:schema xmlns:xsd="http://www.w3.org/2001/XMLSchema" xmlns:xs="http://www.w3.org/2001/XMLSchema" xmlns:p="http://schemas.microsoft.com/office/2006/metadata/properties" xmlns:ns3="ac4572f7-dc9e-4ce6-a210-4a839be5dd70" xmlns:ns4="41d8231a-1f9d-476b-be5f-304d9c9b4ead" targetNamespace="http://schemas.microsoft.com/office/2006/metadata/properties" ma:root="true" ma:fieldsID="c567adcd2bb52852ed530193033938d0" ns3:_="" ns4:_="">
    <xsd:import namespace="ac4572f7-dc9e-4ce6-a210-4a839be5dd70"/>
    <xsd:import namespace="41d8231a-1f9d-476b-be5f-304d9c9b4e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572f7-dc9e-4ce6-a210-4a839be5d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31a-1f9d-476b-be5f-304d9c9b4e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B9936C-3702-47B1-971D-9906F446353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c4572f7-dc9e-4ce6-a210-4a839be5dd70"/>
    <ds:schemaRef ds:uri="http://purl.org/dc/elements/1.1/"/>
    <ds:schemaRef ds:uri="http://schemas.microsoft.com/office/2006/metadata/properties"/>
    <ds:schemaRef ds:uri="41d8231a-1f9d-476b-be5f-304d9c9b4ea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0E057E-A95E-4FA1-9606-0DAC88D51F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BA7831-DAE4-4070-9C8D-46B7BA1205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572f7-dc9e-4ce6-a210-4a839be5dd70"/>
    <ds:schemaRef ds:uri="41d8231a-1f9d-476b-be5f-304d9c9b4e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463</TotalTime>
  <Words>504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Tahoma</vt:lpstr>
      <vt:lpstr>Wingdings</vt:lpstr>
      <vt:lpstr>Blends</vt:lpstr>
      <vt:lpstr>Bitmap Image</vt:lpstr>
      <vt:lpstr>Current Electricity</vt:lpstr>
      <vt:lpstr>Current Electricity</vt:lpstr>
      <vt:lpstr>Electric Circuits</vt:lpstr>
      <vt:lpstr>Electric Circuits</vt:lpstr>
      <vt:lpstr>Electric Circuits</vt:lpstr>
      <vt:lpstr>Electric Circuits</vt:lpstr>
      <vt:lpstr>Electric Circuits</vt:lpstr>
      <vt:lpstr>Circuit Diagrams</vt:lpstr>
      <vt:lpstr>Circuit a)</vt:lpstr>
      <vt:lpstr>Circuit b)</vt:lpstr>
      <vt:lpstr>Circuit c)</vt:lpstr>
      <vt:lpstr>HOMEWORK</vt:lpstr>
    </vt:vector>
  </TitlesOfParts>
  <Company>Ottawa-Carleton District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Electricity</dc:title>
  <dc:creator>J Seguin</dc:creator>
  <cp:lastModifiedBy>James Seguin</cp:lastModifiedBy>
  <cp:revision>19</cp:revision>
  <dcterms:created xsi:type="dcterms:W3CDTF">2016-04-15T18:43:38Z</dcterms:created>
  <dcterms:modified xsi:type="dcterms:W3CDTF">2020-04-21T18:07:00Z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0x010100EE40882BBAA8CE47996B3EE79E7E86E9</vt:lpwstr>
  </property>
</Properties>
</file>