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7BB1BFC-4FB7-4988-AEB9-02A59AAC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3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hink-energy.net/KW_KWH_water_exampl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creighton.edu/fileadmin/user/green/water_curren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laTkjINH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rHQRvEAgaCFKdpXA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 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Flow of Electrical Energy Within a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Current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5211" y="1580606"/>
            <a:ext cx="6173714" cy="4551907"/>
          </a:xfrm>
        </p:spPr>
        <p:txBody>
          <a:bodyPr/>
          <a:lstStyle/>
          <a:p>
            <a:r>
              <a:rPr lang="en-GB" altLang="en-US" sz="2800" dirty="0"/>
              <a:t>The flow rate of water passing through a hose can be calculated by dividing the amount of water passing a point by the time,</a:t>
            </a:r>
          </a:p>
          <a:p>
            <a:r>
              <a:rPr lang="en-GB" altLang="en-US" sz="2800" b="1" dirty="0"/>
              <a:t>flow rate = amount of water </a:t>
            </a:r>
            <a:r>
              <a:rPr lang="en-GB" altLang="en-US" sz="2800" b="1" dirty="0" smtClean="0"/>
              <a:t>passing 								time</a:t>
            </a:r>
            <a:endParaRPr lang="en-GB" altLang="en-US" sz="2800" b="1" dirty="0"/>
          </a:p>
        </p:txBody>
      </p:sp>
      <p:pic>
        <p:nvPicPr>
          <p:cNvPr id="13316" name="il_fi" descr="http://www.think-energy.net/KW_KWH_water_exam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925" y="2233749"/>
            <a:ext cx="4405979" cy="25995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941715" y="3901191"/>
            <a:ext cx="3788228" cy="19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Current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8601" y="1669371"/>
            <a:ext cx="5867491" cy="4611687"/>
          </a:xfrm>
        </p:spPr>
        <p:txBody>
          <a:bodyPr>
            <a:normAutofit/>
          </a:bodyPr>
          <a:lstStyle/>
          <a:p>
            <a:r>
              <a:rPr lang="en-US" altLang="en-US" dirty="0"/>
              <a:t>Electric current is </a:t>
            </a:r>
            <a:r>
              <a:rPr lang="en-GB" altLang="en-US" dirty="0"/>
              <a:t>the flow rate of electrons passing through a </a:t>
            </a:r>
            <a:r>
              <a:rPr lang="en-GB" altLang="en-US" dirty="0" smtClean="0"/>
              <a:t>wire. Current </a:t>
            </a:r>
            <a:r>
              <a:rPr lang="en-GB" altLang="en-US" dirty="0"/>
              <a:t>can be calculated by dividing the amount of </a:t>
            </a:r>
            <a:r>
              <a:rPr lang="en-GB" altLang="en-US" b="1" u="sng" dirty="0"/>
              <a:t>charge</a:t>
            </a:r>
            <a:r>
              <a:rPr lang="en-GB" altLang="en-US" dirty="0"/>
              <a:t> by the </a:t>
            </a:r>
            <a:r>
              <a:rPr lang="en-GB" altLang="en-US" b="1" u="sng" dirty="0"/>
              <a:t>time</a:t>
            </a:r>
          </a:p>
          <a:p>
            <a:r>
              <a:rPr lang="en-GB" altLang="en-US" dirty="0"/>
              <a:t>current = charge passing a point  		         </a:t>
            </a:r>
            <a:r>
              <a:rPr lang="en-GB" altLang="en-US" dirty="0" smtClean="0"/>
              <a:t>					  time</a:t>
            </a: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	I   =	</a:t>
            </a:r>
            <a:r>
              <a:rPr lang="en-GB" altLang="en-US" dirty="0" smtClean="0"/>
              <a:t>Q</a:t>
            </a:r>
          </a:p>
          <a:p>
            <a:pPr marL="0" indent="0">
              <a:buNone/>
            </a:pPr>
            <a:r>
              <a:rPr lang="en-GB" altLang="en-US" dirty="0"/>
              <a:t>	</a:t>
            </a:r>
            <a:r>
              <a:rPr lang="en-GB" altLang="en-US" dirty="0" smtClean="0"/>
              <a:t>		t</a:t>
            </a:r>
            <a:endParaRPr lang="en-GB" altLang="en-US" dirty="0"/>
          </a:p>
        </p:txBody>
      </p:sp>
      <p:pic>
        <p:nvPicPr>
          <p:cNvPr id="14340" name="il_fi" descr="http://www.creighton.edu/fileadmin/user/green/water_curr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4184" y="2017713"/>
            <a:ext cx="3814763" cy="307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53146" y="3705174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48346" y="4717607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1238" y="4096134"/>
            <a:ext cx="310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value has a symbol:</a:t>
            </a:r>
          </a:p>
          <a:p>
            <a:r>
              <a:rPr lang="en-US" dirty="0" smtClean="0"/>
              <a:t>Current </a:t>
            </a:r>
            <a:r>
              <a:rPr lang="en-US" dirty="0"/>
              <a:t>= I</a:t>
            </a:r>
          </a:p>
          <a:p>
            <a:r>
              <a:rPr lang="en-US" dirty="0"/>
              <a:t>Charge = Q</a:t>
            </a:r>
          </a:p>
          <a:p>
            <a:r>
              <a:rPr lang="en-US" dirty="0"/>
              <a:t>Time = t</a:t>
            </a:r>
          </a:p>
        </p:txBody>
      </p:sp>
    </p:spTree>
    <p:extLst>
      <p:ext uri="{BB962C8B-B14F-4D97-AF65-F5344CB8AC3E}">
        <p14:creationId xmlns:p14="http://schemas.microsoft.com/office/powerpoint/2010/main" val="31283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Electrical Current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 u="sng"/>
              <a:t>unit</a:t>
            </a:r>
            <a:r>
              <a:rPr lang="en-US" altLang="en-US"/>
              <a:t> of measure for current is the </a:t>
            </a:r>
            <a:r>
              <a:rPr lang="en-US" altLang="en-US" u="sng"/>
              <a:t>Ampere (A)</a:t>
            </a:r>
            <a:endParaRPr lang="en-US" altLang="en-US"/>
          </a:p>
          <a:p>
            <a:r>
              <a:rPr lang="en-US" altLang="en-US"/>
              <a:t>The </a:t>
            </a:r>
            <a:r>
              <a:rPr lang="en-US" altLang="en-US" b="1" u="sng"/>
              <a:t>symbol</a:t>
            </a:r>
            <a:r>
              <a:rPr lang="en-US" altLang="en-US"/>
              <a:t> for current is </a:t>
            </a:r>
            <a:r>
              <a:rPr lang="en-US" altLang="en-US" u="sng"/>
              <a:t>I</a:t>
            </a:r>
            <a:endParaRPr lang="en-US" altLang="en-US" b="1" u="sng"/>
          </a:p>
          <a:p>
            <a:r>
              <a:rPr lang="en-US" altLang="en-US" b="1" u="sng"/>
              <a:t>Current</a:t>
            </a:r>
            <a:r>
              <a:rPr lang="en-US" altLang="en-US"/>
              <a:t> is the </a:t>
            </a:r>
            <a:r>
              <a:rPr lang="en-US" altLang="en-US" u="sng"/>
              <a:t>amount of charge</a:t>
            </a:r>
            <a:r>
              <a:rPr lang="en-US" altLang="en-US"/>
              <a:t> (or amount of electrons) that pass through a wire per </a:t>
            </a:r>
            <a:r>
              <a:rPr lang="en-US" altLang="en-US" u="sng"/>
              <a:t>unit of time</a:t>
            </a:r>
            <a:r>
              <a:rPr lang="en-US" altLang="en-US"/>
              <a:t> (second)</a:t>
            </a:r>
          </a:p>
        </p:txBody>
      </p:sp>
    </p:spTree>
    <p:extLst>
      <p:ext uri="{BB962C8B-B14F-4D97-AF65-F5344CB8AC3E}">
        <p14:creationId xmlns:p14="http://schemas.microsoft.com/office/powerpoint/2010/main" val="27162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Ammeter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6469" y="1447801"/>
            <a:ext cx="10228217" cy="4114800"/>
          </a:xfrm>
        </p:spPr>
        <p:txBody>
          <a:bodyPr/>
          <a:lstStyle/>
          <a:p>
            <a:r>
              <a:rPr lang="en-US" altLang="en-US" sz="2800" dirty="0"/>
              <a:t>measures the amount of </a:t>
            </a:r>
            <a:r>
              <a:rPr lang="en-US" altLang="en-US" sz="2800" u="sng" dirty="0"/>
              <a:t>current</a:t>
            </a:r>
            <a:r>
              <a:rPr lang="en-US" altLang="en-US" sz="2800" dirty="0"/>
              <a:t> flowing past a </a:t>
            </a:r>
            <a:r>
              <a:rPr lang="en-US" altLang="en-US" sz="2800" u="sng" dirty="0"/>
              <a:t>single point </a:t>
            </a:r>
            <a:r>
              <a:rPr lang="en-US" altLang="en-US" sz="2800" dirty="0"/>
              <a:t>in a circuit</a:t>
            </a:r>
          </a:p>
          <a:p>
            <a:r>
              <a:rPr lang="en-US" altLang="en-US" sz="2800" dirty="0"/>
              <a:t>it is connected in </a:t>
            </a:r>
            <a:r>
              <a:rPr lang="en-US" altLang="en-US" sz="2800" u="sng" dirty="0"/>
              <a:t>series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26529" y="4186851"/>
            <a:ext cx="4844293" cy="11417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latin typeface="Comic Sans MS" panose="030F0702030302020204" pitchFamily="66" charset="0"/>
              </a:rPr>
              <a:t>The </a:t>
            </a:r>
            <a:r>
              <a:rPr lang="en-US" altLang="en-US" sz="3200" b="1" dirty="0">
                <a:latin typeface="Comic Sans MS" panose="030F0702030302020204" pitchFamily="66" charset="0"/>
              </a:rPr>
              <a:t>ammeter</a:t>
            </a:r>
            <a:r>
              <a:rPr lang="en-US" altLang="en-US" sz="3200" dirty="0">
                <a:latin typeface="Comic Sans MS" panose="030F0702030302020204" pitchFamily="66" charset="0"/>
              </a:rPr>
              <a:t> shows the </a:t>
            </a:r>
            <a:r>
              <a:rPr lang="en-US" altLang="en-US" sz="3200" u="sng" dirty="0">
                <a:latin typeface="Comic Sans MS" panose="030F0702030302020204" pitchFamily="66" charset="0"/>
              </a:rPr>
              <a:t>current</a:t>
            </a:r>
            <a:r>
              <a:rPr lang="en-US" altLang="en-US" sz="3200" dirty="0">
                <a:latin typeface="Comic Sans MS" panose="030F0702030302020204" pitchFamily="66" charset="0"/>
              </a:rPr>
              <a:t> at this point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graphicFrame>
        <p:nvGraphicFramePr>
          <p:cNvPr id="16389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1667669"/>
              </p:ext>
            </p:extLst>
          </p:nvPr>
        </p:nvGraphicFramePr>
        <p:xfrm>
          <a:off x="1809206" y="2909888"/>
          <a:ext cx="34480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3448531" imgH="2838846" progId="Paint.Picture">
                  <p:embed/>
                </p:oleObj>
              </mc:Choice>
              <mc:Fallback>
                <p:oleObj name="Bitmap Image" r:id="rId3" imgW="3448531" imgH="2838846" progId="Paint.Picture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206" y="2909888"/>
                        <a:ext cx="344805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277047" y="4681538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VIDEOS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u="sng" dirty="0"/>
              <a:t>TVO </a:t>
            </a:r>
            <a:r>
              <a:rPr lang="en-US" altLang="en-US" sz="2800" b="1" u="sng" dirty="0" smtClean="0"/>
              <a:t>video</a:t>
            </a:r>
            <a:r>
              <a:rPr lang="en-US" altLang="en-US" sz="2800" b="1" u="sng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S</a:t>
            </a:r>
            <a:r>
              <a:rPr lang="en-US" altLang="en-US" sz="2800" b="1" dirty="0" smtClean="0"/>
              <a:t>orry about the quality of the graphics, if you can get past it, the content is pretty good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Electricity: Current  </a:t>
            </a: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www.youtube.com/watch?v=5laTkjINHrg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80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584" y="1676401"/>
            <a:ext cx="802851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Complete the note that goes with the </a:t>
            </a:r>
            <a:r>
              <a:rPr lang="en-US" sz="2800" dirty="0" smtClean="0"/>
              <a:t>P</a:t>
            </a:r>
            <a:r>
              <a:rPr lang="en-US" sz="2800" dirty="0" smtClean="0"/>
              <a:t>owerPoint</a:t>
            </a:r>
          </a:p>
          <a:p>
            <a:pPr marL="0" indent="0">
              <a:buNone/>
            </a:pPr>
            <a:r>
              <a:rPr lang="en-US" sz="2800" dirty="0" smtClean="0"/>
              <a:t>Complete the Video Questions</a:t>
            </a:r>
          </a:p>
          <a:p>
            <a:pPr marL="0" indent="0">
              <a:buNone/>
            </a:pPr>
            <a:r>
              <a:rPr lang="en-US" sz="2800" dirty="0" smtClean="0"/>
              <a:t>Read Section 13.3 in the textbook</a:t>
            </a:r>
          </a:p>
          <a:p>
            <a:pPr marL="0" indent="0">
              <a:buNone/>
            </a:pPr>
            <a:r>
              <a:rPr lang="en-US" sz="2800" dirty="0" smtClean="0"/>
              <a:t>Take the </a:t>
            </a:r>
            <a:r>
              <a:rPr lang="en-US" sz="2800" dirty="0" smtClean="0">
                <a:hlinkClick r:id="rId2"/>
              </a:rPr>
              <a:t>Check Your Understanding Quiz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9863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12" ma:contentTypeDescription="Create a new document." ma:contentTypeScope="" ma:versionID="3b8409e1a86adf3223d15ec288552d28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c567adcd2bb52852ed530193033938d0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4F9DC-B0B9-4EB3-8470-4300197548D6}">
  <ds:schemaRefs>
    <ds:schemaRef ds:uri="ac4572f7-dc9e-4ce6-a210-4a839be5dd7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1d8231a-1f9d-476b-be5f-304d9c9b4ea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359E1C-3720-4313-B085-8A9C052AF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DA1CB-A420-44C2-8334-FDF3F26D4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247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Garamond</vt:lpstr>
      <vt:lpstr>Organic</vt:lpstr>
      <vt:lpstr>Bitmap Image</vt:lpstr>
      <vt:lpstr>Electrical Current</vt:lpstr>
      <vt:lpstr>Measuring Current</vt:lpstr>
      <vt:lpstr>Measuring Current</vt:lpstr>
      <vt:lpstr>Electrical Current</vt:lpstr>
      <vt:lpstr>Ammeter</vt:lpstr>
      <vt:lpstr>VIDEOS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Current</dc:title>
  <dc:creator>James Seguin</dc:creator>
  <cp:lastModifiedBy>James Seguin</cp:lastModifiedBy>
  <cp:revision>7</cp:revision>
  <dcterms:created xsi:type="dcterms:W3CDTF">2020-04-20T19:42:36Z</dcterms:created>
  <dcterms:modified xsi:type="dcterms:W3CDTF">2020-04-26T21:00:46Z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