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hpUHtFH5yZbihjsr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Mass to Particles</a:t>
            </a:r>
          </a:p>
          <a:p>
            <a:r>
              <a:rPr lang="en-US" dirty="0" smtClean="0"/>
              <a:t>Textbook section 6.5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12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Textbook section 6.5</a:t>
            </a:r>
          </a:p>
          <a:p>
            <a:r>
              <a:rPr lang="en-US" sz="2800" dirty="0" smtClean="0"/>
              <a:t>Page 280 #1-4</a:t>
            </a:r>
          </a:p>
          <a:p>
            <a:r>
              <a:rPr lang="en-US" sz="2800" dirty="0" smtClean="0"/>
              <a:t>Page 282 #1-3</a:t>
            </a:r>
          </a:p>
          <a:p>
            <a:r>
              <a:rPr lang="en-US" sz="2800" dirty="0" smtClean="0"/>
              <a:t>The </a:t>
            </a:r>
            <a:r>
              <a:rPr lang="en-US" sz="2800" smtClean="0"/>
              <a:t>Mole </a:t>
            </a:r>
            <a:r>
              <a:rPr lang="en-US" sz="2800" smtClean="0"/>
              <a:t>Worksheet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Take the </a:t>
            </a:r>
            <a:r>
              <a:rPr lang="en-US" sz="2800" dirty="0" smtClean="0">
                <a:hlinkClick r:id="rId2"/>
              </a:rPr>
              <a:t>Check Your Understanding Quiz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111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337" y="382385"/>
            <a:ext cx="10998926" cy="93011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Working from mass </a:t>
            </a:r>
            <a:r>
              <a:rPr lang="en-US" sz="5400" dirty="0" smtClean="0">
                <a:sym typeface="Symbol" panose="05050102010706020507" pitchFamily="18" charset="2"/>
              </a:rPr>
              <a:t> particles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1" y="1335319"/>
            <a:ext cx="10571116" cy="4987104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baseline="-25000" dirty="0"/>
              <a:t>A </a:t>
            </a:r>
            <a:r>
              <a:rPr lang="en-US" dirty="0"/>
              <a:t>= Avogadro’s Number = 6.022 x 10</a:t>
            </a:r>
            <a:r>
              <a:rPr lang="en-US" baseline="30000" dirty="0"/>
              <a:t>23</a:t>
            </a:r>
            <a:r>
              <a:rPr lang="en-US" dirty="0"/>
              <a:t>particles/mole</a:t>
            </a:r>
          </a:p>
          <a:p>
            <a:r>
              <a:rPr lang="en-US" dirty="0"/>
              <a:t>CF = information from the chemical formula</a:t>
            </a:r>
          </a:p>
          <a:p>
            <a:r>
              <a:rPr lang="en-US" dirty="0"/>
              <a:t>M = molar mass of the compound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28700" y="2520940"/>
            <a:ext cx="10449919" cy="3614013"/>
            <a:chOff x="1028700" y="2520940"/>
            <a:chExt cx="10449919" cy="3614013"/>
          </a:xfrm>
        </p:grpSpPr>
        <p:sp>
          <p:nvSpPr>
            <p:cNvPr id="5" name="Cloud 4"/>
            <p:cNvSpPr/>
            <p:nvPr/>
          </p:nvSpPr>
          <p:spPr>
            <a:xfrm>
              <a:off x="6935879" y="3687316"/>
              <a:ext cx="1636621" cy="12537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3982289" y="3687316"/>
              <a:ext cx="1636621" cy="12537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loud 6"/>
            <p:cNvSpPr/>
            <p:nvPr/>
          </p:nvSpPr>
          <p:spPr>
            <a:xfrm>
              <a:off x="1028700" y="3687316"/>
              <a:ext cx="1636621" cy="12537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22753" y="4109376"/>
              <a:ext cx="13277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Mole (n)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53229" y="4090493"/>
              <a:ext cx="14577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Particle (N)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00791" y="3983940"/>
              <a:ext cx="10700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Smaller Particle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75115" y="2520940"/>
              <a:ext cx="8513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</a:t>
              </a:r>
              <a:r>
                <a:rPr lang="en-US" sz="2400" dirty="0" smtClean="0"/>
                <a:t> N</a:t>
              </a:r>
              <a:r>
                <a:rPr lang="en-US" sz="2400" baseline="-25000" dirty="0" smtClean="0"/>
                <a:t>A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55913" y="5673288"/>
              <a:ext cx="9166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÷ N</a:t>
              </a:r>
              <a:r>
                <a:rPr lang="en-US" sz="2400" baseline="-25000" dirty="0" smtClean="0"/>
                <a:t>A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05022" y="5673288"/>
              <a:ext cx="886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÷ CF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05023" y="2590800"/>
              <a:ext cx="886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</a:t>
              </a:r>
              <a:r>
                <a:rPr lang="en-US" sz="2400" dirty="0" smtClean="0"/>
                <a:t> CF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42121" y="3960268"/>
              <a:ext cx="11694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n</a:t>
              </a:r>
              <a:r>
                <a:rPr lang="en-US" sz="2000" dirty="0" smtClean="0"/>
                <a:t>   =  N</a:t>
              </a:r>
            </a:p>
            <a:p>
              <a:r>
                <a:rPr lang="en-US" sz="2000" dirty="0" smtClean="0"/>
                <a:t>         N</a:t>
              </a:r>
              <a:r>
                <a:rPr lang="en-US" sz="2000" baseline="-25000" dirty="0" smtClean="0"/>
                <a:t>A</a:t>
              </a:r>
              <a:endParaRPr lang="en-US" sz="2000" baseline="-250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365396" y="4314210"/>
              <a:ext cx="346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loud 20"/>
            <p:cNvSpPr/>
            <p:nvPr/>
          </p:nvSpPr>
          <p:spPr>
            <a:xfrm>
              <a:off x="9841998" y="3687316"/>
              <a:ext cx="1636621" cy="12537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176017" y="4133776"/>
              <a:ext cx="12539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Mass (m)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127514" y="2520940"/>
              <a:ext cx="9166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÷ M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056544" y="5673287"/>
              <a:ext cx="8513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x</a:t>
              </a:r>
              <a:r>
                <a:rPr lang="en-US" sz="2400" dirty="0" smtClean="0"/>
                <a:t> M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784559" y="3983940"/>
              <a:ext cx="11694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n</a:t>
              </a:r>
              <a:r>
                <a:rPr lang="en-US" sz="2000" dirty="0" smtClean="0"/>
                <a:t>   =  m</a:t>
              </a:r>
            </a:p>
            <a:p>
              <a:r>
                <a:rPr lang="en-US" sz="2000" dirty="0" smtClean="0"/>
                <a:t>         </a:t>
              </a:r>
              <a:r>
                <a:rPr lang="en-US" sz="2000" dirty="0"/>
                <a:t>M</a:t>
              </a:r>
              <a:endParaRPr lang="en-US" sz="2000" baseline="-250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9391689" y="4342741"/>
              <a:ext cx="346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urved Up Arrow 28"/>
          <p:cNvSpPr/>
          <p:nvPr/>
        </p:nvSpPr>
        <p:spPr>
          <a:xfrm>
            <a:off x="1908579" y="4963922"/>
            <a:ext cx="2679700" cy="7093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rot="10800000">
            <a:off x="4974409" y="2948557"/>
            <a:ext cx="2679700" cy="7093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Up Arrow 30"/>
          <p:cNvSpPr/>
          <p:nvPr/>
        </p:nvSpPr>
        <p:spPr>
          <a:xfrm rot="10800000">
            <a:off x="1908579" y="2982605"/>
            <a:ext cx="2679700" cy="7093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urved Up Arrow 31"/>
          <p:cNvSpPr/>
          <p:nvPr/>
        </p:nvSpPr>
        <p:spPr>
          <a:xfrm rot="10800000">
            <a:off x="8008175" y="2930605"/>
            <a:ext cx="2679700" cy="7093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Curved Up Arrow 32"/>
          <p:cNvSpPr/>
          <p:nvPr/>
        </p:nvSpPr>
        <p:spPr>
          <a:xfrm>
            <a:off x="4995248" y="4950337"/>
            <a:ext cx="2679700" cy="7093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Up Arrow 33"/>
          <p:cNvSpPr/>
          <p:nvPr/>
        </p:nvSpPr>
        <p:spPr>
          <a:xfrm>
            <a:off x="8081917" y="4988450"/>
            <a:ext cx="2679700" cy="7093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8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76351"/>
            <a:ext cx="10178322" cy="46032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many oxygen atoms are in a 1.25kg bag of white sugar?</a:t>
            </a:r>
          </a:p>
          <a:p>
            <a:endParaRPr lang="en-US" sz="2800" dirty="0"/>
          </a:p>
          <a:p>
            <a:r>
              <a:rPr lang="en-US" sz="2800" dirty="0" smtClean="0"/>
              <a:t>We need to convert from mass, all the way to smaller particles.</a:t>
            </a:r>
          </a:p>
          <a:p>
            <a:r>
              <a:rPr lang="en-US" sz="2800" dirty="0" smtClean="0"/>
              <a:t>You cannot get there in one step, it will take three calculations.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Mass </a:t>
            </a:r>
            <a:r>
              <a:rPr lang="en-US" sz="2800" dirty="0" smtClean="0">
                <a:sym typeface="Wingdings" panose="05000000000000000000" pitchFamily="2" charset="2"/>
              </a:rPr>
              <a:t> moles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Moles  particles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ym typeface="Wingdings" panose="05000000000000000000" pitchFamily="2" charset="2"/>
              </a:rPr>
              <a:t>Particles  smaller particles</a:t>
            </a:r>
            <a:endParaRPr lang="en-US" sz="280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Let’s get started</a:t>
            </a:r>
            <a:r>
              <a:rPr lang="en-US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734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04585"/>
            <a:ext cx="10718800" cy="1492132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How many oxygen atoms are in a 1.25kg bag of white sugar?</a:t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96717"/>
            <a:ext cx="10579100" cy="516128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Mass of white sugar (sucrose) to moles of sucrose.</a:t>
            </a:r>
          </a:p>
          <a:p>
            <a:pPr marL="457200" lvl="1" indent="0">
              <a:buNone/>
            </a:pPr>
            <a:r>
              <a:rPr lang="en-US" sz="2400" dirty="0" smtClean="0"/>
              <a:t>To convert between mass and moles we need: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-the mass of the sucrose in grams 1.25kg = 1250g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-the molar mass of sucrose.</a:t>
            </a:r>
          </a:p>
          <a:p>
            <a:pPr marL="457200" lvl="1" indent="0">
              <a:buNone/>
            </a:pPr>
            <a:r>
              <a:rPr lang="en-US" sz="2400" dirty="0" smtClean="0"/>
              <a:t>To get the molar mass, we need the chemical formula of sucrose. 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11</a:t>
            </a:r>
            <a:endParaRPr lang="en-US" sz="2400" baseline="-25000" dirty="0"/>
          </a:p>
          <a:p>
            <a:pPr marL="457200" lvl="1" indent="0">
              <a:buNone/>
            </a:pPr>
            <a:r>
              <a:rPr lang="en-US" sz="2400" dirty="0" smtClean="0"/>
              <a:t>M(C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) = 12(M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) + 22(M</a:t>
            </a:r>
            <a:r>
              <a:rPr lang="en-US" sz="2400" baseline="-25000" dirty="0"/>
              <a:t>H</a:t>
            </a:r>
            <a:r>
              <a:rPr lang="en-US" sz="2400" dirty="0" smtClean="0"/>
              <a:t>) + 11(M</a:t>
            </a:r>
            <a:r>
              <a:rPr lang="en-US" sz="2400" baseline="-25000" dirty="0"/>
              <a:t>O</a:t>
            </a:r>
            <a:r>
              <a:rPr lang="en-US" sz="2400" dirty="0" smtClean="0"/>
              <a:t>)</a:t>
            </a:r>
          </a:p>
          <a:p>
            <a:pPr marL="457200" lvl="1" indent="0">
              <a:buNone/>
            </a:pPr>
            <a:r>
              <a:rPr lang="en-US" sz="2400" dirty="0" smtClean="0"/>
              <a:t>= 12 (12.011)+22(1.008)+11(15.999)</a:t>
            </a:r>
          </a:p>
          <a:p>
            <a:pPr marL="457200" lvl="1" indent="0">
              <a:buNone/>
            </a:pPr>
            <a:r>
              <a:rPr lang="en-US" sz="2400" dirty="0" smtClean="0"/>
              <a:t>= 342.297 </a:t>
            </a:r>
            <a:r>
              <a:rPr lang="en-US" sz="2400" dirty="0" smtClean="0"/>
              <a:t>g/</a:t>
            </a:r>
            <a:r>
              <a:rPr lang="en-US" sz="2400" dirty="0" err="1" smtClean="0"/>
              <a:t>mol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? </a:t>
            </a:r>
            <a:r>
              <a:rPr lang="en-US" sz="2400" dirty="0" err="1"/>
              <a:t>m</a:t>
            </a:r>
            <a:r>
              <a:rPr lang="en-US" sz="2400" dirty="0" err="1" smtClean="0"/>
              <a:t>ol</a:t>
            </a:r>
            <a:r>
              <a:rPr lang="en-US" sz="2400" dirty="0" smtClean="0"/>
              <a:t> = 1250g ÷ 342.297 g/</a:t>
            </a:r>
            <a:r>
              <a:rPr lang="en-US" sz="2400" dirty="0" err="1" smtClean="0"/>
              <a:t>mol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= 3.651799461 </a:t>
            </a:r>
            <a:r>
              <a:rPr lang="en-US" sz="2400" dirty="0" err="1" smtClean="0"/>
              <a:t>mol</a:t>
            </a:r>
            <a:r>
              <a:rPr lang="en-US" sz="2400" dirty="0" smtClean="0"/>
              <a:t> (extra digits are being carried until the end)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32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How many oxygen atoms are in a 1.25kg bag of white sugar?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sz="2400" b="1" dirty="0" smtClean="0"/>
              <a:t>Moles of sucrose to molecules of sucrose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To convert between moles and particles we use Avogadro’s number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? molecules sucrose = </a:t>
            </a:r>
            <a:r>
              <a:rPr lang="en-US" sz="2400" dirty="0"/>
              <a:t>3.651799461 </a:t>
            </a:r>
            <a:r>
              <a:rPr lang="en-US" sz="2400" dirty="0" err="1"/>
              <a:t>mol</a:t>
            </a:r>
            <a:r>
              <a:rPr lang="en-US" sz="2400" dirty="0"/>
              <a:t> </a:t>
            </a:r>
            <a:r>
              <a:rPr lang="en-US" sz="2400" dirty="0" smtClean="0"/>
              <a:t>x 6.022 x10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 molecules sucrose/</a:t>
            </a:r>
            <a:r>
              <a:rPr lang="en-US" sz="2400" dirty="0" err="1" smtClean="0"/>
              <a:t>mol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= 2.199113635 x 10</a:t>
            </a:r>
            <a:r>
              <a:rPr lang="en-US" sz="2400" baseline="30000" dirty="0" smtClean="0"/>
              <a:t>24</a:t>
            </a:r>
            <a:r>
              <a:rPr lang="en-US" sz="2400" dirty="0" smtClean="0"/>
              <a:t> molecules of sucrose (extra digits carried until the end)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How many oxygen atoms are in a 1.25kg bag of white sugar?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46913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en-US" sz="2400" dirty="0" smtClean="0"/>
              <a:t>Molecules of sucrose to oxygen atoms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To convert between particles and smaller particles we need the chemical formula of sucrose C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11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? oxygen atoms = </a:t>
            </a:r>
            <a:r>
              <a:rPr lang="en-US" sz="2400" dirty="0"/>
              <a:t>2.199113635 x 10</a:t>
            </a:r>
            <a:r>
              <a:rPr lang="en-US" sz="2400" baseline="30000" dirty="0"/>
              <a:t>24</a:t>
            </a:r>
            <a:r>
              <a:rPr lang="en-US" sz="2400" dirty="0"/>
              <a:t> </a:t>
            </a:r>
            <a:r>
              <a:rPr lang="en-US" sz="2400" dirty="0" smtClean="0"/>
              <a:t>molecules x 11 oxygen atoms/molecule</a:t>
            </a:r>
          </a:p>
          <a:p>
            <a:pPr marL="0" indent="0">
              <a:buNone/>
            </a:pPr>
            <a:r>
              <a:rPr lang="en-US" sz="2400" dirty="0" smtClean="0"/>
              <a:t>= 2.419024999 x 10</a:t>
            </a:r>
            <a:r>
              <a:rPr lang="en-US" sz="2400" baseline="30000" dirty="0" smtClean="0"/>
              <a:t>25</a:t>
            </a:r>
            <a:r>
              <a:rPr lang="en-US" sz="2400" dirty="0" smtClean="0"/>
              <a:t> oxygen atoms</a:t>
            </a:r>
          </a:p>
          <a:p>
            <a:pPr marL="0" indent="0">
              <a:buNone/>
            </a:pPr>
            <a:r>
              <a:rPr lang="en-US" sz="2400" dirty="0" smtClean="0"/>
              <a:t>= 2.42 </a:t>
            </a:r>
            <a:r>
              <a:rPr lang="en-US" sz="2400" dirty="0"/>
              <a:t>x 10</a:t>
            </a:r>
            <a:r>
              <a:rPr lang="en-US" sz="2400" baseline="30000" dirty="0"/>
              <a:t>25</a:t>
            </a:r>
            <a:r>
              <a:rPr lang="en-US" sz="2400" dirty="0"/>
              <a:t> oxygen </a:t>
            </a:r>
            <a:r>
              <a:rPr lang="en-US" sz="2400" dirty="0" smtClean="0"/>
              <a:t>atoms (rounded to proper sig figs as a final answer)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8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mass of copper contains 3.573 x 10</a:t>
            </a:r>
            <a:r>
              <a:rPr lang="en-US" baseline="30000" dirty="0" smtClean="0"/>
              <a:t>26</a:t>
            </a:r>
            <a:r>
              <a:rPr lang="en-US" dirty="0" smtClean="0"/>
              <a:t> atoms of copper?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/>
          <a:lstStyle/>
          <a:p>
            <a:r>
              <a:rPr lang="en-US" sz="2400" dirty="0"/>
              <a:t>We need to convert from </a:t>
            </a:r>
            <a:r>
              <a:rPr lang="en-US" sz="2400" dirty="0" smtClean="0"/>
              <a:t>particles, </a:t>
            </a:r>
            <a:r>
              <a:rPr lang="en-US" sz="2400" dirty="0"/>
              <a:t>all the way </a:t>
            </a:r>
            <a:r>
              <a:rPr lang="en-US" sz="2400" dirty="0" smtClean="0"/>
              <a:t>to mass.</a:t>
            </a:r>
          </a:p>
          <a:p>
            <a:r>
              <a:rPr lang="en-US" sz="2400" dirty="0" smtClean="0"/>
              <a:t>Since copper is an atom in elemental form, we start at particles, not smaller particles.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nly molecules and formula units have smaller particles.</a:t>
            </a:r>
            <a:endParaRPr lang="en-US" sz="2400" dirty="0"/>
          </a:p>
          <a:p>
            <a:r>
              <a:rPr lang="en-US" sz="2400" dirty="0"/>
              <a:t>You cannot get there in one step, it will take </a:t>
            </a:r>
            <a:r>
              <a:rPr lang="en-US" sz="2400" dirty="0" smtClean="0"/>
              <a:t>two </a:t>
            </a:r>
            <a:r>
              <a:rPr lang="en-US" sz="2400" dirty="0"/>
              <a:t>calculations.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Particles </a:t>
            </a:r>
            <a:r>
              <a:rPr lang="en-US" sz="2400" dirty="0">
                <a:sym typeface="Wingdings" panose="05000000000000000000" pitchFamily="2" charset="2"/>
              </a:rPr>
              <a:t> moles</a:t>
            </a:r>
          </a:p>
          <a:p>
            <a:pPr marL="514350" indent="-514350">
              <a:buAutoNum type="arabicPeriod"/>
            </a:pPr>
            <a:r>
              <a:rPr lang="en-US" sz="2400" dirty="0">
                <a:sym typeface="Wingdings" panose="05000000000000000000" pitchFamily="2" charset="2"/>
              </a:rPr>
              <a:t>Moles  </a:t>
            </a:r>
            <a:r>
              <a:rPr lang="en-US" sz="2400" dirty="0" smtClean="0">
                <a:sym typeface="Wingdings" panose="05000000000000000000" pitchFamily="2" charset="2"/>
              </a:rPr>
              <a:t>mass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Let’s go…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mass of copper contains 3.573 x 10</a:t>
            </a:r>
            <a:r>
              <a:rPr lang="en-US" baseline="30000" dirty="0"/>
              <a:t>26</a:t>
            </a:r>
            <a:r>
              <a:rPr lang="en-US" dirty="0"/>
              <a:t> atoms of copper?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/>
              <a:t>P</a:t>
            </a:r>
            <a:r>
              <a:rPr lang="en-US" sz="2400" b="1" dirty="0" smtClean="0"/>
              <a:t>articles (atoms) of copper to moles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To convert between particles and moles we need Avogadro’s number.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? moles = 3.573 x 10</a:t>
            </a:r>
            <a:r>
              <a:rPr lang="en-US" sz="2400" baseline="30000" dirty="0" smtClean="0"/>
              <a:t>26</a:t>
            </a:r>
            <a:r>
              <a:rPr lang="en-US" sz="2400" dirty="0" smtClean="0"/>
              <a:t> copper atoms ÷ 6.022 x 10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 copper atoms/</a:t>
            </a:r>
            <a:r>
              <a:rPr lang="en-US" sz="2400" dirty="0" err="1" smtClean="0"/>
              <a:t>mol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= 593.3244769 </a:t>
            </a:r>
            <a:r>
              <a:rPr lang="en-US" sz="2400" dirty="0" err="1" smtClean="0"/>
              <a:t>mol</a:t>
            </a:r>
            <a:r>
              <a:rPr lang="en-US" sz="2400" dirty="0" smtClean="0"/>
              <a:t> (extra digits are carried until the end)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458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mass of copper contains 3.573 x 10</a:t>
            </a:r>
            <a:r>
              <a:rPr lang="en-US" baseline="30000" dirty="0"/>
              <a:t>26</a:t>
            </a:r>
            <a:r>
              <a:rPr lang="en-US" dirty="0"/>
              <a:t> atoms of copper?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354833"/>
          </a:xfrm>
        </p:spPr>
        <p:txBody>
          <a:bodyPr>
            <a:noAutofit/>
          </a:bodyPr>
          <a:lstStyle/>
          <a:p>
            <a:pPr marL="457200" indent="-457200">
              <a:buAutoNum type="arabicPeriod" startAt="2"/>
            </a:pPr>
            <a:r>
              <a:rPr lang="en-US" sz="2400" b="1" dirty="0" smtClean="0"/>
              <a:t>Moles of copper atoms to mass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To convert between moles and mass we need the molar mass of copper from the periodic table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cu</a:t>
            </a:r>
            <a:r>
              <a:rPr lang="en-US" sz="2400" dirty="0" smtClean="0"/>
              <a:t> = 63.546 g/</a:t>
            </a:r>
            <a:r>
              <a:rPr lang="en-US" sz="2400" dirty="0" err="1" smtClean="0"/>
              <a:t>mol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? grams = </a:t>
            </a:r>
            <a:r>
              <a:rPr lang="en-US" sz="2400" dirty="0"/>
              <a:t>593.3244769 </a:t>
            </a:r>
            <a:r>
              <a:rPr lang="en-US" sz="2400" dirty="0" err="1"/>
              <a:t>mol</a:t>
            </a:r>
            <a:r>
              <a:rPr lang="en-US" sz="2400" dirty="0"/>
              <a:t> </a:t>
            </a:r>
            <a:r>
              <a:rPr lang="en-US" sz="2400" dirty="0" smtClean="0"/>
              <a:t>x 63.546 g/</a:t>
            </a:r>
            <a:r>
              <a:rPr lang="en-US" sz="2400" dirty="0" err="1" smtClean="0"/>
              <a:t>mol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= 37703.39721 g</a:t>
            </a:r>
          </a:p>
          <a:p>
            <a:pPr marL="0" indent="0">
              <a:buNone/>
            </a:pPr>
            <a:r>
              <a:rPr lang="en-US" sz="2400" dirty="0" smtClean="0"/>
              <a:t>=3.770 x 10</a:t>
            </a:r>
            <a:r>
              <a:rPr lang="en-US" sz="2400" baseline="30000" dirty="0" smtClean="0"/>
              <a:t>4 </a:t>
            </a:r>
            <a:r>
              <a:rPr lang="en-US" sz="2400" dirty="0" smtClean="0"/>
              <a:t>g (4 sig figs) or 37.70 kg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552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2" ma:contentTypeDescription="Create a new document." ma:contentTypeScope="" ma:versionID="3b8409e1a86adf3223d15ec288552d28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c567adcd2bb52852ed530193033938d0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153418-7E4F-4B1C-9118-C69B71A8C9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C16D62-2E1C-41A5-8921-58B009A93C97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ac4572f7-dc9e-4ce6-a210-4a839be5dd7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1d8231a-1f9d-476b-be5f-304d9c9b4ea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F494795-6934-4A76-B4CA-82AD62D5CD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190</TotalTime>
  <Words>586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Gill Sans MT</vt:lpstr>
      <vt:lpstr>Impact</vt:lpstr>
      <vt:lpstr>Symbol</vt:lpstr>
      <vt:lpstr>Wingdings</vt:lpstr>
      <vt:lpstr>Badge</vt:lpstr>
      <vt:lpstr>The Mole</vt:lpstr>
      <vt:lpstr>Working from mass  particles</vt:lpstr>
      <vt:lpstr>Putting it all together</vt:lpstr>
      <vt:lpstr>How many oxygen atoms are in a 1.25kg bag of white sugar? </vt:lpstr>
      <vt:lpstr>How many oxygen atoms are in a 1.25kg bag of white sugar?</vt:lpstr>
      <vt:lpstr>How many oxygen atoms are in a 1.25kg bag of white sugar?</vt:lpstr>
      <vt:lpstr>What mass of copper contains 3.573 x 1026 atoms of copper?</vt:lpstr>
      <vt:lpstr>What mass of copper contains 3.573 x 1026 atoms of copper?</vt:lpstr>
      <vt:lpstr>What mass of copper contains 3.573 x 1026 atoms of copper?</vt:lpstr>
      <vt:lpstr>Time to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creator>James Seguin</dc:creator>
  <cp:lastModifiedBy>James Seguin</cp:lastModifiedBy>
  <cp:revision>14</cp:revision>
  <dcterms:created xsi:type="dcterms:W3CDTF">2020-04-20T14:53:57Z</dcterms:created>
  <dcterms:modified xsi:type="dcterms:W3CDTF">2021-03-01T18:58:05Z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