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79" r:id="rId2"/>
  </p:sldMasterIdLst>
  <p:notesMasterIdLst>
    <p:notesMasterId r:id="rId13"/>
  </p:notesMasterIdLst>
  <p:sldIdLst>
    <p:sldId id="256" r:id="rId3"/>
    <p:sldId id="257" r:id="rId4"/>
    <p:sldId id="286" r:id="rId5"/>
    <p:sldId id="258" r:id="rId6"/>
    <p:sldId id="259" r:id="rId7"/>
    <p:sldId id="260" r:id="rId8"/>
    <p:sldId id="261" r:id="rId9"/>
    <p:sldId id="262" r:id="rId10"/>
    <p:sldId id="263" r:id="rId11"/>
    <p:sldId id="285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2" autoAdjust="0"/>
    <p:restoredTop sz="94660"/>
  </p:normalViewPr>
  <p:slideViewPr>
    <p:cSldViewPr>
      <p:cViewPr varScale="1">
        <p:scale>
          <a:sx n="50" d="100"/>
          <a:sy n="50" d="100"/>
        </p:scale>
        <p:origin x="88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6559E83-51D8-4530-AEC3-F572C16BFC90}" type="datetimeFigureOut">
              <a:rPr lang="en-US"/>
              <a:pPr>
                <a:defRPr/>
              </a:pPr>
              <a:t>4/20/2020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D523C1C-00B2-42E7-8E69-B3C21F37B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7619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rotWithShape="0">
          <a:gsLst>
            <a:gs pos="0">
              <a:srgbClr val="005AD2"/>
            </a:gs>
            <a:gs pos="100000">
              <a:srgbClr val="003366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sz="2400" b="1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780 w 21600"/>
                <a:gd name="T1" fmla="*/ 0 h 21231"/>
                <a:gd name="T2" fmla="*/ 4237 w 21600"/>
                <a:gd name="T3" fmla="*/ 3342 h 21231"/>
                <a:gd name="T4" fmla="*/ 0 w 21600"/>
                <a:gd name="T5" fmla="*/ 3342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 sz="2400" b="1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</p:grpSp>
      <p:sp>
        <p:nvSpPr>
          <p:cNvPr id="9830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lIns="92075" tIns="46038" rIns="92075" bIns="46038" anchor="b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2209800" y="6248400"/>
            <a:ext cx="4724400" cy="457200"/>
          </a:xfrm>
        </p:spPr>
        <p:txBody>
          <a:bodyPr lIns="92075" tIns="46038" rIns="92075" bIns="46038"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934200" y="6248400"/>
            <a:ext cx="1524000" cy="457200"/>
          </a:xfrm>
        </p:spPr>
        <p:txBody>
          <a:bodyPr lIns="92075" tIns="46038" rIns="92075" bIns="46038"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0B7814F-4D7D-4EDC-8833-EA8C3561F8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61518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35ABAEB-55D3-4D32-9E80-858EF562EE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909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9148257-FD73-4A90-A500-FC3CE84333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6945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73B1CF0-12B5-443D-9EAE-7CC12F1024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5658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A94B9B8-71B3-4503-AF85-279FE9B861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726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0F48E8-BB63-4C80-80F1-F14AEA7AFEB8}" type="datetimeFigureOut">
              <a:rPr lang="en-US" smtClean="0"/>
              <a:pPr>
                <a:defRPr/>
              </a:pPr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1B5810-12EE-4DC3-BC1F-00A04075F29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9844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2D5721-AF93-4253-A3BD-4C4B4D20B5BE}" type="datetimeFigureOut">
              <a:rPr lang="en-US" smtClean="0"/>
              <a:pPr>
                <a:defRPr/>
              </a:pPr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CD450C-C5A7-4D26-A3C5-95CBE7E0570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98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387298-5709-46A9-9B33-8250BA15F3F3}" type="datetimeFigureOut">
              <a:rPr lang="en-US" smtClean="0"/>
              <a:pPr>
                <a:defRPr/>
              </a:pPr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2397B-17E0-4652-AC45-A738B03959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37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CAD371-D41F-4DF0-9DA1-24699A2285A2}" type="datetimeFigureOut">
              <a:rPr lang="en-US" smtClean="0"/>
              <a:pPr>
                <a:defRPr/>
              </a:pPr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BEE579-52F2-4988-B8CD-3F36EDCB70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2464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AC3013-9B6D-4182-AA7D-D36D6F1E7CDE}" type="datetimeFigureOut">
              <a:rPr lang="en-US" smtClean="0"/>
              <a:pPr>
                <a:defRPr/>
              </a:pPr>
              <a:t>4/20/2020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4ACEA2-D709-4324-A0F8-235F60BF504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8892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0981BA-8333-467D-AD31-C8D475F3C015}" type="datetimeFigureOut">
              <a:rPr lang="en-US" smtClean="0"/>
              <a:pPr>
                <a:defRPr/>
              </a:pPr>
              <a:t>4/20/2020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73B0D3-2465-4A53-9801-899A8EB71CE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631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endParaRPr lang="en-US" sz="440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320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474448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7D5E98-9A32-40AE-B4FD-83B9F3C444EB}" type="datetimeFigureOut">
              <a:rPr lang="en-US" smtClean="0"/>
              <a:pPr>
                <a:defRPr/>
              </a:pPr>
              <a:t>4/20/2020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E0D0B0-93D8-4CAC-9285-3DD4D2CD46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7230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471CEA-61BD-43EA-B302-31B057698A60}" type="datetimeFigureOut">
              <a:rPr lang="en-US" smtClean="0"/>
              <a:pPr>
                <a:defRPr/>
              </a:pPr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5F1365-907E-4EB2-B588-774F5BD2D9A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6598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5079F8-C6AF-4ADF-B3AF-68DEC651809B}" type="datetimeFigureOut">
              <a:rPr lang="en-US" smtClean="0"/>
              <a:pPr>
                <a:defRPr/>
              </a:pPr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0151E8-621B-4C8F-9781-24A7A2AC33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0264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FDEE9A-26EB-419F-9979-6437BFE2F04C}" type="datetimeFigureOut">
              <a:rPr lang="en-US" smtClean="0"/>
              <a:pPr>
                <a:defRPr/>
              </a:pPr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E9BD62-CCDA-46C1-ACDE-04825652CD6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1403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FDEE9A-26EB-419F-9979-6437BFE2F04C}" type="datetimeFigureOut">
              <a:rPr lang="en-US" smtClean="0"/>
              <a:pPr>
                <a:defRPr/>
              </a:pPr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E9BD62-CCDA-46C1-ACDE-04825652CD6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930500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FDEE9A-26EB-419F-9979-6437BFE2F04C}" type="datetimeFigureOut">
              <a:rPr lang="en-US" smtClean="0"/>
              <a:pPr>
                <a:defRPr/>
              </a:pPr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E9BD62-CCDA-46C1-ACDE-04825652CD6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2954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FDEE9A-26EB-419F-9979-6437BFE2F04C}" type="datetimeFigureOut">
              <a:rPr lang="en-US" smtClean="0"/>
              <a:pPr>
                <a:defRPr/>
              </a:pPr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E9BD62-CCDA-46C1-ACDE-04825652CD6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71334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FDEE9A-26EB-419F-9979-6437BFE2F04C}" type="datetimeFigureOut">
              <a:rPr lang="en-US" smtClean="0"/>
              <a:pPr>
                <a:defRPr/>
              </a:pPr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E9BD62-CCDA-46C1-ACDE-04825652CD6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8219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6CD7A0-F044-436E-825B-B260533B5EA2}" type="datetimeFigureOut">
              <a:rPr lang="en-US" smtClean="0"/>
              <a:pPr>
                <a:defRPr/>
              </a:pPr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974742-9BC6-4510-8497-B15071F4ABE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5230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4613CE-68AE-4C63-A72E-666C16A0ABA9}" type="datetimeFigureOut">
              <a:rPr lang="en-US" smtClean="0"/>
              <a:pPr>
                <a:defRPr/>
              </a:pPr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DE2844-088A-465A-8326-70B247B078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643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endParaRPr lang="en-US" sz="440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320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30137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1FF1297-9A4A-479A-A153-E7215BACEB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239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0CFE8D1-CDC4-42AB-B769-B03DAB95C8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079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86E7FBA-1FCF-4BDF-BD81-527B5CB0D5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292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8C86D9C-C629-42C0-BA67-D583AACEC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047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F43A6E4-D5C3-419D-8383-90169D712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17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136BEF9-FF05-495A-9438-2F2658DE1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2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601047DB-1DB9-4B1C-8EA6-5CDED5BDFE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01047DB-1DB9-4B1C-8EA6-5CDED5BDFE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841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4" r:id="rId15"/>
    <p:sldLayoutId id="214748379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gle/2wAMaKhbXzummaa57" TargetMode="Externa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nvTB2cMbWU8" TargetMode="External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youtu.be/lywmGCfIUIA" TargetMode="Externa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ctrTitle"/>
          </p:nvPr>
        </p:nvSpPr>
        <p:spPr>
          <a:xfrm>
            <a:off x="381000" y="2590800"/>
            <a:ext cx="7086600" cy="1383836"/>
          </a:xfrm>
        </p:spPr>
        <p:txBody>
          <a:bodyPr/>
          <a:lstStyle/>
          <a:p>
            <a:r>
              <a:rPr lang="en-US" altLang="en-US" dirty="0" smtClean="0"/>
              <a:t>Percent Composition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Homework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6250" y="1905000"/>
            <a:ext cx="82105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omic Sans MS" panose="030F0702030302020204" pitchFamily="66" charset="0"/>
              </a:rPr>
              <a:t>Read section </a:t>
            </a:r>
            <a:r>
              <a:rPr lang="en-US" sz="2400" dirty="0" smtClean="0">
                <a:latin typeface="Comic Sans MS" panose="030F0702030302020204" pitchFamily="66" charset="0"/>
              </a:rPr>
              <a:t>6.6 of your textbook. The section has been uploaded to my website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omic Sans MS" panose="030F0702030302020204" pitchFamily="66" charset="0"/>
              </a:rPr>
              <a:t>Page </a:t>
            </a:r>
            <a:r>
              <a:rPr lang="en-US" sz="2400" dirty="0" smtClean="0">
                <a:latin typeface="Comic Sans MS" panose="030F0702030302020204" pitchFamily="66" charset="0"/>
              </a:rPr>
              <a:t>286 #</a:t>
            </a:r>
            <a:r>
              <a:rPr lang="en-US" sz="2400" dirty="0" smtClean="0">
                <a:latin typeface="Comic Sans MS" panose="030F0702030302020204" pitchFamily="66" charset="0"/>
              </a:rPr>
              <a:t>1,2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omic Sans MS" panose="030F0702030302020204" pitchFamily="66" charset="0"/>
              </a:rPr>
              <a:t>Page </a:t>
            </a:r>
            <a:r>
              <a:rPr lang="en-US" sz="2400" dirty="0" smtClean="0">
                <a:latin typeface="Comic Sans MS" panose="030F0702030302020204" pitchFamily="66" charset="0"/>
              </a:rPr>
              <a:t>287 #</a:t>
            </a:r>
            <a:r>
              <a:rPr lang="en-US" sz="2400" dirty="0" smtClean="0">
                <a:latin typeface="Comic Sans MS" panose="030F0702030302020204" pitchFamily="66" charset="0"/>
              </a:rPr>
              <a:t>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omic Sans MS" panose="030F0702030302020204" pitchFamily="66" charset="0"/>
              </a:rPr>
              <a:t>Take the </a:t>
            </a:r>
            <a:r>
              <a:rPr lang="en-US" sz="2400" dirty="0" smtClean="0">
                <a:latin typeface="Comic Sans MS" panose="030F0702030302020204" pitchFamily="66" charset="0"/>
                <a:hlinkClick r:id="rId2"/>
              </a:rPr>
              <a:t>Check Your Understanding Quiz</a:t>
            </a:r>
            <a:endParaRPr lang="en-US" sz="24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23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Box 1"/>
          <p:cNvSpPr txBox="1">
            <a:spLocks noChangeArrowheads="1"/>
          </p:cNvSpPr>
          <p:nvPr/>
        </p:nvSpPr>
        <p:spPr bwMode="auto">
          <a:xfrm>
            <a:off x="1981200" y="228600"/>
            <a:ext cx="51228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4000" b="1" u="sng">
                <a:solidFill>
                  <a:srgbClr val="000000"/>
                </a:solidFill>
                <a:latin typeface="Comic Sans MS" pitchFamily="66" charset="0"/>
              </a:rPr>
              <a:t>Percent Composition</a:t>
            </a:r>
          </a:p>
        </p:txBody>
      </p:sp>
      <p:pic>
        <p:nvPicPr>
          <p:cNvPr id="103427" name="Picture 3" descr="C:\Documents and Settings\mog0695\Local Settings\Temporary Internet Files\Content.IE5\W2G0CASZ\MC90029053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05000"/>
            <a:ext cx="2128838" cy="206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433638" y="1066800"/>
            <a:ext cx="6405562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Arial" charset="0"/>
              <a:buChar char="•"/>
            </a:pPr>
            <a:r>
              <a:rPr lang="en-US" altLang="en-US" sz="2000" b="1" dirty="0" smtClean="0">
                <a:solidFill>
                  <a:srgbClr val="000000"/>
                </a:solidFill>
                <a:latin typeface="Comic Sans MS" pitchFamily="66" charset="0"/>
              </a:rPr>
              <a:t>Percent </a:t>
            </a:r>
            <a:r>
              <a:rPr lang="en-US" altLang="en-US" sz="2000" b="1" dirty="0">
                <a:solidFill>
                  <a:srgbClr val="000000"/>
                </a:solidFill>
                <a:latin typeface="Comic Sans MS" pitchFamily="66" charset="0"/>
              </a:rPr>
              <a:t>Composition – </a:t>
            </a:r>
            <a:r>
              <a:rPr lang="en-US" altLang="en-US" sz="2000" dirty="0">
                <a:solidFill>
                  <a:srgbClr val="000000"/>
                </a:solidFill>
                <a:latin typeface="Comic Sans MS" pitchFamily="66" charset="0"/>
              </a:rPr>
              <a:t>the </a:t>
            </a:r>
            <a:r>
              <a:rPr lang="en-US" altLang="en-US" sz="2000" dirty="0" smtClean="0">
                <a:solidFill>
                  <a:srgbClr val="000000"/>
                </a:solidFill>
                <a:latin typeface="Comic Sans MS" pitchFamily="66" charset="0"/>
              </a:rPr>
              <a:t>percentage </a:t>
            </a:r>
            <a:r>
              <a:rPr lang="en-US" altLang="en-US" sz="2000" dirty="0">
                <a:solidFill>
                  <a:srgbClr val="000000"/>
                </a:solidFill>
                <a:latin typeface="Comic Sans MS" pitchFamily="66" charset="0"/>
              </a:rPr>
              <a:t>by mass of </a:t>
            </a:r>
            <a:r>
              <a:rPr lang="en-US" altLang="en-US" sz="2000" dirty="0" smtClean="0">
                <a:solidFill>
                  <a:srgbClr val="000000"/>
                </a:solidFill>
                <a:latin typeface="Comic Sans MS" pitchFamily="66" charset="0"/>
              </a:rPr>
              <a:t>each </a:t>
            </a:r>
            <a:r>
              <a:rPr lang="en-US" altLang="en-US" sz="2000" dirty="0">
                <a:solidFill>
                  <a:srgbClr val="000000"/>
                </a:solidFill>
                <a:latin typeface="Comic Sans MS" pitchFamily="66" charset="0"/>
              </a:rPr>
              <a:t>element in a </a:t>
            </a:r>
            <a:r>
              <a:rPr lang="en-US" altLang="en-US" sz="2000" dirty="0" smtClean="0">
                <a:solidFill>
                  <a:srgbClr val="000000"/>
                </a:solidFill>
                <a:latin typeface="Comic Sans MS" pitchFamily="66" charset="0"/>
              </a:rPr>
              <a:t>compound (not the ratio of elements in the compound)</a:t>
            </a:r>
          </a:p>
          <a:p>
            <a:pPr>
              <a:buFont typeface="Arial" charset="0"/>
              <a:buChar char="•"/>
            </a:pPr>
            <a:r>
              <a:rPr lang="en-US" altLang="en-US" sz="2000" b="1" dirty="0" smtClean="0">
                <a:solidFill>
                  <a:srgbClr val="000000"/>
                </a:solidFill>
                <a:latin typeface="Comic Sans MS" pitchFamily="66" charset="0"/>
                <a:hlinkClick r:id="rId3"/>
              </a:rPr>
              <a:t>Law of Definite Proportions </a:t>
            </a:r>
            <a:r>
              <a:rPr lang="en-US" altLang="en-US" sz="2000" dirty="0" smtClean="0">
                <a:solidFill>
                  <a:srgbClr val="000000"/>
                </a:solidFill>
                <a:latin typeface="Comic Sans MS" pitchFamily="66" charset="0"/>
              </a:rPr>
              <a:t>– compounds always contain the same proportions of elements by mass.</a:t>
            </a:r>
            <a:endParaRPr lang="en-US" altLang="en-US" sz="20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971800" y="2971800"/>
            <a:ext cx="17462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600" b="1">
                <a:solidFill>
                  <a:srgbClr val="000000"/>
                </a:solidFill>
                <a:latin typeface="Comic Sans MS" pitchFamily="66" charset="0"/>
              </a:rPr>
              <a:t>Percent =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572000" y="2819400"/>
            <a:ext cx="164306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600">
                <a:solidFill>
                  <a:srgbClr val="000000"/>
                </a:solidFill>
                <a:latin typeface="Comic Sans MS" pitchFamily="66" charset="0"/>
              </a:rPr>
              <a:t>_______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953000" y="2743200"/>
            <a:ext cx="86518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600" b="1">
                <a:solidFill>
                  <a:srgbClr val="000000"/>
                </a:solidFill>
                <a:latin typeface="Comic Sans MS" pitchFamily="66" charset="0"/>
              </a:rPr>
              <a:t>Part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800600" y="3200400"/>
            <a:ext cx="11747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600" b="1">
                <a:solidFill>
                  <a:srgbClr val="000000"/>
                </a:solidFill>
                <a:latin typeface="Comic Sans MS" pitchFamily="66" charset="0"/>
              </a:rPr>
              <a:t>Whole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096000" y="2971800"/>
            <a:ext cx="141128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600" b="1">
                <a:solidFill>
                  <a:srgbClr val="000000"/>
                </a:solidFill>
                <a:latin typeface="Comic Sans MS" pitchFamily="66" charset="0"/>
              </a:rPr>
              <a:t>x 100%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598475" y="3611860"/>
            <a:ext cx="149752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rgbClr val="333399">
                        <a:tint val="70000"/>
                        <a:satMod val="245000"/>
                      </a:srgbClr>
                    </a:gs>
                    <a:gs pos="75000">
                      <a:srgbClr val="333399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333399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So…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0" y="4749968"/>
            <a:ext cx="282641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 b="1" dirty="0">
                <a:solidFill>
                  <a:srgbClr val="000000"/>
                </a:solidFill>
                <a:latin typeface="Comic Sans MS" pitchFamily="66" charset="0"/>
              </a:rPr>
              <a:t>Percent composition</a:t>
            </a:r>
          </a:p>
          <a:p>
            <a:r>
              <a:rPr lang="en-US" altLang="en-US" sz="2000" b="1" dirty="0">
                <a:solidFill>
                  <a:srgbClr val="000000"/>
                </a:solidFill>
                <a:latin typeface="Comic Sans MS" pitchFamily="66" charset="0"/>
              </a:rPr>
              <a:t>of a compound or   =</a:t>
            </a:r>
          </a:p>
          <a:p>
            <a:r>
              <a:rPr lang="en-US" altLang="en-US" sz="2000" b="1" dirty="0">
                <a:solidFill>
                  <a:srgbClr val="000000"/>
                </a:solidFill>
                <a:latin typeface="Comic Sans MS" pitchFamily="66" charset="0"/>
              </a:rPr>
              <a:t>molecule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735209" y="4728546"/>
            <a:ext cx="286328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600" b="1" dirty="0">
                <a:solidFill>
                  <a:srgbClr val="000000"/>
                </a:solidFill>
                <a:latin typeface="Comic Sans MS" pitchFamily="66" charset="0"/>
              </a:rPr>
              <a:t>M</a:t>
            </a:r>
            <a:r>
              <a:rPr lang="en-US" altLang="en-US" sz="2600" b="1" dirty="0" smtClean="0">
                <a:solidFill>
                  <a:srgbClr val="000000"/>
                </a:solidFill>
                <a:latin typeface="Comic Sans MS" pitchFamily="66" charset="0"/>
              </a:rPr>
              <a:t>ass </a:t>
            </a:r>
            <a:r>
              <a:rPr lang="en-US" altLang="en-US" sz="2600" b="1" dirty="0">
                <a:solidFill>
                  <a:srgbClr val="000000"/>
                </a:solidFill>
                <a:latin typeface="Comic Sans MS" pitchFamily="66" charset="0"/>
              </a:rPr>
              <a:t>of </a:t>
            </a:r>
            <a:r>
              <a:rPr lang="en-US" altLang="en-US" sz="2600" b="1" dirty="0" smtClean="0">
                <a:solidFill>
                  <a:srgbClr val="000000"/>
                </a:solidFill>
                <a:latin typeface="Comic Sans MS" pitchFamily="66" charset="0"/>
              </a:rPr>
              <a:t>element</a:t>
            </a:r>
            <a:endParaRPr lang="en-US" altLang="en-US" sz="2600" b="1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740114" y="5405452"/>
            <a:ext cx="490551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600" b="1" dirty="0">
                <a:solidFill>
                  <a:srgbClr val="000000"/>
                </a:solidFill>
                <a:latin typeface="Comic Sans MS" pitchFamily="66" charset="0"/>
              </a:rPr>
              <a:t>Mass </a:t>
            </a:r>
            <a:r>
              <a:rPr lang="en-US" altLang="en-US" sz="2600" b="1" dirty="0" smtClean="0">
                <a:solidFill>
                  <a:srgbClr val="000000"/>
                </a:solidFill>
                <a:latin typeface="Comic Sans MS" pitchFamily="66" charset="0"/>
              </a:rPr>
              <a:t>of the entire compound</a:t>
            </a:r>
            <a:endParaRPr lang="en-US" altLang="en-US" sz="2600" b="1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7637806" y="4974927"/>
            <a:ext cx="141128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600" b="1" dirty="0">
                <a:solidFill>
                  <a:srgbClr val="000000"/>
                </a:solidFill>
                <a:latin typeface="Comic Sans MS" pitchFamily="66" charset="0"/>
              </a:rPr>
              <a:t>x 100%</a:t>
            </a:r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2826415" y="5220989"/>
            <a:ext cx="4680873" cy="3681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03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/>
      <p:bldP spid="5" grpId="0"/>
      <p:bldP spid="6" grpId="0"/>
      <p:bldP spid="7" grpId="0"/>
      <p:bldP spid="8" grpId="0"/>
      <p:bldP spid="9" grpId="0"/>
      <p:bldP spid="10" grpId="0"/>
      <p:bldP spid="13" grpId="0"/>
      <p:bldP spid="14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85800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Video Lesson on Percent Composition </a:t>
            </a:r>
            <a:r>
              <a:rPr lang="en-US" dirty="0" smtClean="0"/>
              <a:t>– Tyler Dewitt</a:t>
            </a:r>
            <a:endParaRPr lang="en-US" dirty="0"/>
          </a:p>
        </p:txBody>
      </p:sp>
      <p:pic>
        <p:nvPicPr>
          <p:cNvPr id="3" name="Picture 2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295400"/>
            <a:ext cx="8298873" cy="4665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859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1"/>
          <p:cNvSpPr txBox="1">
            <a:spLocks noChangeArrowheads="1"/>
          </p:cNvSpPr>
          <p:nvPr/>
        </p:nvSpPr>
        <p:spPr bwMode="auto">
          <a:xfrm>
            <a:off x="1981200" y="228600"/>
            <a:ext cx="51228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4000" b="1" u="sng">
                <a:solidFill>
                  <a:srgbClr val="000000"/>
                </a:solidFill>
                <a:latin typeface="Comic Sans MS" pitchFamily="66" charset="0"/>
              </a:rPr>
              <a:t>Percent Composition</a:t>
            </a:r>
          </a:p>
        </p:txBody>
      </p:sp>
      <p:pic>
        <p:nvPicPr>
          <p:cNvPr id="18435" name="Picture 3" descr="C:\Documents and Settings\mog0695\Local Settings\Temporary Internet Files\Content.IE5\W2G0CASZ\MC90029053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05000"/>
            <a:ext cx="2128838" cy="206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TextBox 4"/>
          <p:cNvSpPr txBox="1">
            <a:spLocks noChangeArrowheads="1"/>
          </p:cNvSpPr>
          <p:nvPr/>
        </p:nvSpPr>
        <p:spPr bwMode="auto">
          <a:xfrm>
            <a:off x="304800" y="886154"/>
            <a:ext cx="858795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 dirty="0">
                <a:solidFill>
                  <a:srgbClr val="000000"/>
                </a:solidFill>
                <a:latin typeface="Comic Sans MS" pitchFamily="66" charset="0"/>
              </a:rPr>
              <a:t>Example:  </a:t>
            </a:r>
            <a:r>
              <a:rPr lang="en-US" altLang="en-US" sz="2400" dirty="0">
                <a:solidFill>
                  <a:srgbClr val="000000"/>
                </a:solidFill>
                <a:latin typeface="Comic Sans MS" pitchFamily="66" charset="0"/>
              </a:rPr>
              <a:t>What is the percent composition </a:t>
            </a:r>
            <a:r>
              <a:rPr lang="en-US" altLang="en-US" sz="2400" dirty="0" smtClean="0">
                <a:solidFill>
                  <a:srgbClr val="000000"/>
                </a:solidFill>
                <a:latin typeface="Comic Sans MS" pitchFamily="66" charset="0"/>
              </a:rPr>
              <a:t>of potassium </a:t>
            </a:r>
            <a:r>
              <a:rPr lang="en-US" altLang="en-US" sz="2400" dirty="0">
                <a:solidFill>
                  <a:srgbClr val="000000"/>
                </a:solidFill>
                <a:latin typeface="Comic Sans MS" pitchFamily="66" charset="0"/>
              </a:rPr>
              <a:t>p</a:t>
            </a:r>
            <a:r>
              <a:rPr lang="en-US" altLang="en-US" sz="2400" dirty="0" smtClean="0">
                <a:solidFill>
                  <a:srgbClr val="000000"/>
                </a:solidFill>
                <a:latin typeface="Comic Sans MS" pitchFamily="66" charset="0"/>
              </a:rPr>
              <a:t>ermanganate </a:t>
            </a:r>
            <a:r>
              <a:rPr lang="en-US" altLang="en-US" sz="2400" dirty="0">
                <a:solidFill>
                  <a:srgbClr val="000000"/>
                </a:solidFill>
                <a:latin typeface="Comic Sans MS" pitchFamily="66" charset="0"/>
              </a:rPr>
              <a:t>(KMnO</a:t>
            </a:r>
            <a:r>
              <a:rPr lang="en-US" altLang="en-US" sz="2400" baseline="-25000" dirty="0">
                <a:solidFill>
                  <a:srgbClr val="000000"/>
                </a:solidFill>
                <a:latin typeface="Comic Sans MS" pitchFamily="66" charset="0"/>
              </a:rPr>
              <a:t>4</a:t>
            </a:r>
            <a:r>
              <a:rPr lang="en-US" altLang="en-US" sz="2400" dirty="0">
                <a:solidFill>
                  <a:srgbClr val="000000"/>
                </a:solidFill>
                <a:latin typeface="Comic Sans MS" pitchFamily="66" charset="0"/>
              </a:rPr>
              <a:t>)?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895600" y="2916559"/>
            <a:ext cx="5638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3600" b="1" dirty="0">
                <a:solidFill>
                  <a:srgbClr val="000000"/>
                </a:solidFill>
                <a:latin typeface="Comic Sans MS" pitchFamily="66" charset="0"/>
              </a:rPr>
              <a:t>Molar Mass of KMnO</a:t>
            </a:r>
            <a:r>
              <a:rPr lang="en-US" altLang="en-US" sz="3600" b="1" baseline="-25000" dirty="0">
                <a:solidFill>
                  <a:srgbClr val="000000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742188" y="3968750"/>
            <a:ext cx="572253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3200" dirty="0">
                <a:solidFill>
                  <a:srgbClr val="000000"/>
                </a:solidFill>
                <a:latin typeface="Comic Sans MS" pitchFamily="66" charset="0"/>
              </a:rPr>
              <a:t>K =    </a:t>
            </a:r>
            <a:r>
              <a:rPr lang="en-US" altLang="en-US" sz="3200" dirty="0" smtClean="0">
                <a:solidFill>
                  <a:srgbClr val="000000"/>
                </a:solidFill>
                <a:latin typeface="Comic Sans MS" pitchFamily="66" charset="0"/>
              </a:rPr>
              <a:t>1(39.098) </a:t>
            </a:r>
            <a:r>
              <a:rPr lang="en-US" altLang="en-US" sz="3200" dirty="0">
                <a:solidFill>
                  <a:srgbClr val="000000"/>
                </a:solidFill>
                <a:latin typeface="Comic Sans MS" pitchFamily="66" charset="0"/>
              </a:rPr>
              <a:t>=  </a:t>
            </a:r>
            <a:r>
              <a:rPr lang="en-US" altLang="en-US" sz="3200" dirty="0" smtClean="0">
                <a:solidFill>
                  <a:srgbClr val="000000"/>
                </a:solidFill>
                <a:latin typeface="Comic Sans MS" pitchFamily="66" charset="0"/>
              </a:rPr>
              <a:t>39.098</a:t>
            </a:r>
            <a:endParaRPr lang="en-US" altLang="en-US" sz="32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784058" y="4483745"/>
            <a:ext cx="5638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3200" dirty="0" err="1">
                <a:solidFill>
                  <a:srgbClr val="000000"/>
                </a:solidFill>
                <a:latin typeface="Comic Sans MS" pitchFamily="66" charset="0"/>
              </a:rPr>
              <a:t>Mn</a:t>
            </a:r>
            <a:r>
              <a:rPr lang="en-US" altLang="en-US" sz="3200" dirty="0">
                <a:solidFill>
                  <a:srgbClr val="000000"/>
                </a:solidFill>
                <a:latin typeface="Comic Sans MS" pitchFamily="66" charset="0"/>
              </a:rPr>
              <a:t> = </a:t>
            </a:r>
            <a:r>
              <a:rPr lang="en-US" altLang="en-US" sz="3200" dirty="0" smtClean="0">
                <a:solidFill>
                  <a:srgbClr val="000000"/>
                </a:solidFill>
                <a:latin typeface="Comic Sans MS" pitchFamily="66" charset="0"/>
              </a:rPr>
              <a:t>1(54.938) </a:t>
            </a:r>
            <a:r>
              <a:rPr lang="en-US" altLang="en-US" sz="3200" dirty="0">
                <a:solidFill>
                  <a:srgbClr val="000000"/>
                </a:solidFill>
                <a:latin typeface="Comic Sans MS" pitchFamily="66" charset="0"/>
              </a:rPr>
              <a:t>=  </a:t>
            </a:r>
            <a:r>
              <a:rPr lang="en-US" altLang="en-US" sz="3200" dirty="0" smtClean="0">
                <a:solidFill>
                  <a:srgbClr val="000000"/>
                </a:solidFill>
                <a:latin typeface="Comic Sans MS" pitchFamily="66" charset="0"/>
              </a:rPr>
              <a:t>54.938</a:t>
            </a:r>
            <a:endParaRPr lang="en-US" altLang="en-US" sz="32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784058" y="5054025"/>
            <a:ext cx="5638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3200" dirty="0">
                <a:solidFill>
                  <a:srgbClr val="000000"/>
                </a:solidFill>
                <a:latin typeface="Comic Sans MS" pitchFamily="66" charset="0"/>
              </a:rPr>
              <a:t>O =   </a:t>
            </a:r>
            <a:r>
              <a:rPr lang="en-US" altLang="en-US" sz="3200" dirty="0" smtClean="0">
                <a:solidFill>
                  <a:srgbClr val="000000"/>
                </a:solidFill>
                <a:latin typeface="Comic Sans MS" pitchFamily="66" charset="0"/>
              </a:rPr>
              <a:t>4(15.999) </a:t>
            </a:r>
            <a:r>
              <a:rPr lang="en-US" altLang="en-US" sz="3200" dirty="0">
                <a:solidFill>
                  <a:srgbClr val="000000"/>
                </a:solidFill>
                <a:latin typeface="Comic Sans MS" pitchFamily="66" charset="0"/>
              </a:rPr>
              <a:t>= </a:t>
            </a:r>
            <a:r>
              <a:rPr lang="en-US" altLang="en-US" sz="3200" u="sng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altLang="en-US" sz="3200" u="sng" dirty="0" smtClean="0">
                <a:solidFill>
                  <a:srgbClr val="000000"/>
                </a:solidFill>
                <a:latin typeface="Comic Sans MS" pitchFamily="66" charset="0"/>
              </a:rPr>
              <a:t>63.996</a:t>
            </a:r>
            <a:endParaRPr lang="en-US" altLang="en-US" sz="3200" u="sng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191000" y="5638800"/>
            <a:ext cx="4953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3200" dirty="0" smtClean="0">
                <a:solidFill>
                  <a:srgbClr val="000000"/>
                </a:solidFill>
                <a:latin typeface="Comic Sans MS" pitchFamily="66" charset="0"/>
              </a:rPr>
              <a:t>M</a:t>
            </a:r>
            <a:r>
              <a:rPr lang="en-US" altLang="en-US" sz="3200" baseline="-25000" dirty="0" smtClean="0">
                <a:solidFill>
                  <a:srgbClr val="000000"/>
                </a:solidFill>
                <a:latin typeface="Comic Sans MS" pitchFamily="66" charset="0"/>
              </a:rPr>
              <a:t>KMnO4</a:t>
            </a:r>
            <a:r>
              <a:rPr lang="en-US" altLang="en-US" sz="3200" dirty="0" smtClean="0">
                <a:solidFill>
                  <a:srgbClr val="000000"/>
                </a:solidFill>
                <a:latin typeface="Comic Sans MS" pitchFamily="66" charset="0"/>
              </a:rPr>
              <a:t>  </a:t>
            </a:r>
            <a:r>
              <a:rPr lang="en-US" altLang="en-US" sz="3200" dirty="0">
                <a:solidFill>
                  <a:srgbClr val="000000"/>
                </a:solidFill>
                <a:latin typeface="Comic Sans MS" pitchFamily="66" charset="0"/>
              </a:rPr>
              <a:t>= </a:t>
            </a:r>
            <a:r>
              <a:rPr lang="en-US" altLang="en-US" sz="3200" dirty="0" smtClean="0">
                <a:solidFill>
                  <a:srgbClr val="000000"/>
                </a:solidFill>
                <a:latin typeface="Comic Sans MS" pitchFamily="66" charset="0"/>
              </a:rPr>
              <a:t>158.032 g/</a:t>
            </a:r>
            <a:r>
              <a:rPr lang="en-US" altLang="en-US" sz="3200" dirty="0" err="1" smtClean="0">
                <a:solidFill>
                  <a:srgbClr val="000000"/>
                </a:solidFill>
                <a:latin typeface="Comic Sans MS" pitchFamily="66" charset="0"/>
              </a:rPr>
              <a:t>mol</a:t>
            </a:r>
            <a:endParaRPr lang="en-US" altLang="en-US" sz="3200" u="sng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61238" y="1916285"/>
            <a:ext cx="57438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anose="030F0702030302020204" pitchFamily="66" charset="0"/>
              </a:rPr>
              <a:t>First, calculate the molar mass of the compound</a:t>
            </a:r>
            <a:endParaRPr lang="en-US" sz="24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1"/>
          <p:cNvSpPr txBox="1">
            <a:spLocks noChangeArrowheads="1"/>
          </p:cNvSpPr>
          <p:nvPr/>
        </p:nvSpPr>
        <p:spPr bwMode="auto">
          <a:xfrm>
            <a:off x="1981200" y="228600"/>
            <a:ext cx="51228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4000" b="1" u="sng">
                <a:solidFill>
                  <a:srgbClr val="000000"/>
                </a:solidFill>
                <a:latin typeface="Comic Sans MS" pitchFamily="66" charset="0"/>
              </a:rPr>
              <a:t>Percent Composition</a:t>
            </a:r>
          </a:p>
        </p:txBody>
      </p:sp>
      <p:pic>
        <p:nvPicPr>
          <p:cNvPr id="19459" name="Picture 3" descr="C:\Documents and Settings\mog0695\Local Settings\Temporary Internet Files\Content.IE5\W2G0CASZ\MC90029053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05000"/>
            <a:ext cx="2128838" cy="206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extBox 3"/>
          <p:cNvSpPr txBox="1">
            <a:spLocks noChangeArrowheads="1"/>
          </p:cNvSpPr>
          <p:nvPr/>
        </p:nvSpPr>
        <p:spPr bwMode="auto">
          <a:xfrm>
            <a:off x="152400" y="990600"/>
            <a:ext cx="8839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 b="1" dirty="0">
                <a:solidFill>
                  <a:srgbClr val="000000"/>
                </a:solidFill>
                <a:latin typeface="Comic Sans MS" pitchFamily="66" charset="0"/>
              </a:rPr>
              <a:t>Example:  </a:t>
            </a:r>
            <a:r>
              <a:rPr lang="en-US" altLang="en-US" sz="2000" dirty="0">
                <a:solidFill>
                  <a:srgbClr val="000000"/>
                </a:solidFill>
                <a:latin typeface="Comic Sans MS" pitchFamily="66" charset="0"/>
              </a:rPr>
              <a:t>What is the percent composition of </a:t>
            </a:r>
            <a:r>
              <a:rPr lang="en-US" altLang="en-US" sz="2000" dirty="0" smtClean="0">
                <a:solidFill>
                  <a:srgbClr val="000000"/>
                </a:solidFill>
                <a:latin typeface="Comic Sans MS" pitchFamily="66" charset="0"/>
              </a:rPr>
              <a:t>potassium permanganate?</a:t>
            </a:r>
            <a:r>
              <a:rPr lang="en-US" altLang="en-US" sz="1600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endParaRPr lang="en-US" altLang="en-US" sz="16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243263" y="2743200"/>
            <a:ext cx="76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>
                <a:solidFill>
                  <a:srgbClr val="C00000"/>
                </a:solidFill>
                <a:latin typeface="Comic Sans MS" pitchFamily="66" charset="0"/>
              </a:rPr>
              <a:t>% K 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143375" y="2590800"/>
            <a:ext cx="17331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u="sng" dirty="0" smtClean="0">
                <a:solidFill>
                  <a:srgbClr val="C00000"/>
                </a:solidFill>
                <a:latin typeface="Comic Sans MS" pitchFamily="66" charset="0"/>
              </a:rPr>
              <a:t>39.098 </a:t>
            </a:r>
            <a:r>
              <a:rPr lang="en-US" altLang="en-US" sz="2400" u="sng" dirty="0">
                <a:solidFill>
                  <a:srgbClr val="C00000"/>
                </a:solidFill>
                <a:latin typeface="Comic Sans MS" pitchFamily="66" charset="0"/>
              </a:rPr>
              <a:t>g K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219575" y="2971800"/>
            <a:ext cx="15921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dirty="0" smtClean="0">
                <a:solidFill>
                  <a:srgbClr val="C00000"/>
                </a:solidFill>
                <a:latin typeface="Comic Sans MS" pitchFamily="66" charset="0"/>
              </a:rPr>
              <a:t>158.032 </a:t>
            </a:r>
            <a:r>
              <a:rPr lang="en-US" altLang="en-US" sz="2400" dirty="0">
                <a:solidFill>
                  <a:srgbClr val="C00000"/>
                </a:solidFill>
                <a:latin typeface="Comic Sans MS" pitchFamily="66" charset="0"/>
              </a:rPr>
              <a:t>g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818685" y="2760364"/>
            <a:ext cx="1219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dirty="0">
                <a:solidFill>
                  <a:srgbClr val="C00000"/>
                </a:solidFill>
                <a:latin typeface="Comic Sans MS" pitchFamily="66" charset="0"/>
              </a:rPr>
              <a:t>x 100 =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7044893" y="2743200"/>
            <a:ext cx="16417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 dirty="0" smtClean="0">
                <a:solidFill>
                  <a:srgbClr val="C00000"/>
                </a:solidFill>
                <a:latin typeface="Comic Sans MS" pitchFamily="66" charset="0"/>
              </a:rPr>
              <a:t>24.741 </a:t>
            </a:r>
            <a:r>
              <a:rPr lang="en-US" altLang="en-US" sz="2400" b="1" dirty="0">
                <a:solidFill>
                  <a:srgbClr val="C00000"/>
                </a:solidFill>
                <a:latin typeface="Comic Sans MS" pitchFamily="66" charset="0"/>
              </a:rPr>
              <a:t>%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048000" y="3733800"/>
            <a:ext cx="10048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>
                <a:solidFill>
                  <a:srgbClr val="002060"/>
                </a:solidFill>
                <a:latin typeface="Comic Sans MS" pitchFamily="66" charset="0"/>
              </a:rPr>
              <a:t>% Mn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114800" y="3505200"/>
            <a:ext cx="19800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u="sng" dirty="0" smtClean="0">
                <a:solidFill>
                  <a:srgbClr val="002060"/>
                </a:solidFill>
                <a:latin typeface="Comic Sans MS" pitchFamily="66" charset="0"/>
              </a:rPr>
              <a:t>54.938 </a:t>
            </a:r>
            <a:r>
              <a:rPr lang="en-US" altLang="en-US" sz="2400" u="sng" dirty="0">
                <a:solidFill>
                  <a:srgbClr val="002060"/>
                </a:solidFill>
                <a:latin typeface="Comic Sans MS" pitchFamily="66" charset="0"/>
              </a:rPr>
              <a:t>g </a:t>
            </a:r>
            <a:r>
              <a:rPr lang="en-US" altLang="en-US" sz="2400" u="sng" dirty="0" err="1">
                <a:solidFill>
                  <a:srgbClr val="002060"/>
                </a:solidFill>
                <a:latin typeface="Comic Sans MS" pitchFamily="66" charset="0"/>
              </a:rPr>
              <a:t>Mn</a:t>
            </a:r>
            <a:endParaRPr lang="en-US" altLang="en-US" sz="2400" u="sng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9470" name="TextBox 14"/>
          <p:cNvSpPr txBox="1">
            <a:spLocks noChangeArrowheads="1"/>
          </p:cNvSpPr>
          <p:nvPr/>
        </p:nvSpPr>
        <p:spPr bwMode="auto">
          <a:xfrm>
            <a:off x="4495800" y="4648200"/>
            <a:ext cx="18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altLang="en-US" sz="24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267200" y="3886200"/>
            <a:ext cx="15921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dirty="0" smtClean="0">
                <a:solidFill>
                  <a:srgbClr val="002060"/>
                </a:solidFill>
                <a:latin typeface="Comic Sans MS" pitchFamily="66" charset="0"/>
              </a:rPr>
              <a:t>158.032 </a:t>
            </a:r>
            <a:r>
              <a:rPr lang="en-US" altLang="en-US" sz="2400" dirty="0">
                <a:solidFill>
                  <a:srgbClr val="002060"/>
                </a:solidFill>
                <a:latin typeface="Comic Sans MS" pitchFamily="66" charset="0"/>
              </a:rPr>
              <a:t>g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981700" y="3637756"/>
            <a:ext cx="1219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dirty="0">
                <a:solidFill>
                  <a:srgbClr val="002060"/>
                </a:solidFill>
                <a:latin typeface="Comic Sans MS" pitchFamily="66" charset="0"/>
              </a:rPr>
              <a:t>x 100 =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044893" y="3657600"/>
            <a:ext cx="16417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 dirty="0" smtClean="0">
                <a:solidFill>
                  <a:srgbClr val="002060"/>
                </a:solidFill>
                <a:latin typeface="Comic Sans MS" pitchFamily="66" charset="0"/>
              </a:rPr>
              <a:t>34.764 </a:t>
            </a:r>
            <a:r>
              <a:rPr lang="en-US" altLang="en-US" sz="2400" b="1" dirty="0">
                <a:solidFill>
                  <a:srgbClr val="002060"/>
                </a:solidFill>
                <a:latin typeface="Comic Sans MS" pitchFamily="66" charset="0"/>
              </a:rPr>
              <a:t>%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200400" y="4719638"/>
            <a:ext cx="8159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>
                <a:solidFill>
                  <a:srgbClr val="7030A0"/>
                </a:solidFill>
                <a:latin typeface="Comic Sans MS" pitchFamily="66" charset="0"/>
              </a:rPr>
              <a:t>% O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092575" y="4495800"/>
            <a:ext cx="17908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u="sng" dirty="0" smtClean="0">
                <a:solidFill>
                  <a:srgbClr val="7030A0"/>
                </a:solidFill>
                <a:latin typeface="Comic Sans MS" pitchFamily="66" charset="0"/>
              </a:rPr>
              <a:t>63.996 </a:t>
            </a:r>
            <a:r>
              <a:rPr lang="en-US" altLang="en-US" sz="2400" u="sng" dirty="0">
                <a:solidFill>
                  <a:srgbClr val="7030A0"/>
                </a:solidFill>
                <a:latin typeface="Comic Sans MS" pitchFamily="66" charset="0"/>
              </a:rPr>
              <a:t>g O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244975" y="4876800"/>
            <a:ext cx="15921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dirty="0" smtClean="0">
                <a:solidFill>
                  <a:srgbClr val="7030A0"/>
                </a:solidFill>
                <a:latin typeface="Comic Sans MS" pitchFamily="66" charset="0"/>
              </a:rPr>
              <a:t>158.032 </a:t>
            </a:r>
            <a:r>
              <a:rPr lang="en-US" altLang="en-US" sz="2400" dirty="0">
                <a:solidFill>
                  <a:srgbClr val="7030A0"/>
                </a:solidFill>
                <a:latin typeface="Comic Sans MS" pitchFamily="66" charset="0"/>
              </a:rPr>
              <a:t>g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839273" y="4647902"/>
            <a:ext cx="1309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dirty="0">
                <a:solidFill>
                  <a:srgbClr val="7030A0"/>
                </a:solidFill>
                <a:latin typeface="Comic Sans MS" pitchFamily="66" charset="0"/>
              </a:rPr>
              <a:t>x 100 = 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7044893" y="4648200"/>
            <a:ext cx="16417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 dirty="0" smtClean="0">
                <a:solidFill>
                  <a:srgbClr val="7030A0"/>
                </a:solidFill>
                <a:latin typeface="Comic Sans MS" pitchFamily="66" charset="0"/>
              </a:rPr>
              <a:t>40.496 </a:t>
            </a:r>
            <a:r>
              <a:rPr lang="en-US" altLang="en-US" sz="2400" b="1" dirty="0">
                <a:solidFill>
                  <a:srgbClr val="7030A0"/>
                </a:solidFill>
                <a:latin typeface="Comic Sans MS" pitchFamily="66" charset="0"/>
              </a:rPr>
              <a:t>%</a:t>
            </a:r>
          </a:p>
        </p:txBody>
      </p:sp>
      <p:sp>
        <p:nvSpPr>
          <p:cNvPr id="19479" name="TextBox 24"/>
          <p:cNvSpPr txBox="1">
            <a:spLocks noChangeArrowheads="1"/>
          </p:cNvSpPr>
          <p:nvPr/>
        </p:nvSpPr>
        <p:spPr bwMode="auto">
          <a:xfrm>
            <a:off x="0" y="4343400"/>
            <a:ext cx="3429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dirty="0">
                <a:solidFill>
                  <a:srgbClr val="C00000"/>
                </a:solidFill>
                <a:latin typeface="Comic Sans MS" pitchFamily="66" charset="0"/>
              </a:rPr>
              <a:t>K =    </a:t>
            </a:r>
            <a:r>
              <a:rPr lang="en-US" altLang="en-US" dirty="0" smtClean="0">
                <a:solidFill>
                  <a:srgbClr val="C00000"/>
                </a:solidFill>
                <a:latin typeface="Comic Sans MS" pitchFamily="66" charset="0"/>
              </a:rPr>
              <a:t>1(39.098) </a:t>
            </a:r>
            <a:r>
              <a:rPr lang="en-US" altLang="en-US" dirty="0">
                <a:solidFill>
                  <a:srgbClr val="C00000"/>
                </a:solidFill>
                <a:latin typeface="Comic Sans MS" pitchFamily="66" charset="0"/>
              </a:rPr>
              <a:t>=  </a:t>
            </a:r>
            <a:r>
              <a:rPr lang="en-US" altLang="en-US" dirty="0" smtClean="0">
                <a:solidFill>
                  <a:srgbClr val="C00000"/>
                </a:solidFill>
                <a:latin typeface="Comic Sans MS" pitchFamily="66" charset="0"/>
              </a:rPr>
              <a:t>39.098</a:t>
            </a:r>
            <a:endParaRPr lang="en-US" altLang="en-US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9480" name="TextBox 25"/>
          <p:cNvSpPr txBox="1">
            <a:spLocks noChangeArrowheads="1"/>
          </p:cNvSpPr>
          <p:nvPr/>
        </p:nvSpPr>
        <p:spPr bwMode="auto">
          <a:xfrm>
            <a:off x="0" y="4724400"/>
            <a:ext cx="34067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dirty="0" err="1">
                <a:solidFill>
                  <a:srgbClr val="002060"/>
                </a:solidFill>
                <a:latin typeface="Comic Sans MS" pitchFamily="66" charset="0"/>
              </a:rPr>
              <a:t>Mn</a:t>
            </a:r>
            <a:r>
              <a:rPr lang="en-US" altLang="en-US" dirty="0">
                <a:solidFill>
                  <a:srgbClr val="002060"/>
                </a:solidFill>
                <a:latin typeface="Comic Sans MS" pitchFamily="66" charset="0"/>
              </a:rPr>
              <a:t> = </a:t>
            </a:r>
            <a:r>
              <a:rPr lang="en-US" altLang="en-US" dirty="0" smtClean="0">
                <a:solidFill>
                  <a:srgbClr val="002060"/>
                </a:solidFill>
                <a:latin typeface="Comic Sans MS" pitchFamily="66" charset="0"/>
              </a:rPr>
              <a:t>1(54.938) </a:t>
            </a:r>
            <a:r>
              <a:rPr lang="en-US" altLang="en-US" dirty="0">
                <a:solidFill>
                  <a:srgbClr val="002060"/>
                </a:solidFill>
                <a:latin typeface="Comic Sans MS" pitchFamily="66" charset="0"/>
              </a:rPr>
              <a:t>=  </a:t>
            </a:r>
            <a:r>
              <a:rPr lang="en-US" altLang="en-US" dirty="0" smtClean="0">
                <a:solidFill>
                  <a:srgbClr val="002060"/>
                </a:solidFill>
                <a:latin typeface="Comic Sans MS" pitchFamily="66" charset="0"/>
              </a:rPr>
              <a:t>54.938</a:t>
            </a:r>
            <a:endParaRPr lang="en-US" altLang="en-US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9481" name="TextBox 26"/>
          <p:cNvSpPr txBox="1">
            <a:spLocks noChangeArrowheads="1"/>
          </p:cNvSpPr>
          <p:nvPr/>
        </p:nvSpPr>
        <p:spPr bwMode="auto">
          <a:xfrm>
            <a:off x="0" y="5105400"/>
            <a:ext cx="34004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dirty="0">
                <a:solidFill>
                  <a:srgbClr val="7030A0"/>
                </a:solidFill>
                <a:latin typeface="Comic Sans MS" pitchFamily="66" charset="0"/>
              </a:rPr>
              <a:t>O =   </a:t>
            </a:r>
            <a:r>
              <a:rPr lang="en-US" altLang="en-US" dirty="0" smtClean="0">
                <a:solidFill>
                  <a:srgbClr val="7030A0"/>
                </a:solidFill>
                <a:latin typeface="Comic Sans MS" pitchFamily="66" charset="0"/>
              </a:rPr>
              <a:t>4(15.999) </a:t>
            </a:r>
            <a:r>
              <a:rPr lang="en-US" altLang="en-US" dirty="0">
                <a:solidFill>
                  <a:srgbClr val="7030A0"/>
                </a:solidFill>
                <a:latin typeface="Comic Sans MS" pitchFamily="66" charset="0"/>
              </a:rPr>
              <a:t>= </a:t>
            </a:r>
            <a:r>
              <a:rPr lang="en-US" altLang="en-US" u="sng" dirty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US" altLang="en-US" u="sng" dirty="0" smtClean="0">
                <a:solidFill>
                  <a:srgbClr val="7030A0"/>
                </a:solidFill>
                <a:latin typeface="Comic Sans MS" pitchFamily="66" charset="0"/>
              </a:rPr>
              <a:t>63.996</a:t>
            </a:r>
            <a:endParaRPr lang="en-US" altLang="en-US" u="sng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19482" name="TextBox 27"/>
          <p:cNvSpPr txBox="1">
            <a:spLocks noChangeArrowheads="1"/>
          </p:cNvSpPr>
          <p:nvPr/>
        </p:nvSpPr>
        <p:spPr bwMode="auto">
          <a:xfrm>
            <a:off x="1262063" y="5436394"/>
            <a:ext cx="19383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dirty="0" smtClean="0">
                <a:solidFill>
                  <a:srgbClr val="000000"/>
                </a:solidFill>
                <a:latin typeface="Comic Sans MS" pitchFamily="66" charset="0"/>
              </a:rPr>
              <a:t>M  </a:t>
            </a: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=   </a:t>
            </a:r>
            <a:r>
              <a:rPr lang="en-US" altLang="en-US" dirty="0" smtClean="0">
                <a:solidFill>
                  <a:srgbClr val="000000"/>
                </a:solidFill>
                <a:latin typeface="Comic Sans MS" pitchFamily="66" charset="0"/>
              </a:rPr>
              <a:t>158.032</a:t>
            </a:r>
            <a:endParaRPr lang="en-US" altLang="en-US" u="sng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00400" y="5621338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= 100.001% (due to calculations and rounding)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33638" y="1553224"/>
            <a:ext cx="6329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Determine the percent of each element in the compound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52572" y="2135439"/>
            <a:ext cx="6210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% element = Mass of element / Mass of compound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1" grpId="0"/>
      <p:bldP spid="12" grpId="0"/>
      <p:bldP spid="13" grpId="0"/>
      <p:bldP spid="14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1"/>
          <p:cNvSpPr txBox="1">
            <a:spLocks noChangeArrowheads="1"/>
          </p:cNvSpPr>
          <p:nvPr/>
        </p:nvSpPr>
        <p:spPr bwMode="auto">
          <a:xfrm>
            <a:off x="1981200" y="228600"/>
            <a:ext cx="51228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4000" b="1" u="sng">
                <a:solidFill>
                  <a:srgbClr val="000000"/>
                </a:solidFill>
                <a:latin typeface="Comic Sans MS" pitchFamily="66" charset="0"/>
              </a:rPr>
              <a:t>Percent Composition</a:t>
            </a:r>
          </a:p>
        </p:txBody>
      </p:sp>
      <p:sp>
        <p:nvSpPr>
          <p:cNvPr id="20483" name="TextBox 2"/>
          <p:cNvSpPr txBox="1">
            <a:spLocks noChangeArrowheads="1"/>
          </p:cNvSpPr>
          <p:nvPr/>
        </p:nvSpPr>
        <p:spPr bwMode="auto">
          <a:xfrm>
            <a:off x="228600" y="1143000"/>
            <a:ext cx="87217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Determine the percentage composition of sodium carbonate (</a:t>
            </a:r>
            <a:r>
              <a:rPr lang="en-US" altLang="en-US" sz="2400">
                <a:solidFill>
                  <a:srgbClr val="00B050"/>
                </a:solidFill>
                <a:latin typeface="Comic Sans MS" pitchFamily="66" charset="0"/>
              </a:rPr>
              <a:t>Na</a:t>
            </a:r>
            <a:r>
              <a:rPr lang="en-US" altLang="en-US" sz="2400" baseline="-25000">
                <a:solidFill>
                  <a:srgbClr val="00B050"/>
                </a:solidFill>
                <a:latin typeface="Comic Sans MS" pitchFamily="66" charset="0"/>
              </a:rPr>
              <a:t>2</a:t>
            </a:r>
            <a:r>
              <a:rPr lang="en-US" altLang="en-US" sz="2400">
                <a:solidFill>
                  <a:srgbClr val="3333CC"/>
                </a:solidFill>
                <a:latin typeface="Comic Sans MS" pitchFamily="66" charset="0"/>
              </a:rPr>
              <a:t>C</a:t>
            </a:r>
            <a:r>
              <a:rPr lang="en-US" altLang="en-US" sz="2400">
                <a:solidFill>
                  <a:srgbClr val="FF0000"/>
                </a:solidFill>
                <a:latin typeface="Comic Sans MS" pitchFamily="66" charset="0"/>
              </a:rPr>
              <a:t>O</a:t>
            </a:r>
            <a:r>
              <a:rPr lang="en-US" altLang="en-US" sz="2400" baseline="-25000">
                <a:solidFill>
                  <a:srgbClr val="FF0000"/>
                </a:solidFill>
                <a:latin typeface="Comic Sans MS" pitchFamily="66" charset="0"/>
              </a:rPr>
              <a:t>3</a:t>
            </a:r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)?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81000" y="2035175"/>
            <a:ext cx="3429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Molar Mass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495800" y="2035175"/>
            <a:ext cx="31448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Percent Composition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038600" y="2743200"/>
            <a:ext cx="1282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>
                <a:solidFill>
                  <a:srgbClr val="00B050"/>
                </a:solidFill>
                <a:latin typeface="Comic Sans MS" pitchFamily="66" charset="0"/>
              </a:rPr>
              <a:t>% Na </a:t>
            </a:r>
            <a:r>
              <a:rPr lang="en-US" altLang="en-US" sz="2400">
                <a:solidFill>
                  <a:srgbClr val="00B050"/>
                </a:solidFill>
                <a:latin typeface="Comic Sans MS" pitchFamily="66" charset="0"/>
              </a:rPr>
              <a:t>=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105400" y="2514600"/>
            <a:ext cx="11753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u="sng" dirty="0" smtClean="0">
                <a:solidFill>
                  <a:srgbClr val="00B050"/>
                </a:solidFill>
                <a:latin typeface="Comic Sans MS" pitchFamily="66" charset="0"/>
              </a:rPr>
              <a:t>45.98g</a:t>
            </a:r>
            <a:endParaRPr lang="en-US" altLang="en-US" sz="2400" u="sng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105400" y="2895600"/>
            <a:ext cx="15007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dirty="0" smtClean="0">
                <a:solidFill>
                  <a:srgbClr val="00B050"/>
                </a:solidFill>
                <a:latin typeface="Comic Sans MS" pitchFamily="66" charset="0"/>
              </a:rPr>
              <a:t>105.988g</a:t>
            </a:r>
            <a:endParaRPr lang="en-US" altLang="en-US" sz="24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324600" y="2667000"/>
            <a:ext cx="14716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>
                <a:solidFill>
                  <a:srgbClr val="00B050"/>
                </a:solidFill>
                <a:latin typeface="Comic Sans MS" pitchFamily="66" charset="0"/>
              </a:rPr>
              <a:t>x 100% =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696200" y="2667000"/>
            <a:ext cx="12650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dirty="0" smtClean="0">
                <a:solidFill>
                  <a:srgbClr val="00B050"/>
                </a:solidFill>
                <a:latin typeface="Comic Sans MS" pitchFamily="66" charset="0"/>
              </a:rPr>
              <a:t>43.38%</a:t>
            </a:r>
            <a:endParaRPr lang="en-US" altLang="en-US" sz="24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038600" y="3500438"/>
            <a:ext cx="10525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>
                <a:solidFill>
                  <a:srgbClr val="3333CC"/>
                </a:solidFill>
                <a:latin typeface="Comic Sans MS" pitchFamily="66" charset="0"/>
              </a:rPr>
              <a:t>% C </a:t>
            </a:r>
            <a:r>
              <a:rPr lang="en-US" altLang="en-US" sz="2400">
                <a:solidFill>
                  <a:srgbClr val="3333CC"/>
                </a:solidFill>
                <a:latin typeface="Comic Sans MS" pitchFamily="66" charset="0"/>
              </a:rPr>
              <a:t>=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105400" y="3271838"/>
            <a:ext cx="12137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u="sng" dirty="0" smtClean="0">
                <a:solidFill>
                  <a:srgbClr val="3333CC"/>
                </a:solidFill>
                <a:latin typeface="Comic Sans MS" pitchFamily="66" charset="0"/>
              </a:rPr>
              <a:t>12.011g</a:t>
            </a:r>
            <a:endParaRPr lang="en-US" altLang="en-US" sz="2400" u="sng" dirty="0">
              <a:solidFill>
                <a:srgbClr val="3333CC"/>
              </a:solidFill>
              <a:latin typeface="Comic Sans MS" pitchFamily="66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105400" y="3652838"/>
            <a:ext cx="15007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dirty="0" smtClean="0">
                <a:solidFill>
                  <a:srgbClr val="3333CC"/>
                </a:solidFill>
                <a:latin typeface="Comic Sans MS" pitchFamily="66" charset="0"/>
              </a:rPr>
              <a:t>105.988g</a:t>
            </a:r>
            <a:endParaRPr lang="en-US" altLang="en-US" sz="2400" dirty="0">
              <a:solidFill>
                <a:srgbClr val="3333CC"/>
              </a:solidFill>
              <a:latin typeface="Comic Sans MS" pitchFamily="66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324600" y="3424238"/>
            <a:ext cx="14716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>
                <a:solidFill>
                  <a:srgbClr val="3333CC"/>
                </a:solidFill>
                <a:latin typeface="Comic Sans MS" pitchFamily="66" charset="0"/>
              </a:rPr>
              <a:t>x 100% =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7696200" y="3424238"/>
            <a:ext cx="11657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dirty="0" smtClean="0">
                <a:solidFill>
                  <a:srgbClr val="3333CC"/>
                </a:solidFill>
                <a:latin typeface="Comic Sans MS" pitchFamily="66" charset="0"/>
              </a:rPr>
              <a:t>11.33%</a:t>
            </a:r>
            <a:endParaRPr lang="en-US" altLang="en-US" sz="2400" dirty="0">
              <a:solidFill>
                <a:srgbClr val="3333CC"/>
              </a:solidFill>
              <a:latin typeface="Comic Sans MS" pitchFamily="66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038600" y="4262438"/>
            <a:ext cx="11064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>
                <a:solidFill>
                  <a:srgbClr val="FF0000"/>
                </a:solidFill>
                <a:latin typeface="Comic Sans MS" pitchFamily="66" charset="0"/>
              </a:rPr>
              <a:t>% O </a:t>
            </a:r>
            <a:r>
              <a:rPr lang="en-US" altLang="en-US" sz="2400">
                <a:solidFill>
                  <a:srgbClr val="FF0000"/>
                </a:solidFill>
                <a:latin typeface="Comic Sans MS" pitchFamily="66" charset="0"/>
              </a:rPr>
              <a:t>=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105400" y="4033838"/>
            <a:ext cx="13628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u="sng" dirty="0" smtClean="0">
                <a:solidFill>
                  <a:srgbClr val="FF0000"/>
                </a:solidFill>
                <a:latin typeface="Comic Sans MS" pitchFamily="66" charset="0"/>
              </a:rPr>
              <a:t>47.997g</a:t>
            </a:r>
            <a:endParaRPr lang="en-US" altLang="en-US" sz="24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105400" y="4414838"/>
            <a:ext cx="15007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dirty="0" smtClean="0">
                <a:solidFill>
                  <a:srgbClr val="FF0000"/>
                </a:solidFill>
                <a:latin typeface="Comic Sans MS" pitchFamily="66" charset="0"/>
              </a:rPr>
              <a:t>105.988g</a:t>
            </a:r>
            <a:endParaRPr lang="en-US" altLang="en-US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6324600" y="4186238"/>
            <a:ext cx="14716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>
                <a:solidFill>
                  <a:srgbClr val="FF0000"/>
                </a:solidFill>
                <a:latin typeface="Comic Sans MS" pitchFamily="66" charset="0"/>
              </a:rPr>
              <a:t>x 100% =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7696200" y="4186238"/>
            <a:ext cx="12650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dirty="0" smtClean="0">
                <a:solidFill>
                  <a:srgbClr val="FF0000"/>
                </a:solidFill>
                <a:latin typeface="Comic Sans MS" pitchFamily="66" charset="0"/>
              </a:rPr>
              <a:t>45.29%</a:t>
            </a:r>
            <a:endParaRPr lang="en-US" altLang="en-US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04800" y="2743200"/>
            <a:ext cx="368992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dirty="0">
                <a:solidFill>
                  <a:srgbClr val="00B050"/>
                </a:solidFill>
                <a:latin typeface="Comic Sans MS" pitchFamily="66" charset="0"/>
              </a:rPr>
              <a:t>Na = </a:t>
            </a:r>
            <a:r>
              <a:rPr lang="en-US" altLang="en-US" sz="2400" dirty="0" smtClean="0">
                <a:solidFill>
                  <a:srgbClr val="00B050"/>
                </a:solidFill>
                <a:latin typeface="Comic Sans MS" pitchFamily="66" charset="0"/>
              </a:rPr>
              <a:t>2(22.990</a:t>
            </a:r>
            <a:r>
              <a:rPr lang="en-US" altLang="en-US" sz="2400" dirty="0">
                <a:solidFill>
                  <a:srgbClr val="00B050"/>
                </a:solidFill>
                <a:latin typeface="Comic Sans MS" pitchFamily="66" charset="0"/>
              </a:rPr>
              <a:t>) = </a:t>
            </a:r>
            <a:r>
              <a:rPr lang="en-US" altLang="en-US" sz="2400" dirty="0" smtClean="0">
                <a:solidFill>
                  <a:srgbClr val="00B050"/>
                </a:solidFill>
                <a:latin typeface="Comic Sans MS" pitchFamily="66" charset="0"/>
              </a:rPr>
              <a:t>45.98</a:t>
            </a:r>
            <a:endParaRPr lang="en-US" altLang="en-US" sz="2400" dirty="0">
              <a:solidFill>
                <a:srgbClr val="00B050"/>
              </a:solidFill>
              <a:latin typeface="Comic Sans MS" pitchFamily="66" charset="0"/>
            </a:endParaRPr>
          </a:p>
          <a:p>
            <a:r>
              <a:rPr lang="en-US" altLang="en-US" sz="2400" dirty="0">
                <a:solidFill>
                  <a:srgbClr val="3333CC"/>
                </a:solidFill>
                <a:latin typeface="Comic Sans MS" pitchFamily="66" charset="0"/>
              </a:rPr>
              <a:t>C   =  </a:t>
            </a:r>
            <a:r>
              <a:rPr lang="en-US" altLang="en-US" sz="2400" dirty="0" smtClean="0">
                <a:solidFill>
                  <a:srgbClr val="3333CC"/>
                </a:solidFill>
                <a:latin typeface="Comic Sans MS" pitchFamily="66" charset="0"/>
              </a:rPr>
              <a:t>1(12.011</a:t>
            </a:r>
            <a:r>
              <a:rPr lang="en-US" altLang="en-US" sz="2400" dirty="0">
                <a:solidFill>
                  <a:srgbClr val="3333CC"/>
                </a:solidFill>
                <a:latin typeface="Comic Sans MS" pitchFamily="66" charset="0"/>
              </a:rPr>
              <a:t>)  = </a:t>
            </a:r>
            <a:r>
              <a:rPr lang="en-US" altLang="en-US" sz="2400" dirty="0" smtClean="0">
                <a:solidFill>
                  <a:srgbClr val="3333CC"/>
                </a:solidFill>
                <a:latin typeface="Comic Sans MS" pitchFamily="66" charset="0"/>
              </a:rPr>
              <a:t>12.011</a:t>
            </a:r>
            <a:endParaRPr lang="en-US" altLang="en-US" sz="2400" dirty="0">
              <a:solidFill>
                <a:srgbClr val="3333CC"/>
              </a:solidFill>
              <a:latin typeface="Comic Sans MS" pitchFamily="66" charset="0"/>
            </a:endParaRPr>
          </a:p>
          <a:p>
            <a:r>
              <a:rPr lang="en-US" altLang="en-US" sz="2400" dirty="0">
                <a:solidFill>
                  <a:srgbClr val="FF0000"/>
                </a:solidFill>
                <a:latin typeface="Comic Sans MS" pitchFamily="66" charset="0"/>
              </a:rPr>
              <a:t>O  =  </a:t>
            </a:r>
            <a:r>
              <a:rPr lang="en-US" altLang="en-US" sz="2400" dirty="0" smtClean="0">
                <a:solidFill>
                  <a:srgbClr val="FF0000"/>
                </a:solidFill>
                <a:latin typeface="Comic Sans MS" pitchFamily="66" charset="0"/>
              </a:rPr>
              <a:t>3(15.999) </a:t>
            </a:r>
            <a:r>
              <a:rPr lang="en-US" altLang="en-US" sz="2400" dirty="0">
                <a:solidFill>
                  <a:srgbClr val="FF0000"/>
                </a:solidFill>
                <a:latin typeface="Comic Sans MS" pitchFamily="66" charset="0"/>
              </a:rPr>
              <a:t>= </a:t>
            </a:r>
            <a:r>
              <a:rPr lang="en-US" altLang="en-US" sz="2400" u="sng" dirty="0" smtClean="0">
                <a:solidFill>
                  <a:srgbClr val="FF0000"/>
                </a:solidFill>
                <a:latin typeface="Comic Sans MS" pitchFamily="66" charset="0"/>
              </a:rPr>
              <a:t>47.997</a:t>
            </a:r>
            <a:endParaRPr lang="en-US" altLang="en-US" sz="2400" u="sng" dirty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US" altLang="en-US" sz="2400" dirty="0">
                <a:solidFill>
                  <a:srgbClr val="000000"/>
                </a:solidFill>
                <a:latin typeface="Comic Sans MS" pitchFamily="66" charset="0"/>
              </a:rPr>
              <a:t>             </a:t>
            </a:r>
            <a:r>
              <a:rPr lang="en-US" altLang="en-US" sz="2400" dirty="0" smtClean="0">
                <a:solidFill>
                  <a:srgbClr val="000000"/>
                </a:solidFill>
                <a:latin typeface="Comic Sans MS" pitchFamily="66" charset="0"/>
              </a:rPr>
              <a:t>M=    105.988</a:t>
            </a:r>
            <a:r>
              <a:rPr lang="en-US" altLang="en-US" sz="1200" dirty="0" smtClean="0">
                <a:solidFill>
                  <a:srgbClr val="000000"/>
                </a:solidFill>
                <a:latin typeface="Comic Sans MS" pitchFamily="66" charset="0"/>
              </a:rPr>
              <a:t>g/</a:t>
            </a:r>
            <a:r>
              <a:rPr lang="en-US" altLang="en-US" sz="1200" dirty="0" err="1" smtClean="0">
                <a:solidFill>
                  <a:srgbClr val="000000"/>
                </a:solidFill>
                <a:latin typeface="Comic Sans MS" pitchFamily="66" charset="0"/>
              </a:rPr>
              <a:t>mol</a:t>
            </a:r>
            <a:endParaRPr lang="en-US" altLang="en-US" sz="1200" dirty="0">
              <a:solidFill>
                <a:srgbClr val="0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1"/>
          <p:cNvSpPr txBox="1">
            <a:spLocks noChangeArrowheads="1"/>
          </p:cNvSpPr>
          <p:nvPr/>
        </p:nvSpPr>
        <p:spPr bwMode="auto">
          <a:xfrm>
            <a:off x="1981200" y="228600"/>
            <a:ext cx="51228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4000" b="1" u="sng">
                <a:solidFill>
                  <a:srgbClr val="000000"/>
                </a:solidFill>
                <a:latin typeface="Comic Sans MS" pitchFamily="66" charset="0"/>
              </a:rPr>
              <a:t>Percent Composition</a:t>
            </a:r>
          </a:p>
        </p:txBody>
      </p:sp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304800" y="1066800"/>
            <a:ext cx="8382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Determine the percentage composition of ethanol (C</a:t>
            </a:r>
            <a:r>
              <a:rPr lang="en-US" altLang="en-US" sz="2400" baseline="-25000">
                <a:solidFill>
                  <a:srgbClr val="000000"/>
                </a:solidFill>
                <a:latin typeface="Comic Sans MS" pitchFamily="66" charset="0"/>
              </a:rPr>
              <a:t>2</a:t>
            </a:r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H</a:t>
            </a:r>
            <a:r>
              <a:rPr lang="en-US" altLang="en-US" sz="2400" baseline="-25000">
                <a:solidFill>
                  <a:srgbClr val="000000"/>
                </a:solidFill>
                <a:latin typeface="Comic Sans MS" pitchFamily="66" charset="0"/>
              </a:rPr>
              <a:t>5</a:t>
            </a:r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OH)?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066800" y="2133600"/>
            <a:ext cx="7318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% C = 52.13%, % H = 13.15%, % O = 34.72%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2895600"/>
            <a:ext cx="914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_______________________________________________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52400" y="3505200"/>
            <a:ext cx="86804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Determine the percentage composition of sodium oxalate</a:t>
            </a:r>
          </a:p>
          <a:p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(Na</a:t>
            </a:r>
            <a:r>
              <a:rPr lang="en-US" altLang="en-US" sz="2400" baseline="-25000">
                <a:solidFill>
                  <a:srgbClr val="000000"/>
                </a:solidFill>
                <a:latin typeface="Comic Sans MS" pitchFamily="66" charset="0"/>
              </a:rPr>
              <a:t>2</a:t>
            </a:r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C</a:t>
            </a:r>
            <a:r>
              <a:rPr lang="en-US" altLang="en-US" sz="2400" baseline="-25000">
                <a:solidFill>
                  <a:srgbClr val="000000"/>
                </a:solidFill>
                <a:latin typeface="Comic Sans MS" pitchFamily="66" charset="0"/>
              </a:rPr>
              <a:t>2</a:t>
            </a:r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O</a:t>
            </a:r>
            <a:r>
              <a:rPr lang="en-US" altLang="en-US" sz="2400" baseline="-25000">
                <a:solidFill>
                  <a:srgbClr val="000000"/>
                </a:solidFill>
                <a:latin typeface="Comic Sans MS" pitchFamily="66" charset="0"/>
              </a:rPr>
              <a:t>4</a:t>
            </a:r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)?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85800" y="4876800"/>
            <a:ext cx="75041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% Na = 34.31%, % C = 17.93%, % O = 47.76%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1"/>
          <p:cNvSpPr txBox="1">
            <a:spLocks noChangeArrowheads="1"/>
          </p:cNvSpPr>
          <p:nvPr/>
        </p:nvSpPr>
        <p:spPr bwMode="auto">
          <a:xfrm>
            <a:off x="151849" y="228600"/>
            <a:ext cx="878157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4000" b="1" u="sng" dirty="0" smtClean="0">
                <a:solidFill>
                  <a:srgbClr val="000000"/>
                </a:solidFill>
                <a:latin typeface="Comic Sans MS" pitchFamily="66" charset="0"/>
              </a:rPr>
              <a:t>Application of Percent </a:t>
            </a:r>
            <a:r>
              <a:rPr lang="en-US" altLang="en-US" sz="4000" b="1" u="sng" dirty="0">
                <a:solidFill>
                  <a:srgbClr val="000000"/>
                </a:solidFill>
                <a:latin typeface="Comic Sans MS" pitchFamily="66" charset="0"/>
              </a:rPr>
              <a:t>Composition</a:t>
            </a:r>
          </a:p>
        </p:txBody>
      </p:sp>
      <p:sp>
        <p:nvSpPr>
          <p:cNvPr id="22531" name="TextBox 2"/>
          <p:cNvSpPr txBox="1">
            <a:spLocks noChangeArrowheads="1"/>
          </p:cNvSpPr>
          <p:nvPr/>
        </p:nvSpPr>
        <p:spPr bwMode="auto">
          <a:xfrm>
            <a:off x="149225" y="1066800"/>
            <a:ext cx="87661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dirty="0">
                <a:solidFill>
                  <a:srgbClr val="000000"/>
                </a:solidFill>
                <a:latin typeface="Comic Sans MS" pitchFamily="66" charset="0"/>
              </a:rPr>
              <a:t>Calculate the mass of bromine </a:t>
            </a:r>
            <a:r>
              <a:rPr lang="en-US" altLang="en-US" sz="2400" dirty="0" smtClean="0">
                <a:solidFill>
                  <a:srgbClr val="000000"/>
                </a:solidFill>
                <a:latin typeface="Comic Sans MS" pitchFamily="66" charset="0"/>
              </a:rPr>
              <a:t>in a 50.0g sample of potassium </a:t>
            </a:r>
            <a:r>
              <a:rPr lang="en-US" altLang="en-US" sz="2400" dirty="0">
                <a:solidFill>
                  <a:srgbClr val="000000"/>
                </a:solidFill>
                <a:latin typeface="Comic Sans MS" pitchFamily="66" charset="0"/>
              </a:rPr>
              <a:t>bromide</a:t>
            </a:r>
            <a:r>
              <a:rPr lang="en-US" altLang="en-US" sz="2400" b="1" dirty="0">
                <a:solidFill>
                  <a:srgbClr val="000000"/>
                </a:solidFill>
                <a:latin typeface="Comic Sans MS" pitchFamily="66" charset="0"/>
              </a:rPr>
              <a:t>.</a:t>
            </a:r>
          </a:p>
        </p:txBody>
      </p:sp>
      <p:sp>
        <p:nvSpPr>
          <p:cNvPr id="66564" name="TextBox 3"/>
          <p:cNvSpPr txBox="1">
            <a:spLocks noChangeArrowheads="1"/>
          </p:cNvSpPr>
          <p:nvPr/>
        </p:nvSpPr>
        <p:spPr bwMode="auto">
          <a:xfrm>
            <a:off x="762000" y="1981200"/>
            <a:ext cx="77652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457200" indent="-457200">
              <a:buAutoNum type="arabicPeriod"/>
            </a:pPr>
            <a:r>
              <a:rPr lang="en-US" altLang="en-US" sz="2400" b="1" dirty="0" smtClean="0">
                <a:solidFill>
                  <a:srgbClr val="000000"/>
                </a:solidFill>
                <a:latin typeface="Comic Sans MS" pitchFamily="66" charset="0"/>
              </a:rPr>
              <a:t>Determine the % composition of bromine in </a:t>
            </a:r>
            <a:r>
              <a:rPr lang="en-US" altLang="en-US" sz="2400" b="1" dirty="0" err="1" smtClean="0">
                <a:solidFill>
                  <a:srgbClr val="000000"/>
                </a:solidFill>
                <a:latin typeface="Comic Sans MS" pitchFamily="66" charset="0"/>
              </a:rPr>
              <a:t>KBr</a:t>
            </a:r>
            <a:endParaRPr lang="en-US" altLang="en-US" sz="2400" b="1" dirty="0" smtClean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66565" name="TextBox 4"/>
          <p:cNvSpPr txBox="1">
            <a:spLocks noChangeArrowheads="1"/>
          </p:cNvSpPr>
          <p:nvPr/>
        </p:nvSpPr>
        <p:spPr bwMode="auto">
          <a:xfrm>
            <a:off x="4267200" y="2553779"/>
            <a:ext cx="3505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dirty="0">
                <a:solidFill>
                  <a:srgbClr val="000000"/>
                </a:solidFill>
                <a:latin typeface="Comic Sans MS" pitchFamily="66" charset="0"/>
              </a:rPr>
              <a:t>K = </a:t>
            </a:r>
            <a:r>
              <a:rPr lang="en-US" altLang="en-US" sz="2400" dirty="0" smtClean="0">
                <a:solidFill>
                  <a:srgbClr val="000000"/>
                </a:solidFill>
                <a:latin typeface="Comic Sans MS" pitchFamily="66" charset="0"/>
              </a:rPr>
              <a:t>1(39.098) </a:t>
            </a:r>
            <a:r>
              <a:rPr lang="en-US" altLang="en-US" sz="2400" dirty="0">
                <a:solidFill>
                  <a:srgbClr val="000000"/>
                </a:solidFill>
                <a:latin typeface="Comic Sans MS" pitchFamily="66" charset="0"/>
              </a:rPr>
              <a:t>= </a:t>
            </a:r>
            <a:r>
              <a:rPr lang="en-US" altLang="en-US" sz="2400" dirty="0" smtClean="0">
                <a:solidFill>
                  <a:srgbClr val="000000"/>
                </a:solidFill>
                <a:latin typeface="Comic Sans MS" pitchFamily="66" charset="0"/>
              </a:rPr>
              <a:t>39.098 </a:t>
            </a:r>
            <a:endParaRPr lang="en-US" altLang="en-US" sz="24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66566" name="TextBox 5"/>
          <p:cNvSpPr txBox="1">
            <a:spLocks noChangeArrowheads="1"/>
          </p:cNvSpPr>
          <p:nvPr/>
        </p:nvSpPr>
        <p:spPr bwMode="auto">
          <a:xfrm>
            <a:off x="4267200" y="2954980"/>
            <a:ext cx="34147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dirty="0">
                <a:solidFill>
                  <a:srgbClr val="000000"/>
                </a:solidFill>
                <a:latin typeface="Comic Sans MS" pitchFamily="66" charset="0"/>
              </a:rPr>
              <a:t>Br =</a:t>
            </a:r>
            <a:r>
              <a:rPr lang="en-US" altLang="en-US" sz="2400" dirty="0" smtClean="0">
                <a:solidFill>
                  <a:srgbClr val="000000"/>
                </a:solidFill>
                <a:latin typeface="Comic Sans MS" pitchFamily="66" charset="0"/>
              </a:rPr>
              <a:t>1(79.904) </a:t>
            </a:r>
            <a:r>
              <a:rPr lang="en-US" altLang="en-US" sz="2400" dirty="0">
                <a:solidFill>
                  <a:srgbClr val="000000"/>
                </a:solidFill>
                <a:latin typeface="Comic Sans MS" pitchFamily="66" charset="0"/>
              </a:rPr>
              <a:t>=</a:t>
            </a:r>
            <a:r>
              <a:rPr lang="en-US" altLang="en-US" sz="2400" u="sng" dirty="0" smtClean="0">
                <a:solidFill>
                  <a:srgbClr val="000000"/>
                </a:solidFill>
                <a:latin typeface="Comic Sans MS" pitchFamily="66" charset="0"/>
              </a:rPr>
              <a:t>79.904</a:t>
            </a:r>
            <a:endParaRPr lang="en-US" altLang="en-US" sz="2400" u="sng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66567" name="TextBox 6"/>
          <p:cNvSpPr txBox="1">
            <a:spLocks noChangeArrowheads="1"/>
          </p:cNvSpPr>
          <p:nvPr/>
        </p:nvSpPr>
        <p:spPr bwMode="auto">
          <a:xfrm>
            <a:off x="5510213" y="3306254"/>
            <a:ext cx="30604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dirty="0" err="1" smtClean="0">
                <a:solidFill>
                  <a:srgbClr val="000000"/>
                </a:solidFill>
                <a:latin typeface="Comic Sans MS" pitchFamily="66" charset="0"/>
              </a:rPr>
              <a:t>M</a:t>
            </a:r>
            <a:r>
              <a:rPr lang="en-US" altLang="en-US" sz="2400" baseline="-25000" dirty="0" err="1" smtClean="0">
                <a:solidFill>
                  <a:srgbClr val="000000"/>
                </a:solidFill>
                <a:latin typeface="Comic Sans MS" pitchFamily="66" charset="0"/>
              </a:rPr>
              <a:t>KBr</a:t>
            </a:r>
            <a:r>
              <a:rPr lang="en-US" altLang="en-US" sz="2400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Comic Sans MS" pitchFamily="66" charset="0"/>
              </a:rPr>
              <a:t>= </a:t>
            </a:r>
            <a:r>
              <a:rPr lang="en-US" altLang="en-US" sz="2400" dirty="0" smtClean="0">
                <a:solidFill>
                  <a:srgbClr val="000000"/>
                </a:solidFill>
                <a:latin typeface="Comic Sans MS" pitchFamily="66" charset="0"/>
              </a:rPr>
              <a:t>119.002g/</a:t>
            </a:r>
            <a:r>
              <a:rPr lang="en-US" altLang="en-US" sz="2400" dirty="0" err="1" smtClean="0">
                <a:solidFill>
                  <a:srgbClr val="000000"/>
                </a:solidFill>
                <a:latin typeface="Comic Sans MS" pitchFamily="66" charset="0"/>
              </a:rPr>
              <a:t>mol</a:t>
            </a:r>
            <a:endParaRPr lang="en-US" altLang="en-US" sz="24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66568" name="TextBox 7"/>
          <p:cNvSpPr txBox="1">
            <a:spLocks noChangeArrowheads="1"/>
          </p:cNvSpPr>
          <p:nvPr/>
        </p:nvSpPr>
        <p:spPr bwMode="auto">
          <a:xfrm>
            <a:off x="1559350" y="4148435"/>
            <a:ext cx="16850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dirty="0" smtClean="0">
                <a:solidFill>
                  <a:srgbClr val="000000"/>
                </a:solidFill>
                <a:latin typeface="Comic Sans MS" pitchFamily="66" charset="0"/>
              </a:rPr>
              <a:t>79.904</a:t>
            </a:r>
            <a:r>
              <a:rPr lang="en-US" altLang="en-US" sz="2400" b="1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altLang="en-US" sz="2400" b="1" dirty="0">
                <a:solidFill>
                  <a:srgbClr val="000000"/>
                </a:solidFill>
                <a:latin typeface="Comic Sans MS" pitchFamily="66" charset="0"/>
              </a:rPr>
              <a:t>g </a:t>
            </a:r>
          </a:p>
        </p:txBody>
      </p:sp>
      <p:sp>
        <p:nvSpPr>
          <p:cNvPr id="66569" name="TextBox 8"/>
          <p:cNvSpPr txBox="1">
            <a:spLocks noChangeArrowheads="1"/>
          </p:cNvSpPr>
          <p:nvPr/>
        </p:nvSpPr>
        <p:spPr bwMode="auto">
          <a:xfrm>
            <a:off x="1362076" y="4248150"/>
            <a:ext cx="23002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dirty="0">
                <a:solidFill>
                  <a:srgbClr val="000000"/>
                </a:solidFill>
                <a:latin typeface="Comic Sans MS" pitchFamily="66" charset="0"/>
              </a:rPr>
              <a:t>___________</a:t>
            </a:r>
          </a:p>
        </p:txBody>
      </p:sp>
      <p:sp>
        <p:nvSpPr>
          <p:cNvPr id="66570" name="TextBox 9"/>
          <p:cNvSpPr txBox="1">
            <a:spLocks noChangeArrowheads="1"/>
          </p:cNvSpPr>
          <p:nvPr/>
        </p:nvSpPr>
        <p:spPr bwMode="auto">
          <a:xfrm>
            <a:off x="1462088" y="4648200"/>
            <a:ext cx="16337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dirty="0" smtClean="0">
                <a:solidFill>
                  <a:srgbClr val="000000"/>
                </a:solidFill>
                <a:latin typeface="Comic Sans MS" pitchFamily="66" charset="0"/>
              </a:rPr>
              <a:t>119.002 </a:t>
            </a:r>
            <a:r>
              <a:rPr lang="en-US" altLang="en-US" sz="2400" dirty="0">
                <a:solidFill>
                  <a:srgbClr val="000000"/>
                </a:solidFill>
                <a:latin typeface="Comic Sans MS" pitchFamily="66" charset="0"/>
              </a:rPr>
              <a:t>g </a:t>
            </a:r>
          </a:p>
        </p:txBody>
      </p:sp>
      <p:sp>
        <p:nvSpPr>
          <p:cNvPr id="66571" name="TextBox 12"/>
          <p:cNvSpPr txBox="1">
            <a:spLocks noChangeArrowheads="1"/>
          </p:cNvSpPr>
          <p:nvPr/>
        </p:nvSpPr>
        <p:spPr bwMode="auto">
          <a:xfrm>
            <a:off x="3527425" y="4348163"/>
            <a:ext cx="46570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 dirty="0">
                <a:solidFill>
                  <a:srgbClr val="000000"/>
                </a:solidFill>
                <a:latin typeface="Comic Sans MS" pitchFamily="66" charset="0"/>
              </a:rPr>
              <a:t> = </a:t>
            </a:r>
            <a:r>
              <a:rPr lang="en-US" altLang="en-US" sz="2400" dirty="0" smtClean="0">
                <a:solidFill>
                  <a:srgbClr val="000000"/>
                </a:solidFill>
                <a:latin typeface="Comic Sans MS" pitchFamily="66" charset="0"/>
              </a:rPr>
              <a:t>0.6714509</a:t>
            </a:r>
            <a:r>
              <a:rPr lang="en-US" altLang="en-US" sz="2400" b="1" dirty="0" smtClean="0">
                <a:solidFill>
                  <a:srgbClr val="000000"/>
                </a:solidFill>
                <a:latin typeface="Comic Sans MS" pitchFamily="66" charset="0"/>
              </a:rPr>
              <a:t> = 67.145% Br </a:t>
            </a:r>
            <a:endParaRPr lang="en-US" altLang="en-US" sz="2400" b="1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66572" name="TextBox 13"/>
          <p:cNvSpPr txBox="1">
            <a:spLocks noChangeArrowheads="1"/>
          </p:cNvSpPr>
          <p:nvPr/>
        </p:nvSpPr>
        <p:spPr bwMode="auto">
          <a:xfrm>
            <a:off x="835025" y="5562600"/>
            <a:ext cx="732283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dirty="0" smtClean="0">
                <a:solidFill>
                  <a:srgbClr val="000000"/>
                </a:solidFill>
                <a:latin typeface="Comic Sans MS" pitchFamily="66" charset="0"/>
              </a:rPr>
              <a:t>0.67145 </a:t>
            </a:r>
            <a:r>
              <a:rPr lang="en-US" altLang="en-US" sz="2400" dirty="0">
                <a:solidFill>
                  <a:srgbClr val="000000"/>
                </a:solidFill>
                <a:latin typeface="Comic Sans MS" pitchFamily="66" charset="0"/>
              </a:rPr>
              <a:t>x 50.0g = </a:t>
            </a:r>
            <a:r>
              <a:rPr lang="en-US" altLang="en-US" sz="2400" dirty="0" smtClean="0">
                <a:solidFill>
                  <a:srgbClr val="000000"/>
                </a:solidFill>
                <a:latin typeface="Comic Sans MS" pitchFamily="66" charset="0"/>
              </a:rPr>
              <a:t>33.5725g Br</a:t>
            </a:r>
          </a:p>
          <a:p>
            <a:r>
              <a:rPr lang="en-US" altLang="en-US" sz="2400" dirty="0" smtClean="0">
                <a:solidFill>
                  <a:srgbClr val="000000"/>
                </a:solidFill>
                <a:latin typeface="Comic Sans MS" pitchFamily="66" charset="0"/>
              </a:rPr>
              <a:t>= 33.6g of Br in a 50.0g sample of </a:t>
            </a:r>
            <a:r>
              <a:rPr lang="en-US" altLang="en-US" sz="2400" dirty="0" err="1" smtClean="0">
                <a:solidFill>
                  <a:srgbClr val="000000"/>
                </a:solidFill>
                <a:latin typeface="Comic Sans MS" pitchFamily="66" charset="0"/>
              </a:rPr>
              <a:t>KBr</a:t>
            </a:r>
            <a:r>
              <a:rPr lang="en-US" altLang="en-US" sz="2400" dirty="0" smtClean="0">
                <a:solidFill>
                  <a:srgbClr val="000000"/>
                </a:solidFill>
                <a:latin typeface="Comic Sans MS" pitchFamily="66" charset="0"/>
              </a:rPr>
              <a:t> (3 sig fig)</a:t>
            </a:r>
            <a:r>
              <a:rPr lang="en-US" altLang="en-US" sz="2400" dirty="0" smtClean="0">
                <a:solidFill>
                  <a:srgbClr val="000000"/>
                </a:solidFill>
                <a:latin typeface="Comic Sans MS" pitchFamily="66" charset="0"/>
              </a:rPr>
              <a:t>  </a:t>
            </a:r>
            <a:endParaRPr lang="en-US" altLang="en-US" sz="24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50486" y="3616775"/>
            <a:ext cx="3873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anose="030F0702030302020204" pitchFamily="66" charset="0"/>
              </a:rPr>
              <a:t>Assuming a 1.0mol sample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09688" y="2594554"/>
            <a:ext cx="2867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anose="030F0702030302020204" pitchFamily="66" charset="0"/>
              </a:rPr>
              <a:t>Molar mass of </a:t>
            </a:r>
            <a:r>
              <a:rPr lang="en-US" sz="2400" dirty="0" err="1" smtClean="0">
                <a:latin typeface="Comic Sans MS" panose="030F0702030302020204" pitchFamily="66" charset="0"/>
              </a:rPr>
              <a:t>KBr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9225" y="5109865"/>
            <a:ext cx="8994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mic Sans MS" panose="030F0702030302020204" pitchFamily="66" charset="0"/>
              </a:rPr>
              <a:t>2.	Determine the proportion of Br in the 50.0g sample</a:t>
            </a:r>
            <a:endParaRPr lang="en-US" sz="2400" b="1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6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6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6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6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4" grpId="0"/>
      <p:bldP spid="66565" grpId="0"/>
      <p:bldP spid="66566" grpId="0"/>
      <p:bldP spid="66567" grpId="0"/>
      <p:bldP spid="66568" grpId="0"/>
      <p:bldP spid="66569" grpId="0"/>
      <p:bldP spid="66570" grpId="0"/>
      <p:bldP spid="66571" grpId="0"/>
      <p:bldP spid="6657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1"/>
          <p:cNvSpPr txBox="1">
            <a:spLocks noChangeArrowheads="1"/>
          </p:cNvSpPr>
          <p:nvPr/>
        </p:nvSpPr>
        <p:spPr bwMode="auto">
          <a:xfrm>
            <a:off x="1981200" y="228600"/>
            <a:ext cx="51228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4000" b="1" u="sng">
                <a:solidFill>
                  <a:srgbClr val="000000"/>
                </a:solidFill>
                <a:latin typeface="Comic Sans MS" pitchFamily="66" charset="0"/>
              </a:rPr>
              <a:t>Percent Composition</a:t>
            </a:r>
          </a:p>
        </p:txBody>
      </p:sp>
      <p:sp>
        <p:nvSpPr>
          <p:cNvPr id="23555" name="TextBox 2"/>
          <p:cNvSpPr txBox="1">
            <a:spLocks noChangeArrowheads="1"/>
          </p:cNvSpPr>
          <p:nvPr/>
        </p:nvSpPr>
        <p:spPr bwMode="auto">
          <a:xfrm>
            <a:off x="149225" y="1066800"/>
            <a:ext cx="87661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Calculate the mass of nitrogen in 85.0 mg of the amino acid lysine, C</a:t>
            </a:r>
            <a:r>
              <a:rPr lang="en-US" altLang="en-US" sz="2400" baseline="-25000">
                <a:solidFill>
                  <a:srgbClr val="000000"/>
                </a:solidFill>
                <a:latin typeface="Comic Sans MS" pitchFamily="66" charset="0"/>
              </a:rPr>
              <a:t>6</a:t>
            </a:r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H</a:t>
            </a:r>
            <a:r>
              <a:rPr lang="en-US" altLang="en-US" sz="2400" baseline="-25000">
                <a:solidFill>
                  <a:srgbClr val="000000"/>
                </a:solidFill>
                <a:latin typeface="Comic Sans MS" pitchFamily="66" charset="0"/>
              </a:rPr>
              <a:t>14</a:t>
            </a:r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N</a:t>
            </a:r>
            <a:r>
              <a:rPr lang="en-US" altLang="en-US" sz="2400" baseline="-25000">
                <a:solidFill>
                  <a:srgbClr val="000000"/>
                </a:solidFill>
                <a:latin typeface="Comic Sans MS" pitchFamily="66" charset="0"/>
              </a:rPr>
              <a:t>2</a:t>
            </a:r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O</a:t>
            </a:r>
            <a:r>
              <a:rPr lang="en-US" altLang="en-US" sz="2400" baseline="-25000">
                <a:solidFill>
                  <a:srgbClr val="000000"/>
                </a:solidFill>
                <a:latin typeface="Comic Sans MS" pitchFamily="66" charset="0"/>
              </a:rPr>
              <a:t>2</a:t>
            </a:r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.</a:t>
            </a:r>
            <a:endParaRPr lang="en-US" altLang="en-US" sz="24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49225" y="1981200"/>
            <a:ext cx="87661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 dirty="0">
                <a:solidFill>
                  <a:srgbClr val="000000"/>
                </a:solidFill>
                <a:latin typeface="Comic Sans MS" pitchFamily="66" charset="0"/>
              </a:rPr>
              <a:t>1. </a:t>
            </a:r>
            <a:r>
              <a:rPr lang="en-US" altLang="en-US" sz="2400" b="1" dirty="0">
                <a:solidFill>
                  <a:srgbClr val="000000"/>
                </a:solidFill>
                <a:latin typeface="Comic Sans MS" pitchFamily="66" charset="0"/>
              </a:rPr>
              <a:t>Determine the % composition of N</a:t>
            </a:r>
            <a:r>
              <a:rPr lang="en-US" altLang="en-US" sz="2400" b="1" dirty="0" smtClean="0">
                <a:solidFill>
                  <a:srgbClr val="000000"/>
                </a:solidFill>
                <a:latin typeface="Comic Sans MS" pitchFamily="66" charset="0"/>
              </a:rPr>
              <a:t> in </a:t>
            </a:r>
            <a:r>
              <a:rPr lang="en-US" altLang="en-US" sz="2400" b="1" dirty="0" smtClean="0">
                <a:solidFill>
                  <a:srgbClr val="000000"/>
                </a:solidFill>
                <a:latin typeface="Comic Sans MS" pitchFamily="66" charset="0"/>
              </a:rPr>
              <a:t>C</a:t>
            </a:r>
            <a:r>
              <a:rPr lang="en-US" altLang="en-US" sz="2400" b="1" baseline="-25000" dirty="0" smtClean="0">
                <a:solidFill>
                  <a:srgbClr val="000000"/>
                </a:solidFill>
                <a:latin typeface="Comic Sans MS" pitchFamily="66" charset="0"/>
              </a:rPr>
              <a:t>6</a:t>
            </a:r>
            <a:r>
              <a:rPr lang="en-US" altLang="en-US" sz="2400" b="1" dirty="0" smtClean="0">
                <a:solidFill>
                  <a:srgbClr val="000000"/>
                </a:solidFill>
                <a:latin typeface="Comic Sans MS" pitchFamily="66" charset="0"/>
              </a:rPr>
              <a:t>H</a:t>
            </a:r>
            <a:r>
              <a:rPr lang="en-US" altLang="en-US" sz="2400" b="1" baseline="-25000" dirty="0" smtClean="0">
                <a:solidFill>
                  <a:srgbClr val="000000"/>
                </a:solidFill>
                <a:latin typeface="Comic Sans MS" pitchFamily="66" charset="0"/>
              </a:rPr>
              <a:t>14</a:t>
            </a:r>
            <a:r>
              <a:rPr lang="en-US" altLang="en-US" sz="2400" b="1" dirty="0" smtClean="0">
                <a:solidFill>
                  <a:srgbClr val="000000"/>
                </a:solidFill>
                <a:latin typeface="Comic Sans MS" pitchFamily="66" charset="0"/>
              </a:rPr>
              <a:t>N</a:t>
            </a:r>
            <a:r>
              <a:rPr lang="en-US" altLang="en-US" sz="2400" b="1" baseline="-25000" dirty="0" smtClean="0">
                <a:solidFill>
                  <a:srgbClr val="000000"/>
                </a:solidFill>
                <a:latin typeface="Comic Sans MS" pitchFamily="66" charset="0"/>
              </a:rPr>
              <a:t>2</a:t>
            </a:r>
            <a:r>
              <a:rPr lang="en-US" altLang="en-US" sz="2400" b="1" dirty="0" smtClean="0">
                <a:solidFill>
                  <a:srgbClr val="000000"/>
                </a:solidFill>
                <a:latin typeface="Comic Sans MS" pitchFamily="66" charset="0"/>
              </a:rPr>
              <a:t>O</a:t>
            </a:r>
            <a:r>
              <a:rPr lang="en-US" altLang="en-US" sz="2400" b="1" baseline="-25000" dirty="0" smtClean="0">
                <a:solidFill>
                  <a:srgbClr val="000000"/>
                </a:solidFill>
                <a:latin typeface="Comic Sans MS" pitchFamily="66" charset="0"/>
              </a:rPr>
              <a:t>2</a:t>
            </a:r>
            <a:endParaRPr lang="en-US" altLang="en-US" sz="2400" b="1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371600" y="2438400"/>
            <a:ext cx="3505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 dirty="0">
                <a:solidFill>
                  <a:srgbClr val="000000"/>
                </a:solidFill>
                <a:latin typeface="Comic Sans MS" pitchFamily="66" charset="0"/>
              </a:rPr>
              <a:t>C = </a:t>
            </a:r>
            <a:r>
              <a:rPr lang="en-US" altLang="en-US" sz="2000" dirty="0" smtClean="0">
                <a:solidFill>
                  <a:srgbClr val="000000"/>
                </a:solidFill>
                <a:latin typeface="Comic Sans MS" pitchFamily="66" charset="0"/>
              </a:rPr>
              <a:t>6(12.011</a:t>
            </a:r>
            <a:r>
              <a:rPr lang="en-US" altLang="en-US" sz="2000" dirty="0">
                <a:solidFill>
                  <a:srgbClr val="000000"/>
                </a:solidFill>
                <a:latin typeface="Comic Sans MS" pitchFamily="66" charset="0"/>
              </a:rPr>
              <a:t>) = </a:t>
            </a:r>
            <a:r>
              <a:rPr lang="en-US" altLang="en-US" sz="2000" dirty="0" smtClean="0">
                <a:solidFill>
                  <a:srgbClr val="000000"/>
                </a:solidFill>
                <a:latin typeface="Comic Sans MS" pitchFamily="66" charset="0"/>
              </a:rPr>
              <a:t>72.066 </a:t>
            </a:r>
            <a:endParaRPr lang="en-US" altLang="en-US" sz="20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371600" y="2743200"/>
            <a:ext cx="278954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 dirty="0">
                <a:solidFill>
                  <a:srgbClr val="000000"/>
                </a:solidFill>
                <a:latin typeface="Comic Sans MS" pitchFamily="66" charset="0"/>
              </a:rPr>
              <a:t>H =</a:t>
            </a:r>
            <a:r>
              <a:rPr lang="en-US" altLang="en-US" sz="2000" dirty="0" smtClean="0">
                <a:solidFill>
                  <a:srgbClr val="000000"/>
                </a:solidFill>
                <a:latin typeface="Comic Sans MS" pitchFamily="66" charset="0"/>
              </a:rPr>
              <a:t>14(1.008)  </a:t>
            </a:r>
            <a:r>
              <a:rPr lang="en-US" altLang="en-US" sz="2000" dirty="0">
                <a:solidFill>
                  <a:srgbClr val="000000"/>
                </a:solidFill>
                <a:latin typeface="Comic Sans MS" pitchFamily="66" charset="0"/>
              </a:rPr>
              <a:t>= </a:t>
            </a:r>
            <a:r>
              <a:rPr lang="en-US" altLang="en-US" sz="2000" dirty="0" smtClean="0">
                <a:solidFill>
                  <a:srgbClr val="000000"/>
                </a:solidFill>
                <a:latin typeface="Comic Sans MS" pitchFamily="66" charset="0"/>
              </a:rPr>
              <a:t>14.112</a:t>
            </a:r>
            <a:endParaRPr lang="en-US" altLang="en-US" sz="20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057400" y="3657600"/>
            <a:ext cx="35253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 dirty="0" err="1" smtClean="0">
                <a:solidFill>
                  <a:srgbClr val="000000"/>
                </a:solidFill>
                <a:latin typeface="Comic Sans MS" pitchFamily="66" charset="0"/>
              </a:rPr>
              <a:t>M</a:t>
            </a:r>
            <a:r>
              <a:rPr lang="en-US" altLang="en-US" sz="2400" b="1" baseline="-25000" dirty="0" err="1" smtClean="0">
                <a:solidFill>
                  <a:srgbClr val="000000"/>
                </a:solidFill>
                <a:latin typeface="Comic Sans MS" pitchFamily="66" charset="0"/>
              </a:rPr>
              <a:t>lysine</a:t>
            </a:r>
            <a:r>
              <a:rPr lang="en-US" altLang="en-US" sz="2400" b="1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altLang="en-US" sz="2400" b="1" dirty="0">
                <a:solidFill>
                  <a:srgbClr val="000000"/>
                </a:solidFill>
                <a:latin typeface="Comic Sans MS" pitchFamily="66" charset="0"/>
              </a:rPr>
              <a:t>= </a:t>
            </a:r>
            <a:r>
              <a:rPr lang="en-US" altLang="en-US" sz="2400" b="1" dirty="0" smtClean="0">
                <a:solidFill>
                  <a:srgbClr val="000000"/>
                </a:solidFill>
                <a:latin typeface="Comic Sans MS" pitchFamily="66" charset="0"/>
              </a:rPr>
              <a:t>146.190g/</a:t>
            </a:r>
            <a:r>
              <a:rPr lang="en-US" altLang="en-US" sz="2400" b="1" dirty="0" err="1" smtClean="0">
                <a:solidFill>
                  <a:srgbClr val="000000"/>
                </a:solidFill>
                <a:latin typeface="Comic Sans MS" pitchFamily="66" charset="0"/>
              </a:rPr>
              <a:t>mol</a:t>
            </a:r>
            <a:endParaRPr lang="en-US" altLang="en-US" sz="2400" b="1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538288" y="4262438"/>
            <a:ext cx="14462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dirty="0" smtClean="0">
                <a:solidFill>
                  <a:srgbClr val="000000"/>
                </a:solidFill>
                <a:latin typeface="Comic Sans MS" pitchFamily="66" charset="0"/>
              </a:rPr>
              <a:t>28.014g</a:t>
            </a:r>
            <a:r>
              <a:rPr lang="en-US" altLang="en-US" sz="2400" b="1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endParaRPr lang="en-US" altLang="en-US" sz="2400" b="1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309688" y="4414838"/>
            <a:ext cx="23002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 dirty="0">
                <a:solidFill>
                  <a:srgbClr val="000000"/>
                </a:solidFill>
                <a:latin typeface="Comic Sans MS" pitchFamily="66" charset="0"/>
              </a:rPr>
              <a:t>___________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462088" y="4795838"/>
            <a:ext cx="15840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dirty="0" smtClean="0">
                <a:solidFill>
                  <a:srgbClr val="000000"/>
                </a:solidFill>
                <a:latin typeface="Comic Sans MS" pitchFamily="66" charset="0"/>
              </a:rPr>
              <a:t>146.190g</a:t>
            </a:r>
            <a:r>
              <a:rPr lang="en-US" altLang="en-US" sz="2400" b="1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endParaRPr lang="en-US" altLang="en-US" sz="2400" b="1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1" name="TextBox 12"/>
          <p:cNvSpPr txBox="1">
            <a:spLocks noChangeArrowheads="1"/>
          </p:cNvSpPr>
          <p:nvPr/>
        </p:nvSpPr>
        <p:spPr bwMode="auto">
          <a:xfrm>
            <a:off x="3527425" y="4495800"/>
            <a:ext cx="49407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 dirty="0">
                <a:solidFill>
                  <a:srgbClr val="000000"/>
                </a:solidFill>
                <a:latin typeface="Comic Sans MS" pitchFamily="66" charset="0"/>
              </a:rPr>
              <a:t> = </a:t>
            </a:r>
            <a:r>
              <a:rPr lang="en-US" altLang="en-US" sz="2400" dirty="0" smtClean="0">
                <a:solidFill>
                  <a:srgbClr val="000000"/>
                </a:solidFill>
                <a:latin typeface="Comic Sans MS" pitchFamily="66" charset="0"/>
              </a:rPr>
              <a:t>0.191627334</a:t>
            </a:r>
            <a:r>
              <a:rPr lang="en-US" altLang="en-US" sz="2400" b="1" dirty="0" smtClean="0">
                <a:solidFill>
                  <a:srgbClr val="000000"/>
                </a:solidFill>
                <a:latin typeface="Comic Sans MS" pitchFamily="66" charset="0"/>
              </a:rPr>
              <a:t> = 19.163% N </a:t>
            </a:r>
            <a:endParaRPr lang="en-US" altLang="en-US" sz="2400" b="1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2" name="TextBox 13"/>
          <p:cNvSpPr txBox="1">
            <a:spLocks noChangeArrowheads="1"/>
          </p:cNvSpPr>
          <p:nvPr/>
        </p:nvSpPr>
        <p:spPr bwMode="auto">
          <a:xfrm>
            <a:off x="763707" y="5653088"/>
            <a:ext cx="839934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 dirty="0" smtClean="0">
                <a:solidFill>
                  <a:srgbClr val="000000"/>
                </a:solidFill>
                <a:latin typeface="Comic Sans MS" pitchFamily="66" charset="0"/>
              </a:rPr>
              <a:t>0.19163 </a:t>
            </a:r>
            <a:r>
              <a:rPr lang="en-US" altLang="en-US" sz="2400" b="1" dirty="0">
                <a:solidFill>
                  <a:srgbClr val="000000"/>
                </a:solidFill>
                <a:latin typeface="Comic Sans MS" pitchFamily="66" charset="0"/>
              </a:rPr>
              <a:t>x 85.0 </a:t>
            </a:r>
            <a:r>
              <a:rPr lang="en-US" altLang="en-US" sz="2400" b="1" dirty="0" smtClean="0">
                <a:solidFill>
                  <a:srgbClr val="000000"/>
                </a:solidFill>
                <a:latin typeface="Comic Sans MS" pitchFamily="66" charset="0"/>
              </a:rPr>
              <a:t>mg = 16.28832341mg </a:t>
            </a:r>
          </a:p>
          <a:p>
            <a:r>
              <a:rPr lang="en-US" altLang="en-US" sz="2400" b="1" dirty="0" smtClean="0">
                <a:solidFill>
                  <a:srgbClr val="000000"/>
                </a:solidFill>
                <a:latin typeface="Comic Sans MS" pitchFamily="66" charset="0"/>
              </a:rPr>
              <a:t> = 16.3mg </a:t>
            </a:r>
            <a:r>
              <a:rPr lang="en-US" altLang="en-US" sz="2400" b="1" dirty="0">
                <a:solidFill>
                  <a:srgbClr val="000000"/>
                </a:solidFill>
                <a:latin typeface="Comic Sans MS" pitchFamily="66" charset="0"/>
              </a:rPr>
              <a:t>N </a:t>
            </a:r>
            <a:r>
              <a:rPr lang="en-US" altLang="en-US" sz="2400" b="1" dirty="0" smtClean="0">
                <a:solidFill>
                  <a:srgbClr val="000000"/>
                </a:solidFill>
                <a:latin typeface="Comic Sans MS" pitchFamily="66" charset="0"/>
              </a:rPr>
              <a:t>in a 85.0mg sample of lysine (3sig figs) </a:t>
            </a:r>
            <a:endParaRPr lang="en-US" altLang="en-US" sz="2400" b="1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371600" y="3048000"/>
            <a:ext cx="29225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 dirty="0">
                <a:solidFill>
                  <a:srgbClr val="000000"/>
                </a:solidFill>
                <a:latin typeface="Comic Sans MS" pitchFamily="66" charset="0"/>
              </a:rPr>
              <a:t>N = </a:t>
            </a:r>
            <a:r>
              <a:rPr lang="en-US" altLang="en-US" sz="2000" dirty="0" smtClean="0">
                <a:solidFill>
                  <a:srgbClr val="000000"/>
                </a:solidFill>
                <a:latin typeface="Comic Sans MS" pitchFamily="66" charset="0"/>
              </a:rPr>
              <a:t>2(14.007) </a:t>
            </a:r>
            <a:r>
              <a:rPr lang="en-US" altLang="en-US" sz="2000" dirty="0">
                <a:solidFill>
                  <a:srgbClr val="000000"/>
                </a:solidFill>
                <a:latin typeface="Comic Sans MS" pitchFamily="66" charset="0"/>
              </a:rPr>
              <a:t>= </a:t>
            </a:r>
            <a:r>
              <a:rPr lang="en-US" altLang="en-US" sz="2000" dirty="0" smtClean="0">
                <a:solidFill>
                  <a:srgbClr val="000000"/>
                </a:solidFill>
                <a:latin typeface="Comic Sans MS" pitchFamily="66" charset="0"/>
              </a:rPr>
              <a:t>28.014</a:t>
            </a:r>
            <a:endParaRPr lang="en-US" altLang="en-US" sz="20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371600" y="3352800"/>
            <a:ext cx="29225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 dirty="0">
                <a:solidFill>
                  <a:srgbClr val="000000"/>
                </a:solidFill>
                <a:latin typeface="Comic Sans MS" pitchFamily="66" charset="0"/>
              </a:rPr>
              <a:t>O = </a:t>
            </a:r>
            <a:r>
              <a:rPr lang="en-US" altLang="en-US" sz="2000" dirty="0" smtClean="0">
                <a:solidFill>
                  <a:srgbClr val="000000"/>
                </a:solidFill>
                <a:latin typeface="Comic Sans MS" pitchFamily="66" charset="0"/>
              </a:rPr>
              <a:t>2(15.999) </a:t>
            </a:r>
            <a:r>
              <a:rPr lang="en-US" altLang="en-US" sz="2000" dirty="0">
                <a:solidFill>
                  <a:srgbClr val="000000"/>
                </a:solidFill>
                <a:latin typeface="Comic Sans MS" pitchFamily="66" charset="0"/>
              </a:rPr>
              <a:t>= </a:t>
            </a:r>
            <a:r>
              <a:rPr lang="en-US" altLang="en-US" sz="2000" u="sng" dirty="0" smtClean="0">
                <a:solidFill>
                  <a:srgbClr val="000000"/>
                </a:solidFill>
                <a:latin typeface="Comic Sans MS" pitchFamily="66" charset="0"/>
              </a:rPr>
              <a:t>31.998</a:t>
            </a:r>
            <a:endParaRPr lang="en-US" altLang="en-US" sz="2000" u="sng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9225" y="5257503"/>
            <a:ext cx="899477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2.	Determine the proportion of N</a:t>
            </a:r>
            <a:r>
              <a:rPr lang="en-US" sz="2400" b="1" dirty="0" smtClean="0">
                <a:latin typeface="Comic Sans MS" panose="030F0702030302020204" pitchFamily="66" charset="0"/>
              </a:rPr>
              <a:t> </a:t>
            </a:r>
            <a:r>
              <a:rPr lang="en-US" sz="2400" b="1" dirty="0">
                <a:latin typeface="Comic Sans MS" panose="030F0702030302020204" pitchFamily="66" charset="0"/>
              </a:rPr>
              <a:t>in the </a:t>
            </a:r>
            <a:r>
              <a:rPr lang="en-US" sz="2400" b="1" dirty="0" smtClean="0">
                <a:latin typeface="Comic Sans MS" panose="030F0702030302020204" pitchFamily="66" charset="0"/>
              </a:rPr>
              <a:t>85.0mg </a:t>
            </a:r>
            <a:r>
              <a:rPr lang="en-US" sz="2400" b="1" dirty="0">
                <a:latin typeface="Comic Sans MS" panose="030F0702030302020204" pitchFamily="66" charset="0"/>
              </a:rPr>
              <a:t>sample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FF"/>
    </a:dk2>
    <a:lt2>
      <a:srgbClr val="FFCC66"/>
    </a:lt2>
    <a:accent1>
      <a:srgbClr val="00FFFF"/>
    </a:accent1>
    <a:accent2>
      <a:srgbClr val="3366FF"/>
    </a:accent2>
    <a:accent3>
      <a:srgbClr val="AAAAFF"/>
    </a:accent3>
    <a:accent4>
      <a:srgbClr val="DADADA"/>
    </a:accent4>
    <a:accent5>
      <a:srgbClr val="AAFFFF"/>
    </a:accent5>
    <a:accent6>
      <a:srgbClr val="2D5CE7"/>
    </a:accent6>
    <a:hlink>
      <a:srgbClr val="FF0033"/>
    </a:hlink>
    <a:folHlink>
      <a:srgbClr val="FFFF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12681</TotalTime>
  <Words>573</Words>
  <Application>Microsoft Office PowerPoint</Application>
  <PresentationFormat>On-screen Show (4:3)</PresentationFormat>
  <Paragraphs>114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Comic Sans MS</vt:lpstr>
      <vt:lpstr>Times New Roman</vt:lpstr>
      <vt:lpstr>Trebuchet MS</vt:lpstr>
      <vt:lpstr>Wingdings 3</vt:lpstr>
      <vt:lpstr>Default Design</vt:lpstr>
      <vt:lpstr>Facet</vt:lpstr>
      <vt:lpstr>Percent Composition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Percent Composition, Empirical Formulas, Molecular Formulas</dc:title>
  <dc:creator>J. Seguin</dc:creator>
  <cp:lastModifiedBy>James Seguin</cp:lastModifiedBy>
  <cp:revision>18</cp:revision>
  <dcterms:created xsi:type="dcterms:W3CDTF">2012-05-28T17:21:11Z</dcterms:created>
  <dcterms:modified xsi:type="dcterms:W3CDTF">2020-04-26T20:07:38Z</dcterms:modified>
</cp:coreProperties>
</file>