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9" r:id="rId6"/>
    <p:sldId id="265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9CB74C-C061-49B3-B89B-9D5521E2CB6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ubchem.ncbi.nlm.nih.gov/compound/Aspartam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KXkyEUyzYh3RVz5e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nRaBWvhYK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nRaBWvhYKY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tabl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jnfga0BwC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jnfga0BwCs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6858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Empirical Formula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92510"/>
            <a:ext cx="7086600" cy="3455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C</a:t>
            </a:r>
            <a:r>
              <a:rPr lang="en-US" sz="4400" baseline="-25000" dirty="0" smtClean="0"/>
              <a:t>14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18</a:t>
            </a:r>
            <a:r>
              <a:rPr lang="en-US" sz="4400" dirty="0" smtClean="0"/>
              <a:t>N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5</a:t>
            </a:r>
          </a:p>
          <a:p>
            <a:pPr algn="ctr">
              <a:buNone/>
            </a:pPr>
            <a:endParaRPr lang="en-US" sz="4400" baseline="-25000" dirty="0" smtClean="0"/>
          </a:p>
          <a:p>
            <a:pPr algn="ctr">
              <a:buNone/>
            </a:pPr>
            <a:r>
              <a:rPr lang="en-US" sz="3200" dirty="0" smtClean="0"/>
              <a:t>This is the empirical formula</a:t>
            </a:r>
            <a:r>
              <a:rPr lang="en-US" sz="3200" dirty="0"/>
              <a:t>.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What is the chemical formula for NutraSweet?</a:t>
            </a:r>
          </a:p>
          <a:p>
            <a:pPr algn="ctr">
              <a:buNone/>
            </a:pPr>
            <a:r>
              <a:rPr lang="en-US" sz="3200" dirty="0" smtClean="0">
                <a:hlinkClick r:id="rId2"/>
              </a:rPr>
              <a:t>PubChem - Aspartame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section 6.7 in the </a:t>
            </a:r>
            <a:r>
              <a:rPr lang="en-US" smtClean="0"/>
              <a:t>textbook.</a:t>
            </a:r>
          </a:p>
          <a:p>
            <a:r>
              <a:rPr lang="en-US" smtClean="0"/>
              <a:t>Pg</a:t>
            </a:r>
            <a:r>
              <a:rPr lang="en-US" dirty="0" smtClean="0"/>
              <a:t> 292 #</a:t>
            </a:r>
            <a:r>
              <a:rPr lang="en-US" dirty="0"/>
              <a:t>1</a:t>
            </a:r>
            <a:endParaRPr lang="en-US" dirty="0" smtClean="0"/>
          </a:p>
          <a:p>
            <a:r>
              <a:rPr lang="en-US" dirty="0" err="1" smtClean="0"/>
              <a:t>Pg</a:t>
            </a:r>
            <a:r>
              <a:rPr lang="en-US" dirty="0" smtClean="0"/>
              <a:t> 293 #4,9</a:t>
            </a:r>
          </a:p>
          <a:p>
            <a:r>
              <a:rPr lang="en-US" dirty="0" smtClean="0"/>
              <a:t>Take the </a:t>
            </a:r>
            <a:r>
              <a:rPr lang="en-US" dirty="0" smtClean="0">
                <a:hlinkClick r:id="rId2"/>
              </a:rPr>
              <a:t>Check Your Understanding Quiz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empirical formula</a:t>
            </a:r>
            <a:r>
              <a:rPr lang="en-US" dirty="0" smtClean="0"/>
              <a:t> of a chemical compound is the </a:t>
            </a:r>
            <a:r>
              <a:rPr lang="en-US" b="1" dirty="0" smtClean="0"/>
              <a:t>simplest whole number ratio </a:t>
            </a:r>
            <a:r>
              <a:rPr lang="en-US" dirty="0" smtClean="0"/>
              <a:t>of atoms of each element present in a compound.</a:t>
            </a:r>
          </a:p>
          <a:p>
            <a:r>
              <a:rPr lang="en-US" dirty="0" smtClean="0"/>
              <a:t>An ionic compound’s formula (also called formula units) are usually given in lowest ratios of ions and therefore technically an empirical formula.</a:t>
            </a:r>
            <a:endParaRPr lang="en-US" baseline="-25000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molecular formula </a:t>
            </a:r>
            <a:r>
              <a:rPr lang="en-US" dirty="0" smtClean="0"/>
              <a:t>identifies the </a:t>
            </a:r>
            <a:r>
              <a:rPr lang="en-US" b="1" dirty="0" smtClean="0"/>
              <a:t>actual</a:t>
            </a:r>
            <a:r>
              <a:rPr lang="en-US" dirty="0" smtClean="0"/>
              <a:t> number of each type of atom in a molecule.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3"/>
              </a:rPr>
              <a:t>Empirical </a:t>
            </a:r>
            <a:r>
              <a:rPr lang="en-US" dirty="0" smtClean="0">
                <a:hlinkClick r:id="rId3"/>
              </a:rPr>
              <a:t>Formula vs Molecular </a:t>
            </a:r>
            <a:r>
              <a:rPr lang="en-US" dirty="0" smtClean="0">
                <a:hlinkClick r:id="rId3"/>
              </a:rPr>
              <a:t>Formula</a:t>
            </a:r>
            <a:r>
              <a:rPr lang="en-US" dirty="0" smtClean="0"/>
              <a:t> – Tyler DeWitt</a:t>
            </a:r>
            <a:endParaRPr lang="en-US" dirty="0"/>
          </a:p>
        </p:txBody>
      </p:sp>
      <p:pic>
        <p:nvPicPr>
          <p:cNvPr id="4" name="wnRaBWvhYKY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1752" y="1600200"/>
            <a:ext cx="85344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empirical formula can be determined experimentally.</a:t>
            </a:r>
          </a:p>
          <a:p>
            <a:r>
              <a:rPr lang="en-US" dirty="0" smtClean="0"/>
              <a:t>If you are able to determine the mass of each element within a compound, the particle ratio of each element can be determined using our knowledge of mass and moles.</a:t>
            </a:r>
          </a:p>
          <a:p>
            <a:r>
              <a:rPr lang="en-US" dirty="0" smtClean="0"/>
              <a:t>This is usually done using a combustion analysis as seen with % composition calculations.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Empirical Formula (page 290-)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Start with the number of grams of each element, given in the problem.  If percentages are given, assume that the total mass is 100 grams, this easily converts the % to mass.</a:t>
            </a:r>
          </a:p>
          <a:p>
            <a:r>
              <a:rPr lang="en-US" dirty="0" smtClean="0"/>
              <a:t>Convert the mass of each element to moles using the molar mass from the </a:t>
            </a:r>
            <a:r>
              <a:rPr lang="en-US" dirty="0" smtClean="0">
                <a:hlinkClick r:id="rId2"/>
              </a:rPr>
              <a:t>periodic table</a:t>
            </a:r>
            <a:r>
              <a:rPr lang="en-US" dirty="0" smtClean="0"/>
              <a:t>. n=m/M</a:t>
            </a:r>
          </a:p>
          <a:p>
            <a:r>
              <a:rPr lang="en-US" dirty="0" smtClean="0"/>
              <a:t>Divide the mole value for each element by the smallest number of moles calculated. </a:t>
            </a:r>
          </a:p>
          <a:p>
            <a:r>
              <a:rPr lang="en-US" dirty="0" smtClean="0"/>
              <a:t>Round to the nearest whole number if close to a whole number.  This is the particle ratio of the elements and is represented by subscripts in the empirical formula. </a:t>
            </a:r>
          </a:p>
          <a:p>
            <a:r>
              <a:rPr lang="en-US" dirty="0" smtClean="0"/>
              <a:t>If the number is too far to round (x.1 ~ x.9), then multiply each by a factor to convert them to whole numbers.</a:t>
            </a:r>
            <a:r>
              <a:rPr lang="en-US" dirty="0"/>
              <a:t> </a:t>
            </a:r>
            <a:r>
              <a:rPr lang="en-US" dirty="0" smtClean="0"/>
              <a:t>Example: 0.5 multiply by 2, 0.25 multiply by 4,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3"/>
              </a:rPr>
              <a:t>Empirical Formula </a:t>
            </a:r>
            <a:r>
              <a:rPr lang="en-US" dirty="0" smtClean="0">
                <a:hlinkClick r:id="rId3"/>
              </a:rPr>
              <a:t>Calculations</a:t>
            </a:r>
            <a:r>
              <a:rPr lang="en-US" dirty="0" smtClean="0"/>
              <a:t> – Melissa Maribel</a:t>
            </a:r>
            <a:endParaRPr lang="en-US" dirty="0"/>
          </a:p>
        </p:txBody>
      </p:sp>
      <p:pic>
        <p:nvPicPr>
          <p:cNvPr id="5" name="xjnfga0BwCs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20360" y="1600200"/>
            <a:ext cx="785706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600200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 compound was analyzed and found to contain </a:t>
            </a:r>
            <a:r>
              <a:rPr lang="en-US" sz="2600" b="1" dirty="0" smtClean="0"/>
              <a:t>13.5g Ca, 10.8g O, and 0.675g H</a:t>
            </a:r>
            <a:r>
              <a:rPr lang="en-US" b="1" dirty="0" smtClean="0"/>
              <a:t>.  What is the empirical formula of the compound?</a:t>
            </a:r>
          </a:p>
          <a:p>
            <a:pPr marL="0" indent="0" algn="ctr">
              <a:buNone/>
            </a:pPr>
            <a:r>
              <a:rPr lang="en-US" b="1" dirty="0" smtClean="0"/>
              <a:t>Ca       :            O            :      H</a:t>
            </a:r>
          </a:p>
          <a:p>
            <a:pPr marL="0" indent="0" algn="ctr">
              <a:buNone/>
            </a:pPr>
            <a:r>
              <a:rPr lang="en-US" b="1" dirty="0" smtClean="0"/>
              <a:t>13.5g          :        10.8g        :    0.675g</a:t>
            </a:r>
          </a:p>
          <a:p>
            <a:pPr marL="0" indent="0" algn="ctr">
              <a:buNone/>
            </a:pPr>
            <a:r>
              <a:rPr lang="en-US" b="1" dirty="0" smtClean="0"/>
              <a:t>40.078g/</a:t>
            </a:r>
            <a:r>
              <a:rPr lang="en-US" b="1" dirty="0" err="1" smtClean="0"/>
              <a:t>mol</a:t>
            </a:r>
            <a:r>
              <a:rPr lang="en-US" b="1" dirty="0" smtClean="0"/>
              <a:t> : 15.999g/</a:t>
            </a:r>
            <a:r>
              <a:rPr lang="en-US" b="1" dirty="0" err="1" smtClean="0"/>
              <a:t>mol</a:t>
            </a:r>
            <a:r>
              <a:rPr lang="en-US" b="1" dirty="0" smtClean="0"/>
              <a:t> : 1.008g/</a:t>
            </a:r>
            <a:r>
              <a:rPr lang="en-US" b="1" dirty="0" err="1" smtClean="0"/>
              <a:t>mol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0.33684mol : 0.67504mol :  0.66964mol</a:t>
            </a:r>
          </a:p>
          <a:p>
            <a:pPr marL="0" indent="0" algn="ctr">
              <a:buNone/>
            </a:pPr>
            <a:r>
              <a:rPr lang="en-US" b="1" dirty="0" smtClean="0"/>
              <a:t>0.33684mol</a:t>
            </a:r>
          </a:p>
          <a:p>
            <a:pPr marL="0" indent="0" algn="ctr">
              <a:buNone/>
            </a:pPr>
            <a:r>
              <a:rPr lang="en-US" b="1" dirty="0" smtClean="0"/>
              <a:t>1            :           2            :        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886200"/>
            <a:ext cx="236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57600" y="3886200"/>
            <a:ext cx="220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0" y="3886200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4800600"/>
            <a:ext cx="723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57400"/>
            <a:ext cx="5211341" cy="95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NutraSweet is 57.14% C, 6.16% H, 9.52% N, and 27.18% O.  Calculate the empirical formula of NutraSweet.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232</TotalTime>
  <Words>427</Words>
  <Application>Microsoft Office PowerPoint</Application>
  <PresentationFormat>On-screen Show (4:3)</PresentationFormat>
  <Paragraphs>39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Georgia</vt:lpstr>
      <vt:lpstr>Wingdings</vt:lpstr>
      <vt:lpstr>Wingdings 2</vt:lpstr>
      <vt:lpstr>Civic</vt:lpstr>
      <vt:lpstr>Empirical Formula</vt:lpstr>
      <vt:lpstr>Empirical Formula</vt:lpstr>
      <vt:lpstr>Empirical Formula vs Molecular Formula – Tyler DeWitt</vt:lpstr>
      <vt:lpstr>Calculating Empirical Formula</vt:lpstr>
      <vt:lpstr>Calculating Empirical Formula (page 290-)</vt:lpstr>
      <vt:lpstr>Empirical Formula Calculations – Melissa Maribel</vt:lpstr>
      <vt:lpstr>Sample Problem #1</vt:lpstr>
      <vt:lpstr>Answer</vt:lpstr>
      <vt:lpstr>Sample Problem #2</vt:lpstr>
      <vt:lpstr>Answer</vt:lpstr>
      <vt:lpstr>Homework</vt:lpstr>
    </vt:vector>
  </TitlesOfParts>
  <Company>Wellington Catholic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Emperical Formula</dc:title>
  <dc:creator>jseguin</dc:creator>
  <cp:lastModifiedBy>James Seguin</cp:lastModifiedBy>
  <cp:revision>19</cp:revision>
  <dcterms:created xsi:type="dcterms:W3CDTF">2011-04-14T15:48:35Z</dcterms:created>
  <dcterms:modified xsi:type="dcterms:W3CDTF">2020-04-28T14:15:34Z</dcterms:modified>
</cp:coreProperties>
</file>