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8" r:id="rId6"/>
    <p:sldId id="259" r:id="rId7"/>
    <p:sldId id="260" r:id="rId8"/>
    <p:sldId id="261" r:id="rId9"/>
    <p:sldId id="262" r:id="rId10"/>
    <p:sldId id="25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2" autoAdjust="0"/>
    <p:restoredTop sz="94660"/>
  </p:normalViewPr>
  <p:slideViewPr>
    <p:cSldViewPr snapToGrid="0">
      <p:cViewPr varScale="1">
        <p:scale>
          <a:sx n="48" d="100"/>
          <a:sy n="48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585" y="214314"/>
            <a:ext cx="10390716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49400" y="6243638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68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389533" y="6243638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C7BB1BFC-4FB7-4988-AEB9-02A59AACDE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3790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shine7.com/audio/tutorial/pump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F1p3fgbDnk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r8PaqCP7rWcPaGPb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Potential Difference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push of electrons around a circuit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558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Potential Difference (Voltage)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Electrons flow through a conductor when there is a </a:t>
            </a:r>
            <a:r>
              <a:rPr lang="en-US" altLang="en-US" sz="2800" b="1" u="sng" dirty="0"/>
              <a:t>surplus</a:t>
            </a:r>
            <a:r>
              <a:rPr lang="en-US" altLang="en-US" sz="2800" dirty="0"/>
              <a:t> of electrons at one </a:t>
            </a:r>
            <a:r>
              <a:rPr lang="en-US" altLang="en-US" sz="2800" dirty="0"/>
              <a:t>pole of the energy source </a:t>
            </a:r>
            <a:r>
              <a:rPr lang="en-US" altLang="en-US" sz="2800" dirty="0"/>
              <a:t>and a </a:t>
            </a:r>
            <a:r>
              <a:rPr lang="en-US" altLang="en-US" sz="2800" b="1" u="sng" dirty="0"/>
              <a:t>deficit</a:t>
            </a:r>
            <a:r>
              <a:rPr lang="en-US" altLang="en-US" sz="2800" dirty="0"/>
              <a:t> at the other pole.  The electrical </a:t>
            </a:r>
            <a:r>
              <a:rPr lang="en-US" altLang="en-US" sz="2800" b="1" u="sng" dirty="0"/>
              <a:t>potential</a:t>
            </a:r>
            <a:r>
              <a:rPr lang="en-US" altLang="en-US" sz="2800" dirty="0"/>
              <a:t> of the two poles is </a:t>
            </a:r>
            <a:r>
              <a:rPr lang="en-US" altLang="en-US" sz="2800" b="1" u="sng" dirty="0"/>
              <a:t>different</a:t>
            </a:r>
            <a:r>
              <a:rPr lang="en-US" altLang="en-US" sz="2800" dirty="0"/>
              <a:t>.</a:t>
            </a:r>
          </a:p>
          <a:p>
            <a:r>
              <a:rPr lang="en-US" altLang="en-US" sz="2800" dirty="0"/>
              <a:t>Although the electrons have the </a:t>
            </a:r>
            <a:r>
              <a:rPr lang="en-US" altLang="en-US" sz="2800" b="1" i="1" dirty="0"/>
              <a:t>potential</a:t>
            </a:r>
            <a:r>
              <a:rPr lang="en-US" altLang="en-US" sz="2800" dirty="0"/>
              <a:t> for doing work, they cannot do so until the cell is connected to a </a:t>
            </a:r>
            <a:r>
              <a:rPr lang="en-US" altLang="en-US" sz="2800" b="1" u="sng" dirty="0"/>
              <a:t>load</a:t>
            </a:r>
            <a:r>
              <a:rPr lang="en-US" altLang="en-US" sz="2800" dirty="0"/>
              <a:t> and the circuit is </a:t>
            </a:r>
            <a:r>
              <a:rPr lang="en-US" altLang="en-US" sz="2800" b="1" u="sng" dirty="0"/>
              <a:t>closed</a:t>
            </a:r>
            <a:r>
              <a:rPr lang="en-US" alt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562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Electrical Circuit and Water Flow Comparison</a:t>
            </a:r>
            <a:endParaRPr lang="en-US" altLang="en-US" dirty="0"/>
          </a:p>
        </p:txBody>
      </p:sp>
      <p:pic>
        <p:nvPicPr>
          <p:cNvPr id="25604" name="il_fi" descr="http://www.shine7.com/audio/tutorial/pump.jpg"/>
          <p:cNvPicPr>
            <a:picLocks noGrp="1" noChangeAspect="1" noChangeArrowheads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06688" y="2449513"/>
            <a:ext cx="7772400" cy="3251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362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Potential Difference (Voltage)</a:t>
            </a:r>
            <a:endParaRPr lang="en-US" alt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800" b="1" i="1" u="sng" dirty="0"/>
              <a:t>Potential Difference (V)</a:t>
            </a:r>
            <a:r>
              <a:rPr lang="en-US" altLang="en-US" sz="2800" dirty="0"/>
              <a:t> – the </a:t>
            </a:r>
            <a:r>
              <a:rPr lang="en-US" altLang="en-US" sz="2800" u="sng" dirty="0"/>
              <a:t>change </a:t>
            </a:r>
            <a:r>
              <a:rPr lang="en-US" altLang="en-US" sz="2800" u="sng" dirty="0"/>
              <a:t>in </a:t>
            </a:r>
            <a:r>
              <a:rPr lang="en-US" altLang="en-US" sz="2800" u="sng" dirty="0"/>
              <a:t>energy</a:t>
            </a:r>
            <a:r>
              <a:rPr lang="en-US" altLang="en-US" sz="2800" dirty="0"/>
              <a:t> between two points in a circuit. </a:t>
            </a:r>
          </a:p>
          <a:p>
            <a:r>
              <a:rPr lang="en-US" altLang="en-US" sz="2800" dirty="0"/>
              <a:t>It </a:t>
            </a:r>
            <a:r>
              <a:rPr lang="en-US" altLang="en-US" sz="2800" dirty="0"/>
              <a:t>is measured with a </a:t>
            </a:r>
            <a:r>
              <a:rPr lang="en-US" altLang="en-US" sz="2800" u="sng" dirty="0"/>
              <a:t>voltmeter</a:t>
            </a:r>
            <a:r>
              <a:rPr lang="en-US" altLang="en-US" sz="2800" dirty="0"/>
              <a:t>.</a:t>
            </a:r>
          </a:p>
          <a:p>
            <a:r>
              <a:rPr lang="en-US" altLang="en-US" sz="2800" dirty="0"/>
              <a:t>The </a:t>
            </a:r>
            <a:r>
              <a:rPr lang="en-US" altLang="en-US" sz="2800" b="1" u="sng" dirty="0"/>
              <a:t>units</a:t>
            </a:r>
            <a:r>
              <a:rPr lang="en-US" altLang="en-US" sz="2800" dirty="0"/>
              <a:t> are </a:t>
            </a:r>
            <a:r>
              <a:rPr lang="en-US" altLang="en-US" sz="2800" u="sng" dirty="0"/>
              <a:t>volts (V)</a:t>
            </a:r>
            <a:endParaRPr lang="en-US" altLang="en-US" sz="2800" dirty="0"/>
          </a:p>
          <a:p>
            <a:r>
              <a:rPr lang="en-US" altLang="en-US" sz="2800" dirty="0"/>
              <a:t>The </a:t>
            </a:r>
            <a:r>
              <a:rPr lang="en-US" altLang="en-US" sz="2800" u="sng" dirty="0"/>
              <a:t>power supply</a:t>
            </a:r>
            <a:r>
              <a:rPr lang="en-US" altLang="en-US" sz="2800" dirty="0"/>
              <a:t> </a:t>
            </a:r>
            <a:r>
              <a:rPr lang="en-US" altLang="en-US" sz="2800" b="1" u="sng" dirty="0"/>
              <a:t>increases</a:t>
            </a:r>
            <a:r>
              <a:rPr lang="en-US" altLang="en-US" sz="2800" dirty="0"/>
              <a:t> the energy</a:t>
            </a:r>
          </a:p>
          <a:p>
            <a:r>
              <a:rPr lang="en-US" altLang="en-US" sz="2800" dirty="0"/>
              <a:t>The </a:t>
            </a:r>
            <a:r>
              <a:rPr lang="en-US" altLang="en-US" sz="2800" u="sng" dirty="0"/>
              <a:t>load</a:t>
            </a:r>
            <a:r>
              <a:rPr lang="en-US" altLang="en-US" sz="2800" dirty="0"/>
              <a:t> </a:t>
            </a:r>
            <a:r>
              <a:rPr lang="en-US" altLang="en-US" sz="2800" b="1" u="sng" dirty="0"/>
              <a:t>decreases</a:t>
            </a:r>
            <a:r>
              <a:rPr lang="en-US" altLang="en-US" sz="2800" dirty="0"/>
              <a:t> the energy</a:t>
            </a:r>
          </a:p>
        </p:txBody>
      </p:sp>
    </p:spTree>
    <p:extLst>
      <p:ext uri="{BB962C8B-B14F-4D97-AF65-F5344CB8AC3E}">
        <p14:creationId xmlns:p14="http://schemas.microsoft.com/office/powerpoint/2010/main" val="390733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Voltmeter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34585" y="1676401"/>
            <a:ext cx="9477972" cy="4456112"/>
          </a:xfrm>
        </p:spPr>
        <p:txBody>
          <a:bodyPr/>
          <a:lstStyle/>
          <a:p>
            <a:r>
              <a:rPr lang="en-US" altLang="en-US" sz="2800" dirty="0"/>
              <a:t>measures the </a:t>
            </a:r>
            <a:r>
              <a:rPr lang="en-US" altLang="en-US" sz="2800" b="1" u="sng" dirty="0"/>
              <a:t>drop</a:t>
            </a:r>
            <a:r>
              <a:rPr lang="en-US" altLang="en-US" sz="2800" dirty="0"/>
              <a:t> in electrical energy or “pressure” between two points in a circuit</a:t>
            </a:r>
          </a:p>
          <a:p>
            <a:r>
              <a:rPr lang="en-US" altLang="en-US" sz="2800" dirty="0"/>
              <a:t>always connected in </a:t>
            </a:r>
            <a:r>
              <a:rPr lang="en-US" altLang="en-US" sz="2800" b="1" u="sng" dirty="0"/>
              <a:t>parallel</a:t>
            </a:r>
            <a:r>
              <a:rPr lang="en-US" altLang="en-US" sz="2800" dirty="0"/>
              <a:t> because it must read the </a:t>
            </a:r>
            <a:r>
              <a:rPr lang="en-US" altLang="en-US" sz="2800" b="1" u="sng" dirty="0"/>
              <a:t>difference between 2 points</a:t>
            </a:r>
            <a:r>
              <a:rPr lang="en-US" altLang="en-US" sz="2800" dirty="0"/>
              <a:t> in the circuit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934200" y="4267200"/>
            <a:ext cx="2857500" cy="171608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r>
              <a:rPr lang="en-US" altLang="en-US" sz="2400" dirty="0">
                <a:latin typeface="Comic Sans MS" panose="030F0702030302020204" pitchFamily="66" charset="0"/>
              </a:rPr>
              <a:t>The </a:t>
            </a:r>
            <a:r>
              <a:rPr lang="en-US" altLang="en-US" sz="2400" b="1" dirty="0">
                <a:latin typeface="Comic Sans MS" panose="030F0702030302020204" pitchFamily="66" charset="0"/>
              </a:rPr>
              <a:t>voltmeter</a:t>
            </a:r>
            <a:r>
              <a:rPr lang="en-US" altLang="en-US" sz="2400" dirty="0">
                <a:latin typeface="Comic Sans MS" panose="030F0702030302020204" pitchFamily="66" charset="0"/>
              </a:rPr>
              <a:t> shows the </a:t>
            </a:r>
            <a:r>
              <a:rPr lang="en-US" altLang="en-US" sz="2400" u="sng" dirty="0">
                <a:latin typeface="Comic Sans MS" panose="030F0702030302020204" pitchFamily="66" charset="0"/>
              </a:rPr>
              <a:t>drop</a:t>
            </a:r>
            <a:r>
              <a:rPr lang="en-US" altLang="en-US" sz="2400" dirty="0">
                <a:latin typeface="Comic Sans MS" panose="030F0702030302020204" pitchFamily="66" charset="0"/>
              </a:rPr>
              <a:t> in energy </a:t>
            </a:r>
          </a:p>
          <a:p>
            <a:r>
              <a:rPr lang="en-US" altLang="en-US" sz="2400" dirty="0">
                <a:latin typeface="Comic Sans MS" panose="030F0702030302020204" pitchFamily="66" charset="0"/>
              </a:rPr>
              <a:t>    from this point </a:t>
            </a:r>
          </a:p>
          <a:p>
            <a:endParaRPr lang="en-US" altLang="en-US" sz="2400" dirty="0">
              <a:latin typeface="Comic Sans MS" panose="030F0702030302020204" pitchFamily="66" charset="0"/>
            </a:endParaRPr>
          </a:p>
          <a:p>
            <a:r>
              <a:rPr lang="en-US" altLang="en-US" sz="2400" dirty="0">
                <a:latin typeface="Comic Sans MS" panose="030F0702030302020204" pitchFamily="66" charset="0"/>
              </a:rPr>
              <a:t>    to this point</a:t>
            </a:r>
            <a:endParaRPr lang="en-US" altLang="en-US" sz="3200" dirty="0">
              <a:latin typeface="Arial" panose="020B0604020202020204" pitchFamily="34" charset="0"/>
            </a:endParaRPr>
          </a:p>
        </p:txBody>
      </p:sp>
      <p:graphicFrame>
        <p:nvGraphicFramePr>
          <p:cNvPr id="19461" name="Object 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10114376"/>
              </p:ext>
            </p:extLst>
          </p:nvPr>
        </p:nvGraphicFramePr>
        <p:xfrm>
          <a:off x="2514600" y="4439478"/>
          <a:ext cx="3810000" cy="226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Bitmap Image" r:id="rId3" imgW="3933333" imgH="2333333" progId="Paint.Picture">
                  <p:embed/>
                </p:oleObj>
              </mc:Choice>
              <mc:Fallback>
                <p:oleObj name="Bitmap Image" r:id="rId3" imgW="3933333" imgH="2333333" progId="Paint.Picture">
                  <p:embed/>
                  <p:pic>
                    <p:nvPicPr>
                      <p:cNvPr id="1946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439478"/>
                        <a:ext cx="3810000" cy="226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3" name="Line 7"/>
          <p:cNvSpPr>
            <a:spLocks noChangeShapeType="1"/>
          </p:cNvSpPr>
          <p:nvPr/>
        </p:nvSpPr>
        <p:spPr bwMode="auto">
          <a:xfrm flipH="1" flipV="1">
            <a:off x="5562600" y="5257800"/>
            <a:ext cx="1676400" cy="30480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 flipV="1">
            <a:off x="5486400" y="6172200"/>
            <a:ext cx="1828800" cy="15240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VIDEOS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b="1" u="sng" dirty="0"/>
              <a:t>TVO </a:t>
            </a:r>
            <a:r>
              <a:rPr lang="en-US" altLang="en-US" sz="2800" b="1" u="sng" dirty="0" smtClean="0"/>
              <a:t>video:</a:t>
            </a: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Electricity</a:t>
            </a:r>
            <a:r>
              <a:rPr lang="en-US" altLang="en-US" sz="2800" dirty="0"/>
              <a:t>: Potential Difference </a:t>
            </a:r>
            <a:r>
              <a:rPr lang="en-US" altLang="en-US" sz="2800" dirty="0">
                <a:hlinkClick r:id="rId2"/>
              </a:rPr>
              <a:t>http://www.youtube.com/watch?v=F1p3fgbDnkY</a:t>
            </a:r>
            <a:r>
              <a:rPr lang="en-US" alt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859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the note that goes with the </a:t>
            </a:r>
            <a:r>
              <a:rPr lang="en-US" dirty="0" smtClean="0"/>
              <a:t>PowerPoint</a:t>
            </a:r>
          </a:p>
          <a:p>
            <a:r>
              <a:rPr lang="en-US" dirty="0" smtClean="0"/>
              <a:t>Complete </a:t>
            </a:r>
            <a:r>
              <a:rPr lang="en-US" dirty="0"/>
              <a:t>the Video </a:t>
            </a:r>
            <a:r>
              <a:rPr lang="en-US" dirty="0" smtClean="0"/>
              <a:t>Questions</a:t>
            </a:r>
          </a:p>
          <a:p>
            <a:r>
              <a:rPr lang="en-US" dirty="0" smtClean="0"/>
              <a:t>Read </a:t>
            </a:r>
            <a:r>
              <a:rPr lang="en-US" dirty="0"/>
              <a:t>Section </a:t>
            </a:r>
            <a:r>
              <a:rPr lang="en-US" dirty="0" smtClean="0"/>
              <a:t>13.5 </a:t>
            </a:r>
            <a:r>
              <a:rPr lang="en-US" dirty="0"/>
              <a:t>in the </a:t>
            </a:r>
            <a:r>
              <a:rPr lang="en-US" dirty="0" smtClean="0"/>
              <a:t>textbook</a:t>
            </a:r>
          </a:p>
          <a:p>
            <a:r>
              <a:rPr lang="en-US" dirty="0" smtClean="0"/>
              <a:t>Take </a:t>
            </a:r>
            <a:r>
              <a:rPr lang="en-US" dirty="0"/>
              <a:t>the </a:t>
            </a:r>
            <a:r>
              <a:rPr lang="en-US" dirty="0">
                <a:hlinkClick r:id="rId2"/>
              </a:rPr>
              <a:t>Check Your Understanding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075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40882BBAA8CE47996B3EE79E7E86E9" ma:contentTypeVersion="12" ma:contentTypeDescription="Create a new document." ma:contentTypeScope="" ma:versionID="3b8409e1a86adf3223d15ec288552d28">
  <xsd:schema xmlns:xsd="http://www.w3.org/2001/XMLSchema" xmlns:xs="http://www.w3.org/2001/XMLSchema" xmlns:p="http://schemas.microsoft.com/office/2006/metadata/properties" xmlns:ns3="ac4572f7-dc9e-4ce6-a210-4a839be5dd70" xmlns:ns4="41d8231a-1f9d-476b-be5f-304d9c9b4ead" targetNamespace="http://schemas.microsoft.com/office/2006/metadata/properties" ma:root="true" ma:fieldsID="c567adcd2bb52852ed530193033938d0" ns3:_="" ns4:_="">
    <xsd:import namespace="ac4572f7-dc9e-4ce6-a210-4a839be5dd70"/>
    <xsd:import namespace="41d8231a-1f9d-476b-be5f-304d9c9b4ea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572f7-dc9e-4ce6-a210-4a839be5dd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d8231a-1f9d-476b-be5f-304d9c9b4ea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740AEF-AB4A-4375-B023-DA1681E99B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4572f7-dc9e-4ce6-a210-4a839be5dd70"/>
    <ds:schemaRef ds:uri="41d8231a-1f9d-476b-be5f-304d9c9b4e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88A973-5D4E-4C58-BAF2-A38CE80E5C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931844-5C6F-4A2B-8227-7B30AF873A2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c4572f7-dc9e-4ce6-a210-4a839be5dd70"/>
    <ds:schemaRef ds:uri="http://purl.org/dc/elements/1.1/"/>
    <ds:schemaRef ds:uri="http://schemas.microsoft.com/office/2006/metadata/properties"/>
    <ds:schemaRef ds:uri="41d8231a-1f9d-476b-be5f-304d9c9b4ea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8402</TotalTime>
  <Words>216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Comic Sans MS</vt:lpstr>
      <vt:lpstr>Trebuchet MS</vt:lpstr>
      <vt:lpstr>Tw Cen MT</vt:lpstr>
      <vt:lpstr>Circuit</vt:lpstr>
      <vt:lpstr>Bitmap Image</vt:lpstr>
      <vt:lpstr>Potential Difference</vt:lpstr>
      <vt:lpstr>Potential Difference (Voltage)</vt:lpstr>
      <vt:lpstr>Electrical Circuit and Water Flow Comparison</vt:lpstr>
      <vt:lpstr>Potential Difference (Voltage)</vt:lpstr>
      <vt:lpstr>Voltmeter</vt:lpstr>
      <vt:lpstr>VIDEOS</vt:lpstr>
      <vt:lpstr>Homework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Potential Difference</dc:title>
  <dc:creator>James Seguin</dc:creator>
  <cp:lastModifiedBy>James Seguin</cp:lastModifiedBy>
  <cp:revision>5</cp:revision>
  <dcterms:created xsi:type="dcterms:W3CDTF">2020-04-21T17:23:50Z</dcterms:created>
  <dcterms:modified xsi:type="dcterms:W3CDTF">2020-04-27T13:26:38Z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0x010100EE40882BBAA8CE47996B3EE79E7E86E9</vt:lpwstr>
  </property>
</Properties>
</file>