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0"/>
  </p:notesMasterIdLst>
  <p:sldIdLst>
    <p:sldId id="256" r:id="rId2"/>
    <p:sldId id="257" r:id="rId3"/>
    <p:sldId id="273" r:id="rId4"/>
    <p:sldId id="286" r:id="rId5"/>
    <p:sldId id="283" r:id="rId6"/>
    <p:sldId id="287" r:id="rId7"/>
    <p:sldId id="284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1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6559E83-51D8-4530-AEC3-F572C16BFC90}" type="datetimeFigureOut">
              <a:rPr lang="en-US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523C1C-00B2-42E7-8E69-B3C21F37B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61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E20F48E8-BB63-4C80-80F1-F14AEA7AFEB8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541B5810-12EE-4DC3-BC1F-00A04075F2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9753419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3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01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45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84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7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19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47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4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8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387298-5709-46A9-9B33-8250BA15F3F3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6E72397B-17E0-4652-AC45-A738B0395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3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0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2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981BA-8333-467D-AD31-C8D475F3C015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3B0D3-2465-4A53-9801-899A8EB71C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8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7D5E98-9A32-40AE-B4FD-83B9F3C444EB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0D0B0-93D8-4CAC-9285-3DD4D2CD4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11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11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5079F8-C6AF-4ADF-B3AF-68DEC651809B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151E8-621B-4C8F-9781-24A7A2AC33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7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2FDEE9A-26EB-419F-9979-6437BFE2F04C}" type="datetimeFigureOut">
              <a:rPr lang="en-US" smtClean="0"/>
              <a:pPr>
                <a:defRPr/>
              </a:pPr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3E9BD62-CCDA-46C1-ACDE-04825652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_MtVs0aBdU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J_MtVs0aBdU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iXtpuDZlP8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ZiXtpuDZlP8" TargetMode="Externa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DtDaoXPudCQuRbLM7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Empirical Formulas and </a:t>
            </a:r>
            <a:r>
              <a:rPr lang="en-US" altLang="en-US" dirty="0" smtClean="0"/>
              <a:t>Molecular Formulas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1"/>
          <p:cNvSpPr txBox="1">
            <a:spLocks noChangeArrowheads="1"/>
          </p:cNvSpPr>
          <p:nvPr/>
        </p:nvSpPr>
        <p:spPr bwMode="auto">
          <a:xfrm>
            <a:off x="1000637" y="228600"/>
            <a:ext cx="70839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 dirty="0" smtClean="0">
                <a:solidFill>
                  <a:srgbClr val="000000"/>
                </a:solidFill>
                <a:latin typeface="Comic Sans MS" pitchFamily="66" charset="0"/>
              </a:rPr>
              <a:t>Review-Percent </a:t>
            </a:r>
            <a:r>
              <a:rPr lang="en-US" altLang="en-US" sz="4000" b="1" u="sng" dirty="0">
                <a:solidFill>
                  <a:srgbClr val="000000"/>
                </a:solidFill>
                <a:latin typeface="Comic Sans MS" pitchFamily="66" charset="0"/>
              </a:rPr>
              <a:t>Composition</a:t>
            </a:r>
          </a:p>
        </p:txBody>
      </p:sp>
      <p:pic>
        <p:nvPicPr>
          <p:cNvPr id="103427" name="Picture 3" descr="C:\Documents and Settings\mog0695\Local Settings\Temporary Internet Files\Content.IE5\W2G0CASZ\MC9002905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2128838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90800" y="1066800"/>
            <a:ext cx="62484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en-US" sz="2000" b="1" dirty="0" smtClean="0">
                <a:solidFill>
                  <a:srgbClr val="000000"/>
                </a:solidFill>
                <a:latin typeface="Comic Sans MS" pitchFamily="66" charset="0"/>
              </a:rPr>
              <a:t>Percent </a:t>
            </a:r>
            <a:r>
              <a:rPr lang="en-US" altLang="en-US" sz="2000" b="1" dirty="0">
                <a:solidFill>
                  <a:srgbClr val="000000"/>
                </a:solidFill>
                <a:latin typeface="Comic Sans MS" pitchFamily="66" charset="0"/>
              </a:rPr>
              <a:t>Composition –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the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percentage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by mass of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each 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element in a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compound (*note: not the ratio of elements in the compound)</a:t>
            </a:r>
          </a:p>
          <a:p>
            <a:pPr>
              <a:buFont typeface="Arial" charset="0"/>
              <a:buChar char="•"/>
            </a:pPr>
            <a:r>
              <a:rPr lang="en-US" altLang="en-US" sz="2000" b="1" dirty="0" smtClean="0">
                <a:solidFill>
                  <a:srgbClr val="000000"/>
                </a:solidFill>
                <a:latin typeface="Comic Sans MS" pitchFamily="66" charset="0"/>
              </a:rPr>
              <a:t>Law of Definite Proportions </a:t>
            </a: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– compounds always contain the same proportions of elements by mass.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71800" y="2971800"/>
            <a:ext cx="1746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Percent =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0" y="2819400"/>
            <a:ext cx="16430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>
                <a:solidFill>
                  <a:srgbClr val="000000"/>
                </a:solidFill>
                <a:latin typeface="Comic Sans MS" pitchFamily="66" charset="0"/>
              </a:rPr>
              <a:t>_______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53000" y="2743200"/>
            <a:ext cx="8651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Part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00600" y="3200400"/>
            <a:ext cx="11747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Whole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96000" y="2971800"/>
            <a:ext cx="1411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x 100%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01774" y="3733800"/>
            <a:ext cx="14975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So…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98720" y="5066704"/>
            <a:ext cx="461981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 dirty="0" smtClean="0">
                <a:solidFill>
                  <a:srgbClr val="000000"/>
                </a:solidFill>
                <a:latin typeface="Comic Sans MS" pitchFamily="66" charset="0"/>
              </a:rPr>
              <a:t>Mass percent of an element in a compound =</a:t>
            </a:r>
            <a:endParaRPr lang="en-US" altLang="en-US" sz="26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91364" y="5181281"/>
            <a:ext cx="28632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 dirty="0">
                <a:solidFill>
                  <a:srgbClr val="000000"/>
                </a:solidFill>
                <a:latin typeface="Comic Sans MS" pitchFamily="66" charset="0"/>
              </a:rPr>
              <a:t>Mass of </a:t>
            </a:r>
            <a:r>
              <a:rPr lang="en-US" altLang="en-US" sz="2600" b="1" dirty="0" smtClean="0">
                <a:solidFill>
                  <a:srgbClr val="000000"/>
                </a:solidFill>
                <a:latin typeface="Comic Sans MS" pitchFamily="66" charset="0"/>
              </a:rPr>
              <a:t>element</a:t>
            </a:r>
            <a:endParaRPr lang="en-US" altLang="en-US" sz="26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91364" y="5292724"/>
            <a:ext cx="303483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 dirty="0" smtClean="0">
                <a:solidFill>
                  <a:srgbClr val="000000"/>
                </a:solidFill>
                <a:latin typeface="Comic Sans MS" pitchFamily="66" charset="0"/>
              </a:rPr>
              <a:t>______________</a:t>
            </a:r>
            <a:endParaRPr lang="en-US" altLang="en-US" sz="26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718050" y="5733235"/>
            <a:ext cx="312457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 dirty="0">
                <a:solidFill>
                  <a:srgbClr val="000000"/>
                </a:solidFill>
                <a:latin typeface="Comic Sans MS" pitchFamily="66" charset="0"/>
              </a:rPr>
              <a:t>Mass </a:t>
            </a:r>
            <a:r>
              <a:rPr lang="en-US" altLang="en-US" sz="2600" b="1" dirty="0" smtClean="0">
                <a:solidFill>
                  <a:srgbClr val="000000"/>
                </a:solidFill>
                <a:latin typeface="Comic Sans MS" pitchFamily="66" charset="0"/>
              </a:rPr>
              <a:t>of </a:t>
            </a:r>
            <a:r>
              <a:rPr lang="en-US" altLang="en-US" sz="2600" b="1" dirty="0" smtClean="0">
                <a:solidFill>
                  <a:srgbClr val="000000"/>
                </a:solidFill>
                <a:latin typeface="Comic Sans MS" pitchFamily="66" charset="0"/>
              </a:rPr>
              <a:t>compound</a:t>
            </a:r>
            <a:endParaRPr lang="en-US" altLang="en-US" sz="26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620000" y="5410200"/>
            <a:ext cx="1411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600" b="1">
                <a:solidFill>
                  <a:srgbClr val="000000"/>
                </a:solidFill>
                <a:latin typeface="Comic Sans MS" pitchFamily="66" charset="0"/>
              </a:rPr>
              <a:t>x 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1144224" y="228600"/>
            <a:ext cx="71016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 dirty="0" smtClean="0">
                <a:solidFill>
                  <a:srgbClr val="000000"/>
                </a:solidFill>
                <a:latin typeface="Comic Sans MS" pitchFamily="66" charset="0"/>
              </a:rPr>
              <a:t>Review – Types of Formulas</a:t>
            </a:r>
            <a:endParaRPr lang="en-US" altLang="en-US" sz="4000" b="1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9600" y="2633663"/>
            <a:ext cx="8382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Empirical Formula –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formula of a compound that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expresses lowest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whole number ratio of atoms.</a:t>
            </a:r>
          </a:p>
          <a:p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Molecular Formula –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actual formula of a compound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showing the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number of atoms present </a:t>
            </a:r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914400" y="1066800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Percent composition allow you to calculate the simplest 	ratio among the atoms found in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compound (Empirical Formula)</a:t>
            </a: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4705350"/>
            <a:ext cx="1423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000000"/>
                </a:solidFill>
                <a:latin typeface="Comic Sans MS" pitchFamily="66" charset="0"/>
              </a:rPr>
              <a:t>Examples: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97037" y="5147830"/>
            <a:ext cx="820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en-US" altLang="en-US" sz="2000" baseline="-25000" dirty="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2000" baseline="-25000" dirty="0">
                <a:solidFill>
                  <a:srgbClr val="000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45484" y="5147830"/>
            <a:ext cx="1503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- molecular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35137" y="612371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en-US" altLang="en-US" sz="2000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2000" baseline="-25000" dirty="0">
                <a:solidFill>
                  <a:srgbClr val="00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01047" y="612371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- empirical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86325" y="5147830"/>
            <a:ext cx="1130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en-US" altLang="en-US" sz="2000" baseline="-25000" dirty="0">
                <a:solidFill>
                  <a:srgbClr val="000000"/>
                </a:solidFill>
                <a:latin typeface="Comic Sans MS" pitchFamily="66" charset="0"/>
              </a:rPr>
              <a:t>6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2000" baseline="-25000" dirty="0">
                <a:solidFill>
                  <a:srgbClr val="000000"/>
                </a:solidFill>
                <a:latin typeface="Comic Sans MS" pitchFamily="66" charset="0"/>
              </a:rPr>
              <a:t>12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000" baseline="-25000" dirty="0">
                <a:solidFill>
                  <a:srgbClr val="00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943600" y="5147830"/>
            <a:ext cx="1503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- molecular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86325" y="6119814"/>
            <a:ext cx="844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CH</a:t>
            </a:r>
            <a:r>
              <a:rPr lang="en-US" altLang="en-US" sz="2000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943600" y="6119814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dirty="0">
                <a:solidFill>
                  <a:srgbClr val="000000"/>
                </a:solidFill>
                <a:latin typeface="Comic Sans MS" pitchFamily="66" charset="0"/>
              </a:rPr>
              <a:t>- empirical</a:t>
            </a:r>
          </a:p>
        </p:txBody>
      </p:sp>
      <p:cxnSp>
        <p:nvCxnSpPr>
          <p:cNvPr id="15" name="Straight Arrow Connector 14"/>
          <p:cNvCxnSpPr>
            <a:stCxn id="6" idx="2"/>
            <a:endCxn id="8" idx="0"/>
          </p:cNvCxnSpPr>
          <p:nvPr/>
        </p:nvCxnSpPr>
        <p:spPr>
          <a:xfrm>
            <a:off x="2107406" y="5547880"/>
            <a:ext cx="0" cy="5758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282406" y="5547880"/>
            <a:ext cx="0" cy="5758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07407" y="5635740"/>
            <a:ext cx="744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÷ </a:t>
            </a:r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311775" y="564487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÷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omic Sans MS" panose="030F0702030302020204" pitchFamily="66" charset="0"/>
                <a:hlinkClick r:id="rId3"/>
              </a:rPr>
              <a:t>Determining Molecular Formula From Empirical Formula </a:t>
            </a:r>
            <a:r>
              <a:rPr lang="en-US" sz="4000" b="1" dirty="0" smtClean="0">
                <a:latin typeface="Comic Sans MS" panose="030F0702030302020204" pitchFamily="66" charset="0"/>
              </a:rPr>
              <a:t>– Tyler DeWitt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  <p:pic>
        <p:nvPicPr>
          <p:cNvPr id="4" name="J_MtVs0aBdU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30036" y="1938992"/>
            <a:ext cx="7459133" cy="419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1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ChangeArrowheads="1"/>
          </p:cNvSpPr>
          <p:nvPr/>
        </p:nvSpPr>
        <p:spPr bwMode="auto">
          <a:xfrm>
            <a:off x="692872" y="-52069"/>
            <a:ext cx="841031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 dirty="0" smtClean="0">
                <a:solidFill>
                  <a:srgbClr val="000000"/>
                </a:solidFill>
                <a:latin typeface="Comic Sans MS" pitchFamily="66" charset="0"/>
              </a:rPr>
              <a:t>Determining </a:t>
            </a:r>
            <a:r>
              <a:rPr lang="en-US" altLang="en-US" sz="4000" b="1" u="sng" dirty="0" smtClean="0">
                <a:solidFill>
                  <a:srgbClr val="000000"/>
                </a:solidFill>
                <a:latin typeface="Comic Sans MS" pitchFamily="66" charset="0"/>
              </a:rPr>
              <a:t>Molecular Formula From Empirical Formula</a:t>
            </a:r>
            <a:endParaRPr lang="en-US" altLang="en-US" sz="4000" b="1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87581" y="1287281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A white powder is analyzed and found to have an empirical formula of P</a:t>
            </a:r>
            <a:r>
              <a:rPr lang="en-US" altLang="en-US" sz="2400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2400" baseline="-25000" dirty="0">
                <a:solidFill>
                  <a:srgbClr val="000000"/>
                </a:solidFill>
                <a:latin typeface="Comic Sans MS" pitchFamily="66" charset="0"/>
              </a:rPr>
              <a:t>5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.  The compound has a molar mass of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283.88g/mol. 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What is the compound’s molecular formula?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3393" y="2857319"/>
            <a:ext cx="6381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Step 1: Molar 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Mass of Empirical Formula</a:t>
            </a:r>
            <a:endParaRPr lang="en-US" altLang="en-US" sz="24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3393" y="3340436"/>
            <a:ext cx="396134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 dirty="0">
                <a:solidFill>
                  <a:srgbClr val="000000"/>
                </a:solidFill>
                <a:latin typeface="Comic Sans MS" pitchFamily="66" charset="0"/>
              </a:rPr>
              <a:t>P = </a:t>
            </a:r>
            <a:r>
              <a:rPr lang="en-US" altLang="en-US" sz="22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2200" dirty="0" smtClean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en-US" altLang="en-US" sz="2200" dirty="0" smtClean="0">
                <a:solidFill>
                  <a:srgbClr val="000000"/>
                </a:solidFill>
                <a:latin typeface="Comic Sans MS" pitchFamily="66" charset="0"/>
              </a:rPr>
              <a:t>30.974) </a:t>
            </a:r>
            <a:r>
              <a:rPr lang="en-US" altLang="en-US" sz="2200" dirty="0">
                <a:solidFill>
                  <a:srgbClr val="000000"/>
                </a:solidFill>
                <a:latin typeface="Comic Sans MS" pitchFamily="66" charset="0"/>
              </a:rPr>
              <a:t>= </a:t>
            </a:r>
            <a:r>
              <a:rPr lang="en-US" altLang="en-US" sz="2200" dirty="0" smtClean="0">
                <a:solidFill>
                  <a:srgbClr val="000000"/>
                </a:solidFill>
                <a:latin typeface="Comic Sans MS" pitchFamily="66" charset="0"/>
              </a:rPr>
              <a:t>61.948</a:t>
            </a:r>
            <a:endParaRPr lang="en-US" altLang="en-US" sz="2200" dirty="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200" dirty="0">
                <a:solidFill>
                  <a:srgbClr val="000000"/>
                </a:solidFill>
                <a:latin typeface="Comic Sans MS" pitchFamily="66" charset="0"/>
              </a:rPr>
              <a:t>O = </a:t>
            </a:r>
            <a:r>
              <a:rPr lang="en-US" altLang="en-US" sz="2200" dirty="0" smtClean="0">
                <a:solidFill>
                  <a:srgbClr val="000000"/>
                </a:solidFill>
                <a:latin typeface="Comic Sans MS" pitchFamily="66" charset="0"/>
              </a:rPr>
              <a:t>5</a:t>
            </a:r>
            <a:r>
              <a:rPr lang="en-US" altLang="en-US" sz="2200" dirty="0" smtClean="0">
                <a:solidFill>
                  <a:srgbClr val="000000"/>
                </a:solidFill>
                <a:latin typeface="Comic Sans MS" pitchFamily="66" charset="0"/>
              </a:rPr>
              <a:t>(15.999)</a:t>
            </a:r>
            <a:r>
              <a:rPr lang="en-US" altLang="en-US" sz="22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Comic Sans MS" pitchFamily="66" charset="0"/>
              </a:rPr>
              <a:t>= </a:t>
            </a:r>
            <a:r>
              <a:rPr lang="en-US" altLang="en-US" sz="2200" u="sng" dirty="0" smtClean="0">
                <a:solidFill>
                  <a:srgbClr val="000000"/>
                </a:solidFill>
                <a:latin typeface="Comic Sans MS" pitchFamily="66" charset="0"/>
              </a:rPr>
              <a:t>79.995</a:t>
            </a:r>
            <a:endParaRPr lang="en-US" altLang="en-US" sz="2200" dirty="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200" dirty="0">
                <a:solidFill>
                  <a:srgbClr val="000000"/>
                </a:solidFill>
                <a:latin typeface="Comic Sans MS" pitchFamily="66" charset="0"/>
              </a:rPr>
              <a:t>		    </a:t>
            </a:r>
            <a:r>
              <a:rPr lang="en-US" altLang="en-US" sz="2200" dirty="0" smtClean="0">
                <a:solidFill>
                  <a:srgbClr val="000000"/>
                </a:solidFill>
                <a:latin typeface="Comic Sans MS" pitchFamily="66" charset="0"/>
              </a:rPr>
              <a:t>         141.943g/</a:t>
            </a:r>
            <a:r>
              <a:rPr lang="en-US" altLang="en-US" sz="2200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22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3393" y="4580326"/>
            <a:ext cx="42194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Step 2: 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Divide M</a:t>
            </a:r>
            <a:r>
              <a:rPr lang="en-US" altLang="en-US" sz="24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MF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by 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M</a:t>
            </a:r>
            <a:r>
              <a:rPr lang="en-US" altLang="en-US" sz="24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EF</a:t>
            </a:r>
            <a:endParaRPr lang="en-US" altLang="en-US" sz="2400" b="1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n-US" altLang="en-US" sz="24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90963" y="5112728"/>
            <a:ext cx="185178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 u="sng" dirty="0" smtClean="0">
                <a:solidFill>
                  <a:srgbClr val="000000"/>
                </a:solidFill>
                <a:latin typeface="Comic Sans MS" pitchFamily="66" charset="0"/>
              </a:rPr>
              <a:t>283.88g/</a:t>
            </a:r>
            <a:r>
              <a:rPr lang="en-US" altLang="en-US" sz="2200" u="sng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2200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887962" y="5569127"/>
            <a:ext cx="193354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 dirty="0" smtClean="0">
                <a:solidFill>
                  <a:srgbClr val="000000"/>
                </a:solidFill>
                <a:latin typeface="Comic Sans MS" pitchFamily="66" charset="0"/>
              </a:rPr>
              <a:t>141.943g/</a:t>
            </a:r>
            <a:r>
              <a:rPr lang="en-US" altLang="en-US" sz="2200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22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4041" name="TextBox 10"/>
          <p:cNvSpPr txBox="1">
            <a:spLocks noChangeArrowheads="1"/>
          </p:cNvSpPr>
          <p:nvPr/>
        </p:nvSpPr>
        <p:spPr bwMode="auto">
          <a:xfrm>
            <a:off x="1981200" y="5562600"/>
            <a:ext cx="1841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22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52035" y="5251836"/>
            <a:ext cx="5857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 dirty="0">
                <a:solidFill>
                  <a:srgbClr val="000000"/>
                </a:solidFill>
                <a:latin typeface="Comic Sans MS" pitchFamily="66" charset="0"/>
              </a:rPr>
              <a:t>= 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257801" y="4580326"/>
            <a:ext cx="3124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000000"/>
                </a:solidFill>
                <a:latin typeface="Comic Sans MS" pitchFamily="66" charset="0"/>
              </a:rPr>
              <a:t>Step 3: </a:t>
            </a:r>
            <a:r>
              <a:rPr lang="en-US" altLang="en-US" sz="2400" b="1" dirty="0" smtClean="0">
                <a:solidFill>
                  <a:srgbClr val="000000"/>
                </a:solidFill>
                <a:latin typeface="Comic Sans MS" pitchFamily="66" charset="0"/>
              </a:rPr>
              <a:t>Multiply EF by Multiple</a:t>
            </a:r>
            <a:endParaRPr lang="en-US" altLang="en-US" sz="24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33641" y="5509664"/>
            <a:ext cx="11817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 smtClean="0">
                <a:solidFill>
                  <a:srgbClr val="000000"/>
                </a:solidFill>
                <a:latin typeface="Comic Sans MS" pitchFamily="66" charset="0"/>
              </a:rPr>
              <a:t>P</a:t>
            </a:r>
            <a:r>
              <a:rPr lang="en-US" altLang="en-US" sz="32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r>
              <a:rPr lang="en-US" altLang="en-US" sz="3200" b="1" dirty="0" smtClean="0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3200" b="1" baseline="-25000" dirty="0" smtClean="0">
                <a:solidFill>
                  <a:srgbClr val="000000"/>
                </a:solidFill>
                <a:latin typeface="Comic Sans MS" pitchFamily="66" charset="0"/>
              </a:rPr>
              <a:t>5 </a:t>
            </a:r>
            <a:endParaRPr lang="en-US" altLang="en-US" sz="3200" b="1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528317" y="5510239"/>
            <a:ext cx="1230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>
                <a:solidFill>
                  <a:srgbClr val="000000"/>
                </a:solidFill>
                <a:latin typeface="Comic Sans MS" pitchFamily="66" charset="0"/>
              </a:rPr>
              <a:t>P</a:t>
            </a:r>
            <a:r>
              <a:rPr lang="en-US" altLang="en-US" sz="3200" b="1" baseline="-25000" dirty="0">
                <a:solidFill>
                  <a:srgbClr val="000000"/>
                </a:solidFill>
                <a:latin typeface="Comic Sans MS" pitchFamily="66" charset="0"/>
              </a:rPr>
              <a:t>4</a:t>
            </a:r>
            <a:r>
              <a:rPr lang="en-US" altLang="en-US" sz="3200" b="1" dirty="0">
                <a:solidFill>
                  <a:srgbClr val="000000"/>
                </a:solidFill>
                <a:latin typeface="Comic Sans MS" pitchFamily="66" charset="0"/>
              </a:rPr>
              <a:t>O</a:t>
            </a:r>
            <a:r>
              <a:rPr lang="en-US" altLang="en-US" sz="3200" b="1" baseline="-25000" dirty="0">
                <a:solidFill>
                  <a:srgbClr val="000000"/>
                </a:solidFill>
                <a:latin typeface="Comic Sans MS" pitchFamily="66" charset="0"/>
              </a:rPr>
              <a:t>10</a:t>
            </a:r>
          </a:p>
        </p:txBody>
      </p:sp>
      <p:cxnSp>
        <p:nvCxnSpPr>
          <p:cNvPr id="4" name="Straight Arrow Connector 3"/>
          <p:cNvCxnSpPr>
            <a:stCxn id="14" idx="3"/>
            <a:endCxn id="15" idx="1"/>
          </p:cNvCxnSpPr>
          <p:nvPr/>
        </p:nvCxnSpPr>
        <p:spPr>
          <a:xfrm>
            <a:off x="6515375" y="5802052"/>
            <a:ext cx="1012942" cy="2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632208" y="5295763"/>
            <a:ext cx="876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x2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524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  <a:hlinkClick r:id="rId3"/>
              </a:rPr>
              <a:t>Empirical and Molecular Formula From % Composition </a:t>
            </a:r>
            <a:r>
              <a:rPr lang="en-US" sz="4000" dirty="0" smtClean="0">
                <a:latin typeface="Comic Sans MS" panose="030F0702030302020204" pitchFamily="66" charset="0"/>
              </a:rPr>
              <a:t>– Step-by-Step Science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3" name="ZiXtpuDZlP8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53958" y="2091392"/>
            <a:ext cx="7390236" cy="415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671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/>
          </p:cNvSpPr>
          <p:nvPr/>
        </p:nvSpPr>
        <p:spPr bwMode="auto">
          <a:xfrm>
            <a:off x="839511" y="36996"/>
            <a:ext cx="767201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b="1" u="sng" dirty="0">
                <a:solidFill>
                  <a:srgbClr val="000000"/>
                </a:solidFill>
                <a:latin typeface="Comic Sans MS" pitchFamily="66" charset="0"/>
              </a:rPr>
              <a:t>Calculating Molecular </a:t>
            </a:r>
            <a:r>
              <a:rPr lang="en-US" altLang="en-US" sz="4000" b="1" u="sng" dirty="0" smtClean="0">
                <a:solidFill>
                  <a:srgbClr val="000000"/>
                </a:solidFill>
                <a:latin typeface="Comic Sans MS" pitchFamily="66" charset="0"/>
              </a:rPr>
              <a:t>Formula From % Composition</a:t>
            </a:r>
            <a:endParaRPr lang="en-US" altLang="en-US" sz="4000" b="1" u="sng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39511" y="1402550"/>
            <a:ext cx="81520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A compound has an experimental molar mass of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78g/mol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.  Its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% composition is found to be 92.24% carbon and 7.76% hydrogen.  </a:t>
            </a:r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What is its molecular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formula of this compound?</a:t>
            </a: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88183" y="4354310"/>
            <a:ext cx="254589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C =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12.011g/</a:t>
            </a:r>
            <a:r>
              <a:rPr lang="en-US" alt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H </a:t>
            </a:r>
            <a:r>
              <a:rPr lang="en-US" altLang="en-US" sz="2400" u="sng" dirty="0">
                <a:solidFill>
                  <a:srgbClr val="000000"/>
                </a:solidFill>
                <a:latin typeface="Comic Sans MS" pitchFamily="66" charset="0"/>
              </a:rPr>
              <a:t>=  </a:t>
            </a:r>
            <a:r>
              <a:rPr lang="en-US" altLang="en-US" sz="2400" u="sng" dirty="0" smtClean="0">
                <a:solidFill>
                  <a:srgbClr val="000000"/>
                </a:solidFill>
                <a:latin typeface="Comic Sans MS" pitchFamily="66" charset="0"/>
              </a:rPr>
              <a:t>1.008g/</a:t>
            </a:r>
            <a:r>
              <a:rPr lang="en-US" altLang="en-US" sz="2400" u="sng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      </a:t>
            </a:r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13.019g/</a:t>
            </a:r>
            <a:r>
              <a:rPr lang="en-US" alt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5061" name="TextBox 4"/>
          <p:cNvSpPr txBox="1">
            <a:spLocks noChangeArrowheads="1"/>
          </p:cNvSpPr>
          <p:nvPr/>
        </p:nvSpPr>
        <p:spPr bwMode="auto">
          <a:xfrm>
            <a:off x="1295400" y="41148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 sz="2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70457" y="4821050"/>
            <a:ext cx="1457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78 g/</a:t>
            </a:r>
            <a:r>
              <a:rPr lang="en-US" altLang="en-US" sz="2400" dirty="0" err="1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656375" y="5244912"/>
            <a:ext cx="16002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70457" y="5244912"/>
            <a:ext cx="19062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 smtClean="0">
                <a:solidFill>
                  <a:srgbClr val="000000"/>
                </a:solidFill>
                <a:latin typeface="Comic Sans MS" pitchFamily="66" charset="0"/>
              </a:rPr>
              <a:t>13.019g/</a:t>
            </a:r>
            <a:r>
              <a:rPr lang="en-US" altLang="en-US" sz="2400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endParaRPr lang="en-US" altLang="en-US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476748" y="5005228"/>
            <a:ext cx="620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solidFill>
                  <a:srgbClr val="000000"/>
                </a:solidFill>
                <a:latin typeface="Comic Sans MS" pitchFamily="66" charset="0"/>
              </a:rPr>
              <a:t>= 6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91710" y="6184102"/>
            <a:ext cx="67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CH</a:t>
            </a:r>
            <a:endParaRPr lang="en-US" altLang="en-US" sz="2800" b="1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38951" y="6123122"/>
            <a:ext cx="1087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 dirty="0">
                <a:solidFill>
                  <a:srgbClr val="000000"/>
                </a:solidFill>
                <a:latin typeface="Comic Sans MS" pitchFamily="66" charset="0"/>
              </a:rPr>
              <a:t>C</a:t>
            </a:r>
            <a:r>
              <a:rPr lang="en-US" altLang="en-US" sz="3200" b="1" baseline="-25000" dirty="0">
                <a:solidFill>
                  <a:srgbClr val="000000"/>
                </a:solidFill>
                <a:latin typeface="Comic Sans MS" pitchFamily="66" charset="0"/>
              </a:rPr>
              <a:t>6</a:t>
            </a:r>
            <a:r>
              <a:rPr lang="en-US" altLang="en-US" sz="3200" b="1" dirty="0">
                <a:solidFill>
                  <a:srgbClr val="000000"/>
                </a:solidFill>
                <a:latin typeface="Comic Sans MS" pitchFamily="66" charset="0"/>
              </a:rPr>
              <a:t>H</a:t>
            </a:r>
            <a:r>
              <a:rPr lang="en-US" altLang="en-US" sz="3200" b="1" baseline="-25000" dirty="0">
                <a:solidFill>
                  <a:srgbClr val="00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9511" y="2992254"/>
            <a:ext cx="815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First, determine the empirical formula using the % composition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9511" y="3479711"/>
            <a:ext cx="6642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Empirical formula of this compound is </a:t>
            </a:r>
            <a:r>
              <a:rPr lang="en-US" sz="2000" b="1" dirty="0" smtClean="0">
                <a:latin typeface="Comic Sans MS" panose="030F0702030302020204" pitchFamily="66" charset="0"/>
              </a:rPr>
              <a:t>CH - 1:1 ratio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9511" y="3967168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anose="030F0702030302020204" pitchFamily="66" charset="0"/>
              </a:rPr>
              <a:t>Determine the multiple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9511" y="4367278"/>
            <a:ext cx="2741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Calculate M</a:t>
            </a:r>
            <a:r>
              <a:rPr lang="en-US" sz="2000" baseline="-25000" dirty="0" smtClean="0">
                <a:latin typeface="Comic Sans MS" panose="030F0702030302020204" pitchFamily="66" charset="0"/>
              </a:rPr>
              <a:t>EF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96855" y="4367278"/>
            <a:ext cx="2914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anose="030F0702030302020204" pitchFamily="66" charset="0"/>
              </a:rPr>
              <a:t>M</a:t>
            </a:r>
            <a:r>
              <a:rPr lang="en-US" sz="2000" b="1" baseline="-25000" dirty="0" smtClean="0">
                <a:latin typeface="Comic Sans MS" panose="030F0702030302020204" pitchFamily="66" charset="0"/>
              </a:rPr>
              <a:t>MF</a:t>
            </a:r>
            <a:r>
              <a:rPr lang="en-US" sz="2000" b="1" dirty="0" smtClean="0">
                <a:latin typeface="Comic Sans MS" panose="030F0702030302020204" pitchFamily="66" charset="0"/>
              </a:rPr>
              <a:t> / M</a:t>
            </a:r>
            <a:r>
              <a:rPr lang="en-US" sz="2000" b="1" baseline="-25000" dirty="0" smtClean="0">
                <a:latin typeface="Comic Sans MS" panose="030F0702030302020204" pitchFamily="66" charset="0"/>
              </a:rPr>
              <a:t>EF</a:t>
            </a:r>
            <a:r>
              <a:rPr lang="en-US" sz="2000" b="1" dirty="0" smtClean="0">
                <a:latin typeface="Comic Sans MS" panose="030F0702030302020204" pitchFamily="66" charset="0"/>
              </a:rPr>
              <a:t> = Multiple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688837" y="6448070"/>
            <a:ext cx="1012942" cy="2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05670" y="5941781"/>
            <a:ext cx="876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x6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/>
      <p:bldP spid="10" grpId="0"/>
      <p:bldP spid="11" grpId="0"/>
      <p:bldP spid="12" grpId="0"/>
      <p:bldP spid="2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447800"/>
            <a:ext cx="8153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Read Section 6.9 in the text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Page 298 #1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Page 300 #</a:t>
            </a:r>
            <a:r>
              <a:rPr lang="en-US" sz="3200" dirty="0" smtClean="0">
                <a:latin typeface="Comic Sans MS" panose="030F0702030302020204" pitchFamily="66" charset="0"/>
              </a:rPr>
              <a:t>2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Take the </a:t>
            </a:r>
            <a:r>
              <a:rPr lang="en-US" sz="3200" dirty="0" smtClean="0">
                <a:latin typeface="Comic Sans MS" panose="030F0702030302020204" pitchFamily="66" charset="0"/>
                <a:hlinkClick r:id="rId2"/>
              </a:rPr>
              <a:t>Check Your Understanding Quiz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4572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Homework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8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1547</TotalTime>
  <Words>359</Words>
  <Application>Microsoft Office PowerPoint</Application>
  <PresentationFormat>On-screen Show (4:3)</PresentationFormat>
  <Paragraphs>68</Paragraphs>
  <Slides>8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Corbel</vt:lpstr>
      <vt:lpstr>Parallax</vt:lpstr>
      <vt:lpstr>Empirical Formulas and Molecular Formulas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Composition, Empirical Formulas, Molecular Formulas</dc:title>
  <dc:creator>J. Seguin</dc:creator>
  <cp:lastModifiedBy>James Seguin</cp:lastModifiedBy>
  <cp:revision>18</cp:revision>
  <dcterms:created xsi:type="dcterms:W3CDTF">2012-05-28T17:21:11Z</dcterms:created>
  <dcterms:modified xsi:type="dcterms:W3CDTF">2020-04-29T15:48:22Z</dcterms:modified>
</cp:coreProperties>
</file>