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48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48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8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48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9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9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9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97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497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497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AC244F9-FC02-400D-83EB-A149824A71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86DDE-61C4-4085-A711-144889F144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33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71207-97D4-478B-BF3B-00C87E878F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399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D8A767F-83CB-481A-8F86-DD3450813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165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5464803-682C-4888-AD25-6E54B5AFB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056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1E6C417B-9808-41F6-B519-5543EADAE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9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CE5BB-FF1C-490C-BFCA-EAD7CDAE1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44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19DFB-D071-434A-B1DC-9FEAD2826C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81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EC56A-9BA4-4B3A-AED5-01DB3C276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56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1FBCE-B596-444D-97E5-F57E2918C7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75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1EC5F-8F29-4AAB-BF2B-C0430E4CF0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1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172C6-BDA1-4747-9C48-3A7ED9923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04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6C7CA-DD93-4D5C-A6A2-10359A000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4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C328A-2233-4B13-9124-75513E85D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8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379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37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0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38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9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9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39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39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30056198-4873-40E4-BE41-439F897823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39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Gvu9iqjJq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3hGkopqz7Z8TcteN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1.bp.blogspot.com/-bQNmUoJ2m5M/T1kGHwKswnI/AAAAAAAACRc/gzJDl2HOtUQ/s320/cartoon-+resistanc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4Vq-xHqUo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4Vq-xHqUo8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electrical-design-tutor.com/images/copper2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http://3.bp.blogspot.com/_WlE0WXFnDEA/SUQL1m5CRsI/AAAAAAAAABk/ocunhMcSscc/s400/idea_lightbulb_cartoon2.jpeg" TargetMode="Externa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Resistance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762000"/>
          </a:xfrm>
        </p:spPr>
        <p:txBody>
          <a:bodyPr/>
          <a:lstStyle/>
          <a:p>
            <a:r>
              <a:rPr lang="en-US" altLang="en-US" dirty="0" smtClean="0"/>
              <a:t>The Opposition to Electric Current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TVO Video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Resistance: </a:t>
            </a:r>
          </a:p>
          <a:p>
            <a:r>
              <a:rPr lang="en-US" altLang="en-US">
                <a:hlinkClick r:id="rId2"/>
              </a:rPr>
              <a:t>http://www.youtube.com/watch?v=YGvu9iqjJq4</a:t>
            </a:r>
            <a:r>
              <a:rPr lang="en-US" altLang="en-US"/>
              <a:t>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Complete the note that goes with this PowerPoint</a:t>
            </a:r>
          </a:p>
          <a:p>
            <a:r>
              <a:rPr lang="en-US" altLang="en-US" dirty="0" smtClean="0"/>
              <a:t>Finish </a:t>
            </a:r>
            <a:r>
              <a:rPr lang="en-US" altLang="en-US" dirty="0"/>
              <a:t>Resistance practice </a:t>
            </a:r>
            <a:r>
              <a:rPr lang="en-US" altLang="en-US" dirty="0" smtClean="0"/>
              <a:t>problems on the note</a:t>
            </a:r>
            <a:endParaRPr lang="en-US" altLang="en-US" dirty="0"/>
          </a:p>
          <a:p>
            <a:r>
              <a:rPr lang="en-US" altLang="en-US" dirty="0"/>
              <a:t>Look up Factors Affecting Resistance of a wire (textbook page </a:t>
            </a:r>
            <a:r>
              <a:rPr lang="en-US" altLang="en-US" dirty="0" smtClean="0"/>
              <a:t>564)</a:t>
            </a:r>
          </a:p>
          <a:p>
            <a:r>
              <a:rPr lang="en-US" altLang="en-US" dirty="0" smtClean="0"/>
              <a:t>Take the </a:t>
            </a:r>
            <a:r>
              <a:rPr lang="en-US" altLang="en-US" dirty="0" smtClean="0">
                <a:hlinkClick r:id="rId2"/>
              </a:rPr>
              <a:t>Check Your Understanding Quiz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Resistance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1000" cy="4498975"/>
          </a:xfrm>
        </p:spPr>
        <p:txBody>
          <a:bodyPr/>
          <a:lstStyle/>
          <a:p>
            <a:r>
              <a:rPr lang="en-CA" altLang="en-US" sz="2800"/>
              <a:t>Is the property of a substance that </a:t>
            </a:r>
            <a:r>
              <a:rPr lang="en-CA" altLang="en-US" sz="2800" b="1" u="sng"/>
              <a:t>hinders</a:t>
            </a:r>
            <a:r>
              <a:rPr lang="en-CA" altLang="en-US" sz="2800"/>
              <a:t> a motion and</a:t>
            </a:r>
            <a:r>
              <a:rPr lang="en-CA" altLang="en-US" sz="2800" u="sng"/>
              <a:t> converts</a:t>
            </a:r>
            <a:r>
              <a:rPr lang="en-CA" altLang="en-US" sz="2800"/>
              <a:t> electrical energy to other forms of energy, like </a:t>
            </a:r>
            <a:r>
              <a:rPr lang="en-CA" altLang="en-US" sz="2800" b="1" u="sng"/>
              <a:t>heat</a:t>
            </a:r>
            <a:r>
              <a:rPr lang="en-CA" altLang="en-US" sz="2800" u="sng"/>
              <a:t>, </a:t>
            </a:r>
            <a:r>
              <a:rPr lang="en-CA" altLang="en-US" sz="2800" b="1" u="sng"/>
              <a:t>light &amp; sound</a:t>
            </a:r>
            <a:endParaRPr lang="en-US" altLang="en-US" sz="2800" b="1" u="sng"/>
          </a:p>
        </p:txBody>
      </p:sp>
      <p:pic>
        <p:nvPicPr>
          <p:cNvPr id="3076" name="il_fi" descr="http://1.bp.blogspot.com/-bQNmUoJ2m5M/T1kGHwKswnI/AAAAAAAACRc/gzJDl2HOtUQ/s320/cartoon-+resistan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2624" y="1600540"/>
            <a:ext cx="4354449" cy="43430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Electrical Resistance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b="1" u="sng"/>
              <a:t>Resistors</a:t>
            </a:r>
            <a:r>
              <a:rPr lang="en-CA" altLang="en-US"/>
              <a:t> are electrical devices used in circuits to </a:t>
            </a:r>
            <a:r>
              <a:rPr lang="en-CA" altLang="en-US" b="1" u="sng"/>
              <a:t>impede the flow of electrons</a:t>
            </a:r>
            <a:r>
              <a:rPr lang="en-CA" altLang="en-US"/>
              <a:t>.  The </a:t>
            </a:r>
            <a:r>
              <a:rPr lang="en-CA" altLang="en-US" u="sng"/>
              <a:t>greater</a:t>
            </a:r>
            <a:r>
              <a:rPr lang="en-CA" altLang="en-US"/>
              <a:t> the resistance, the more the potential </a:t>
            </a:r>
            <a:r>
              <a:rPr lang="en-CA" altLang="en-US" b="1" u="sng"/>
              <a:t>drops</a:t>
            </a:r>
            <a:r>
              <a:rPr lang="en-CA" altLang="en-US"/>
              <a:t> (that is the potential difference gets </a:t>
            </a:r>
            <a:r>
              <a:rPr lang="en-CA" altLang="en-US" b="1" u="sng"/>
              <a:t>bigger</a:t>
            </a:r>
            <a:r>
              <a:rPr lang="en-CA" altLang="en-US"/>
              <a:t>), as more </a:t>
            </a:r>
            <a:r>
              <a:rPr lang="en-CA" altLang="en-US" b="1" u="sng"/>
              <a:t>energy</a:t>
            </a:r>
            <a:r>
              <a:rPr lang="en-CA" altLang="en-US"/>
              <a:t> is required to push a current through a wire.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Voltage, Current and Resistance </a:t>
            </a:r>
            <a:r>
              <a:rPr lang="en-US" dirty="0" smtClean="0"/>
              <a:t>– Bozeman Science</a:t>
            </a:r>
            <a:endParaRPr lang="en-US" dirty="0"/>
          </a:p>
        </p:txBody>
      </p:sp>
      <p:pic>
        <p:nvPicPr>
          <p:cNvPr id="4" name="J4Vq-xHqUo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1625" y="1447602"/>
            <a:ext cx="8540750" cy="480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5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Ohm’s Law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dirty="0"/>
              <a:t>The scientist Georg Ohm discovered this relationship while doing experiments on the resistance of wires </a:t>
            </a:r>
            <a:r>
              <a:rPr lang="en-CA" altLang="en-US" dirty="0" smtClean="0"/>
              <a:t>of </a:t>
            </a:r>
            <a:r>
              <a:rPr lang="en-CA" altLang="en-US" dirty="0"/>
              <a:t>various sizes.  It is now known as </a:t>
            </a:r>
            <a:r>
              <a:rPr lang="en-CA" altLang="en-US" b="1" u="sng" dirty="0"/>
              <a:t>Ohm’s Law</a:t>
            </a:r>
            <a:r>
              <a:rPr lang="en-CA" altLang="en-US" dirty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CA" altLang="en-US" dirty="0"/>
          </a:p>
          <a:p>
            <a:r>
              <a:rPr lang="en-CA" altLang="en-US" dirty="0"/>
              <a:t>Resistance is measured in </a:t>
            </a:r>
            <a:r>
              <a:rPr lang="en-CA" altLang="en-US" b="1" u="sng" dirty="0"/>
              <a:t>ohms</a:t>
            </a:r>
            <a:r>
              <a:rPr lang="en-CA" altLang="en-US" dirty="0"/>
              <a:t>.  The symbol is (omega) </a:t>
            </a:r>
            <a:r>
              <a:rPr lang="en-CA" altLang="en-US" sz="5400" b="1" dirty="0"/>
              <a:t>Ω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Ohm’s Law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/>
              <a:t>The resistance of a load is:</a:t>
            </a:r>
            <a:endParaRPr lang="en-US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8839200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Resistance (ohms) = </a:t>
            </a:r>
            <a:r>
              <a:rPr lang="en-US" altLang="en-US" sz="2400" u="sng">
                <a:solidFill>
                  <a:srgbClr val="0000FF"/>
                </a:solidFill>
                <a:latin typeface="Comic Sans MS" panose="030F0702030302020204" pitchFamily="66" charset="0"/>
              </a:rPr>
              <a:t>Potential difference across load (volts)</a:t>
            </a:r>
            <a:endParaRPr lang="en-US" altLang="en-US" sz="240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r>
              <a:rPr lang="en-US" altLang="en-US" sz="2400">
                <a:solidFill>
                  <a:srgbClr val="0000FF"/>
                </a:solidFill>
                <a:latin typeface="Comic Sans MS" panose="030F0702030302020204" pitchFamily="66" charset="0"/>
              </a:rPr>
              <a:t>		     	       Current through the load (amps)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4800600"/>
            <a:ext cx="3543300" cy="782638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600">
                <a:solidFill>
                  <a:schemeClr val="bg1"/>
                </a:solidFill>
                <a:latin typeface="Comic Sans MS" panose="030F0702030302020204" pitchFamily="66" charset="0"/>
              </a:rPr>
              <a:t>R = </a:t>
            </a:r>
            <a:r>
              <a:rPr lang="en-US" altLang="en-US" sz="1600" u="sng">
                <a:solidFill>
                  <a:schemeClr val="bg1"/>
                </a:solidFill>
                <a:latin typeface="Comic Sans MS" panose="030F0702030302020204" pitchFamily="66" charset="0"/>
              </a:rPr>
              <a:t>V </a:t>
            </a:r>
            <a:r>
              <a:rPr lang="en-US" altLang="en-US" sz="1600">
                <a:solidFill>
                  <a:schemeClr val="bg1"/>
                </a:solidFill>
                <a:latin typeface="Comic Sans MS" panose="030F0702030302020204" pitchFamily="66" charset="0"/>
              </a:rPr>
              <a:t>          usually written as </a:t>
            </a:r>
          </a:p>
          <a:p>
            <a:r>
              <a:rPr lang="en-US" altLang="en-US" sz="1600">
                <a:solidFill>
                  <a:schemeClr val="bg1"/>
                </a:solidFill>
                <a:latin typeface="Comic Sans MS" panose="030F0702030302020204" pitchFamily="66" charset="0"/>
              </a:rPr>
              <a:t>      I		V = IR</a:t>
            </a:r>
            <a:endParaRPr lang="en-US" alt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91000" cy="4498975"/>
          </a:xfrm>
        </p:spPr>
        <p:txBody>
          <a:bodyPr/>
          <a:lstStyle/>
          <a:p>
            <a:r>
              <a:rPr lang="en-CA" altLang="en-US" sz="2400"/>
              <a:t>Some conductors have a very </a:t>
            </a:r>
            <a:r>
              <a:rPr lang="en-CA" altLang="en-US" sz="2400" b="1" u="sng"/>
              <a:t>low resistance</a:t>
            </a:r>
            <a:r>
              <a:rPr lang="en-CA" altLang="en-US" sz="2400" u="sng"/>
              <a:t>,</a:t>
            </a:r>
            <a:r>
              <a:rPr lang="en-CA" altLang="en-US" sz="2400"/>
              <a:t> like copper wiring in our homes.  Why is this useful?</a:t>
            </a:r>
          </a:p>
          <a:p>
            <a:endParaRPr lang="en-CA" altLang="en-US" sz="2400"/>
          </a:p>
          <a:p>
            <a:r>
              <a:rPr lang="en-CA" altLang="en-US" sz="2400"/>
              <a:t>Some conductors have </a:t>
            </a:r>
            <a:r>
              <a:rPr lang="en-CA" altLang="en-US" sz="2400" b="1" u="sng"/>
              <a:t>high resistance</a:t>
            </a:r>
            <a:r>
              <a:rPr lang="en-CA" altLang="en-US" sz="2400"/>
              <a:t>, like tungsten wire in a light bulb filament.  Why is this useful? </a:t>
            </a:r>
            <a:endParaRPr lang="en-US" altLang="en-US" sz="2400"/>
          </a:p>
        </p:txBody>
      </p:sp>
      <p:pic>
        <p:nvPicPr>
          <p:cNvPr id="8196" name="il_fi" descr="http://www.electrical-design-tutor.com/images/copper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1375" y="2305050"/>
            <a:ext cx="41910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8" name="il_fi" descr="http://3.bp.blogspot.com/_WlE0WXFnDEA/SUQL1m5CRsI/AAAAAAAAABk/ocunhMcSscc/s400/idea_lightbulb_cartoon2.jpe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80100" y="3924300"/>
            <a:ext cx="1731963" cy="2174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3" name="Rectangle 31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Complete the tale</a:t>
            </a:r>
          </a:p>
        </p:txBody>
      </p:sp>
      <p:graphicFrame>
        <p:nvGraphicFramePr>
          <p:cNvPr id="13316" name="Group 4"/>
          <p:cNvGraphicFramePr>
            <a:graphicFrameLocks noGrp="1"/>
          </p:cNvGraphicFramePr>
          <p:nvPr>
            <p:ph idx="1"/>
          </p:nvPr>
        </p:nvGraphicFramePr>
        <p:xfrm>
          <a:off x="301625" y="1600200"/>
          <a:ext cx="8540750" cy="449897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490958707"/>
                    </a:ext>
                  </a:extLst>
                </a:gridCol>
                <a:gridCol w="2135188">
                  <a:extLst>
                    <a:ext uri="{9D8B030D-6E8A-4147-A177-3AD203B41FA5}">
                      <a16:colId xmlns:a16="http://schemas.microsoft.com/office/drawing/2014/main" val="3331046088"/>
                    </a:ext>
                  </a:extLst>
                </a:gridCol>
                <a:gridCol w="2135187">
                  <a:extLst>
                    <a:ext uri="{9D8B030D-6E8A-4147-A177-3AD203B41FA5}">
                      <a16:colId xmlns:a16="http://schemas.microsoft.com/office/drawing/2014/main" val="3211603690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449867363"/>
                    </a:ext>
                  </a:extLst>
                </a:gridCol>
              </a:tblGrid>
              <a:tr h="1125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Variable Name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Formula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Unit (&amp; symbol)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Symbol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723389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Current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73791"/>
                  </a:ext>
                </a:extLst>
              </a:tr>
              <a:tr h="1125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244271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 = V/I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Ohms (Ω)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9278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0" name="Rectangle 10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Complete the table</a:t>
            </a:r>
          </a:p>
        </p:txBody>
      </p:sp>
      <p:graphicFrame>
        <p:nvGraphicFramePr>
          <p:cNvPr id="11369" name="Group 105"/>
          <p:cNvGraphicFramePr>
            <a:graphicFrameLocks noGrp="1"/>
          </p:cNvGraphicFramePr>
          <p:nvPr>
            <p:ph idx="1"/>
          </p:nvPr>
        </p:nvGraphicFramePr>
        <p:xfrm>
          <a:off x="301625" y="1600200"/>
          <a:ext cx="8540750" cy="4498976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4165113310"/>
                    </a:ext>
                  </a:extLst>
                </a:gridCol>
                <a:gridCol w="2135188">
                  <a:extLst>
                    <a:ext uri="{9D8B030D-6E8A-4147-A177-3AD203B41FA5}">
                      <a16:colId xmlns:a16="http://schemas.microsoft.com/office/drawing/2014/main" val="3701551491"/>
                    </a:ext>
                  </a:extLst>
                </a:gridCol>
                <a:gridCol w="2135187">
                  <a:extLst>
                    <a:ext uri="{9D8B030D-6E8A-4147-A177-3AD203B41FA5}">
                      <a16:colId xmlns:a16="http://schemas.microsoft.com/office/drawing/2014/main" val="1052432211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377345425"/>
                    </a:ext>
                  </a:extLst>
                </a:gridCol>
              </a:tblGrid>
              <a:tr h="11255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Variable Name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Formula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Unit (&amp; symbol)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Symbol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1447020"/>
                  </a:ext>
                </a:extLst>
              </a:tr>
              <a:tr h="11239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Current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I = V/R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Ampere (A)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78660"/>
                  </a:ext>
                </a:extLst>
              </a:tr>
              <a:tr h="11255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Potential Diff.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 = I x R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Volts (V)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V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1874"/>
                  </a:ext>
                </a:extLst>
              </a:tr>
              <a:tr h="11239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Resistance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 = V/I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Ohms (Ω)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CA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  <a:cs typeface="Times New Roman" panose="02020603050405020304" pitchFamily="18" charset="0"/>
                        </a:rPr>
                        <a:t>R</a:t>
                      </a:r>
                      <a:endParaRPr kumimoji="0" lang="en-CA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4902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32</TotalTime>
  <Words>323</Words>
  <Application>Microsoft Office PowerPoint</Application>
  <PresentationFormat>On-screen Show (4:3)</PresentationFormat>
  <Paragraphs>55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Comic Sans MS</vt:lpstr>
      <vt:lpstr>Tahoma</vt:lpstr>
      <vt:lpstr>Times New Roman</vt:lpstr>
      <vt:lpstr>Wingdings</vt:lpstr>
      <vt:lpstr>Compass</vt:lpstr>
      <vt:lpstr>Resistance</vt:lpstr>
      <vt:lpstr>Resistance</vt:lpstr>
      <vt:lpstr>Electrical Resistance</vt:lpstr>
      <vt:lpstr>Voltage, Current and Resistance – Bozeman Science</vt:lpstr>
      <vt:lpstr>Ohm’s Law</vt:lpstr>
      <vt:lpstr>Ohm’s Law</vt:lpstr>
      <vt:lpstr>Questions</vt:lpstr>
      <vt:lpstr>Complete the tale</vt:lpstr>
      <vt:lpstr>Complete the table</vt:lpstr>
      <vt:lpstr>TVO Video</vt:lpstr>
      <vt:lpstr>TO DO</vt:lpstr>
    </vt:vector>
  </TitlesOfParts>
  <Company>Ottawa-Carleton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</dc:title>
  <dc:creator>J Seguin</dc:creator>
  <cp:lastModifiedBy>James Seguin</cp:lastModifiedBy>
  <cp:revision>7</cp:revision>
  <dcterms:created xsi:type="dcterms:W3CDTF">2016-04-19T15:39:45Z</dcterms:created>
  <dcterms:modified xsi:type="dcterms:W3CDTF">2020-05-01T18:33:29Z</dcterms:modified>
</cp:coreProperties>
</file>