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2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le1bPAZsg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le1bPAZsgg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kN8As1yL3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kN8As1yL3s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JCaz_2Zt-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JCaz_2Zt-4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TmxV6HfQjhFFzbSz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the quantitative study of reactants and products in a chemical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Stoichiometry Introduction</a:t>
            </a:r>
            <a:r>
              <a:rPr lang="en-US" dirty="0" smtClean="0"/>
              <a:t> – </a:t>
            </a:r>
            <a:r>
              <a:rPr lang="en-US" dirty="0" err="1" smtClean="0"/>
              <a:t>Ketzbook</a:t>
            </a:r>
            <a:endParaRPr lang="en-US" dirty="0"/>
          </a:p>
        </p:txBody>
      </p:sp>
      <p:pic>
        <p:nvPicPr>
          <p:cNvPr id="6" name="Gle1bPAZsg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4556" y="1841863"/>
            <a:ext cx="8035108" cy="451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proportions </a:t>
            </a:r>
            <a:r>
              <a:rPr lang="en-US" dirty="0" smtClean="0"/>
              <a:t>– Cookie recipe</a:t>
            </a:r>
            <a:endParaRPr lang="en-US" dirty="0"/>
          </a:p>
        </p:txBody>
      </p:sp>
      <p:pic>
        <p:nvPicPr>
          <p:cNvPr id="6" name="Content Placeholder 5" descr="Best Cookie Recipes - The Idea Room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3" y="1906905"/>
            <a:ext cx="2452158" cy="3678238"/>
          </a:xfrm>
        </p:spPr>
      </p:pic>
      <p:sp>
        <p:nvSpPr>
          <p:cNvPr id="7" name="TextBox 6"/>
          <p:cNvSpPr txBox="1"/>
          <p:nvPr/>
        </p:nvSpPr>
        <p:spPr>
          <a:xfrm>
            <a:off x="3226526" y="1906905"/>
            <a:ext cx="3866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¼ </a:t>
            </a:r>
            <a:r>
              <a:rPr lang="en-US" dirty="0" smtClean="0">
                <a:solidFill>
                  <a:srgbClr val="FF0000"/>
                </a:solidFill>
              </a:rPr>
              <a:t>cups </a:t>
            </a:r>
            <a:r>
              <a:rPr lang="en-US" dirty="0">
                <a:solidFill>
                  <a:srgbClr val="FF0000"/>
                </a:solidFill>
              </a:rPr>
              <a:t>all-purpose </a:t>
            </a:r>
            <a:r>
              <a:rPr lang="en-US" dirty="0" smtClean="0">
                <a:solidFill>
                  <a:srgbClr val="FF0000"/>
                </a:solidFill>
              </a:rPr>
              <a:t>flour</a:t>
            </a:r>
            <a:endParaRPr lang="en-US" b="1" dirty="0">
              <a:solidFill>
                <a:srgbClr val="FF0000"/>
              </a:solidFill>
            </a:endParaRPr>
          </a:p>
          <a:p>
            <a:pPr fontAlgn="base"/>
            <a:r>
              <a:rPr lang="en-US" dirty="0" smtClean="0"/>
              <a:t>1 teaspoon </a:t>
            </a:r>
            <a:r>
              <a:rPr lang="en-US" dirty="0"/>
              <a:t>baking soda</a:t>
            </a:r>
          </a:p>
          <a:p>
            <a:pPr fontAlgn="base"/>
            <a:r>
              <a:rPr lang="en-US" b="1" dirty="0" smtClean="0"/>
              <a:t>½ </a:t>
            </a:r>
            <a:r>
              <a:rPr lang="en-US" dirty="0" smtClean="0"/>
              <a:t>teaspoon </a:t>
            </a:r>
            <a:r>
              <a:rPr lang="en-US" dirty="0"/>
              <a:t>salt</a:t>
            </a:r>
          </a:p>
          <a:p>
            <a:pPr fontAlgn="base"/>
            <a:r>
              <a:rPr lang="en-US" b="1" dirty="0" smtClean="0"/>
              <a:t>1 </a:t>
            </a:r>
            <a:r>
              <a:rPr lang="en-US" dirty="0" smtClean="0"/>
              <a:t>cup </a:t>
            </a:r>
            <a:r>
              <a:rPr lang="en-US" dirty="0"/>
              <a:t>butter, softened</a:t>
            </a:r>
          </a:p>
          <a:p>
            <a:pPr fontAlgn="base"/>
            <a:r>
              <a:rPr lang="en-US" b="1" dirty="0" smtClean="0"/>
              <a:t>¾ </a:t>
            </a:r>
            <a:r>
              <a:rPr lang="en-US" dirty="0" smtClean="0"/>
              <a:t>cup </a:t>
            </a:r>
            <a:r>
              <a:rPr lang="en-US" dirty="0"/>
              <a:t>granulated sugar</a:t>
            </a:r>
          </a:p>
          <a:p>
            <a:pPr fontAlgn="base"/>
            <a:r>
              <a:rPr lang="en-US" b="1" dirty="0" smtClean="0"/>
              <a:t>¾ </a:t>
            </a:r>
            <a:r>
              <a:rPr lang="en-US" dirty="0" smtClean="0"/>
              <a:t>cup </a:t>
            </a:r>
            <a:r>
              <a:rPr lang="en-US" dirty="0"/>
              <a:t>packed brown sugar</a:t>
            </a:r>
          </a:p>
          <a:p>
            <a:pPr fontAlgn="base"/>
            <a:r>
              <a:rPr lang="en-US" b="1" dirty="0" smtClean="0"/>
              <a:t>1 </a:t>
            </a:r>
            <a:r>
              <a:rPr lang="en-US" dirty="0" smtClean="0"/>
              <a:t>egg</a:t>
            </a:r>
            <a:endParaRPr lang="en-US" dirty="0"/>
          </a:p>
          <a:p>
            <a:pPr fontAlgn="base"/>
            <a:r>
              <a:rPr lang="en-US" b="1" dirty="0" smtClean="0"/>
              <a:t>1 </a:t>
            </a:r>
            <a:r>
              <a:rPr lang="en-US" dirty="0" smtClean="0"/>
              <a:t>teaspoon </a:t>
            </a:r>
            <a:r>
              <a:rPr lang="en-US" dirty="0"/>
              <a:t>vanilla</a:t>
            </a:r>
          </a:p>
          <a:p>
            <a:pPr fontAlgn="base"/>
            <a:r>
              <a:rPr lang="en-US" b="1" dirty="0" smtClean="0"/>
              <a:t>2 </a:t>
            </a:r>
            <a:r>
              <a:rPr lang="en-US" dirty="0" smtClean="0"/>
              <a:t>cups </a:t>
            </a:r>
            <a:r>
              <a:rPr lang="en-US" dirty="0"/>
              <a:t>semisweet chocolate chips</a:t>
            </a:r>
          </a:p>
          <a:p>
            <a:pPr fontAlgn="base"/>
            <a:r>
              <a:rPr lang="en-US" b="1" dirty="0" smtClean="0"/>
              <a:t>1 </a:t>
            </a:r>
            <a:r>
              <a:rPr lang="en-US" dirty="0" smtClean="0"/>
              <a:t>cup </a:t>
            </a:r>
            <a:r>
              <a:rPr lang="en-US" dirty="0"/>
              <a:t>coarsely chopped nuts, if </a:t>
            </a:r>
            <a:r>
              <a:rPr lang="en-US" dirty="0" smtClean="0"/>
              <a:t>desired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>
                <a:solidFill>
                  <a:srgbClr val="FF0000"/>
                </a:solidFill>
              </a:rPr>
              <a:t>Yields 48 cookies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613" y="6061165"/>
            <a:ext cx="1175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recipe can </a:t>
            </a:r>
            <a:r>
              <a:rPr lang="en-US" dirty="0"/>
              <a:t>be found </a:t>
            </a:r>
            <a:r>
              <a:rPr lang="en-US" dirty="0" smtClean="0"/>
              <a:t>here:</a:t>
            </a:r>
          </a:p>
          <a:p>
            <a:r>
              <a:rPr lang="en-US" dirty="0" smtClean="0"/>
              <a:t>https</a:t>
            </a:r>
            <a:r>
              <a:rPr lang="en-US" dirty="0"/>
              <a:t>://www.bettycrocker.com/recipes/ultimate-chocolate-chip-cookies/77c14e03-d8b0-4844-846d-f19304f61c57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7634" y="2050869"/>
            <a:ext cx="4413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 flour would I need to bake 125 cookies?</a:t>
            </a:r>
          </a:p>
          <a:p>
            <a:r>
              <a:rPr lang="en-US" dirty="0" smtClean="0"/>
              <a:t>(assume all other ingredients are on hand)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93132" y="3213463"/>
            <a:ext cx="4517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Flour = 125 cookies X 2.25 cup flour</a:t>
            </a:r>
          </a:p>
          <a:p>
            <a:r>
              <a:rPr lang="en-US" dirty="0" smtClean="0"/>
              <a:t>					48 cookies</a:t>
            </a:r>
          </a:p>
          <a:p>
            <a:r>
              <a:rPr lang="en-US" dirty="0" smtClean="0"/>
              <a:t>= 5.859375 cups flour</a:t>
            </a:r>
          </a:p>
          <a:p>
            <a:r>
              <a:rPr lang="en-US" dirty="0" smtClean="0"/>
              <a:t>= 5.86 cups flour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457509" y="3526971"/>
            <a:ext cx="1371600" cy="1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9715500" y="3540034"/>
            <a:ext cx="895350" cy="28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343900" y="3265357"/>
            <a:ext cx="895350" cy="28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9815103" y="3227802"/>
            <a:ext cx="1053738" cy="326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404221" y="3213463"/>
            <a:ext cx="1464620" cy="6155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57509" y="4280757"/>
            <a:ext cx="22963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conversion factor comes from the proportions in the recipe between flour and cookies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57509" y="4280757"/>
            <a:ext cx="2296341" cy="1477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0136531" y="3900982"/>
            <a:ext cx="0" cy="365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9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Working with Proportions – Cookie Recipe</a:t>
            </a:r>
            <a:endParaRPr lang="en-US" dirty="0"/>
          </a:p>
        </p:txBody>
      </p:sp>
      <p:pic>
        <p:nvPicPr>
          <p:cNvPr id="4" name="TkN8As1yL3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96533" y="1943100"/>
            <a:ext cx="839893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Proportions – Reaction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2180496"/>
            <a:ext cx="11273245" cy="36783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proportions in a reaction equation come from the coefficients in the balanced equation. (the recipe)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molecule of propane reacts with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en-US" sz="1600" dirty="0" smtClean="0">
                <a:sym typeface="Wingdings" panose="05000000000000000000" pitchFamily="2" charset="2"/>
              </a:rPr>
              <a:t> molecules of oxygen to produce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sz="1600" dirty="0" smtClean="0">
                <a:sym typeface="Wingdings" panose="05000000000000000000" pitchFamily="2" charset="2"/>
              </a:rPr>
              <a:t> molecules of carbon dioxide and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sz="1600" dirty="0" smtClean="0">
                <a:sym typeface="Wingdings" panose="05000000000000000000" pitchFamily="2" charset="2"/>
              </a:rPr>
              <a:t> molecules of water</a:t>
            </a:r>
          </a:p>
          <a:p>
            <a:pPr marL="0" indent="0" algn="ctr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10000 molecules + 50000 molecules  30000 molecules + 40000 molecules (1:5:3:4)</a:t>
            </a:r>
          </a:p>
          <a:p>
            <a:pPr marL="0" indent="0" algn="ctr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1 mole + 5 mole  3 mole + 4 mole (1:5:3:4 mole ratio)</a:t>
            </a:r>
          </a:p>
          <a:p>
            <a:pPr marL="0" indent="0">
              <a:buNone/>
            </a:pPr>
            <a:r>
              <a:rPr lang="en-US" sz="1600" b="1" dirty="0" smtClean="0">
                <a:sym typeface="Wingdings" panose="05000000000000000000" pitchFamily="2" charset="2"/>
              </a:rPr>
              <a:t>Home much propane would be required to form 38 moles of water?</a:t>
            </a:r>
          </a:p>
          <a:p>
            <a:pPr marL="0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? Propane = 38 mole water X 1 mole propane</a:t>
            </a:r>
          </a:p>
          <a:p>
            <a:pPr marL="0" indent="0">
              <a:buNone/>
            </a:pPr>
            <a:r>
              <a:rPr lang="en-US" sz="1600" dirty="0">
                <a:sym typeface="Wingdings" panose="05000000000000000000" pitchFamily="2" charset="2"/>
              </a:rPr>
              <a:t>	</a:t>
            </a:r>
            <a:r>
              <a:rPr lang="en-US" sz="1600" dirty="0" smtClean="0">
                <a:sym typeface="Wingdings" panose="05000000000000000000" pitchFamily="2" charset="2"/>
              </a:rPr>
              <a:t>				     4 mole water</a:t>
            </a:r>
          </a:p>
          <a:p>
            <a:pPr marL="0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= 9.5 mole propane</a:t>
            </a:r>
          </a:p>
          <a:p>
            <a:pPr marL="0" indent="0">
              <a:buNone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95896" y="4807132"/>
            <a:ext cx="1358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86300" y="4495800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conversion fraction (ratio) comes from the coefficients of the balance reaction equation (the recipe)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847850" y="4476750"/>
            <a:ext cx="1009650" cy="33038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70340" y="4837393"/>
            <a:ext cx="1009650" cy="33038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159579" y="4342592"/>
            <a:ext cx="1294855" cy="46454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9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Working with Proportions - Reaction Equations</a:t>
            </a:r>
            <a:endParaRPr lang="en-US" dirty="0"/>
          </a:p>
        </p:txBody>
      </p:sp>
      <p:pic>
        <p:nvPicPr>
          <p:cNvPr id="4" name="vJCaz_2Zt-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4933" y="1885950"/>
            <a:ext cx="8602134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Read section7.1</a:t>
            </a:r>
          </a:p>
          <a:p>
            <a:r>
              <a:rPr lang="en-US" altLang="en-US" sz="2800" dirty="0" smtClean="0"/>
              <a:t>Page </a:t>
            </a:r>
            <a:r>
              <a:rPr lang="en-US" altLang="en-US" sz="2800" dirty="0"/>
              <a:t>319 #</a:t>
            </a:r>
            <a:r>
              <a:rPr lang="en-US" altLang="en-US" sz="2800" dirty="0" smtClean="0"/>
              <a:t>1-3</a:t>
            </a:r>
          </a:p>
          <a:p>
            <a:r>
              <a:rPr lang="en-US" sz="2800" dirty="0" smtClean="0"/>
              <a:t>Take the </a:t>
            </a:r>
            <a:r>
              <a:rPr lang="en-US" sz="2800" dirty="0" smtClean="0">
                <a:hlinkClick r:id="rId2"/>
              </a:rPr>
              <a:t>Check Your Understanding 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4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39BD9F-8BD9-48D0-BCC2-8FA5C191A069}">
  <ds:schemaRefs>
    <ds:schemaRef ds:uri="http://purl.org/dc/dcmitype/"/>
    <ds:schemaRef ds:uri="http://schemas.microsoft.com/office/infopath/2007/PartnerControls"/>
    <ds:schemaRef ds:uri="ac4572f7-dc9e-4ce6-a210-4a839be5dd70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41d8231a-1f9d-476b-be5f-304d9c9b4ea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BDADEF-09A3-42B3-9299-14ECB72612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7413E-0C51-4135-A282-6495625A81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198</TotalTime>
  <Words>302</Words>
  <Application>Microsoft Office PowerPoint</Application>
  <PresentationFormat>Widescreen</PresentationFormat>
  <Paragraphs>42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Wingdings</vt:lpstr>
      <vt:lpstr>Wingdings 2</vt:lpstr>
      <vt:lpstr>Dividend</vt:lpstr>
      <vt:lpstr>Stoichiometry</vt:lpstr>
      <vt:lpstr>Stoichiometry Introduction – Ketzbook</vt:lpstr>
      <vt:lpstr>Working with proportions – Cookie recipe</vt:lpstr>
      <vt:lpstr>Working with Proportions – Cookie Recipe</vt:lpstr>
      <vt:lpstr>Working with Proportions – Reaction equations</vt:lpstr>
      <vt:lpstr>Working with Proportions - Reaction Equations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James Seguin</dc:creator>
  <cp:lastModifiedBy>James Seguin</cp:lastModifiedBy>
  <cp:revision>11</cp:revision>
  <dcterms:created xsi:type="dcterms:W3CDTF">2020-05-04T15:04:37Z</dcterms:created>
  <dcterms:modified xsi:type="dcterms:W3CDTF">2020-05-05T19:26:40Z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