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Lst>
  <p:sldIdLst>
    <p:sldId id="256" r:id="rId5"/>
    <p:sldId id="257" r:id="rId6"/>
    <p:sldId id="258" r:id="rId7"/>
    <p:sldId id="259" r:id="rId8"/>
    <p:sldId id="261" r:id="rId9"/>
    <p:sldId id="263" r:id="rId10"/>
    <p:sldId id="264" r:id="rId11"/>
    <p:sldId id="265" r:id="rId12"/>
    <p:sldId id="266" r:id="rId13"/>
    <p:sldId id="267" r:id="rId14"/>
    <p:sldId id="268" r:id="rId15"/>
    <p:sldId id="269" r:id="rId16"/>
    <p:sldId id="270" r:id="rId17"/>
    <p:sldId id="271" r:id="rId18"/>
    <p:sldId id="272" r:id="rId19"/>
    <p:sldId id="26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4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77D7C47-A071-4D6E-B1B9-8C1DAC80CE99}"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99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639B8F0-5149-4F5A-93F8-DA6007171B56}" type="slidenum">
              <a:rPr lang="en-US" altLang="en-US" smtClean="0"/>
              <a:pPr/>
              <a:t>‹#›</a:t>
            </a:fld>
            <a:endParaRPr lang="en-US" altLang="en-US"/>
          </a:p>
        </p:txBody>
      </p:sp>
    </p:spTree>
    <p:extLst>
      <p:ext uri="{BB962C8B-B14F-4D97-AF65-F5344CB8AC3E}">
        <p14:creationId xmlns:p14="http://schemas.microsoft.com/office/powerpoint/2010/main" val="329070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FF02873-8B97-4574-8426-1CD35527385A}" type="slidenum">
              <a:rPr lang="en-US" altLang="en-US" smtClean="0"/>
              <a:pPr/>
              <a:t>‹#›</a:t>
            </a:fld>
            <a:endParaRPr lang="en-US"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081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438400" y="6248400"/>
            <a:ext cx="2130425" cy="474663"/>
          </a:xfrm>
        </p:spPr>
        <p:txBody>
          <a:bodyPr/>
          <a:lstStyle>
            <a:lvl1pPr>
              <a:defRPr/>
            </a:lvl1pPr>
          </a:lstStyle>
          <a:p>
            <a:endParaRPr lang="en-US" alt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fld id="{EFF54BD0-5D2C-42C2-8179-9388DD29DF24}" type="slidenum">
              <a:rPr lang="en-US" altLang="en-US"/>
              <a:pPr/>
              <a:t>‹#›</a:t>
            </a:fld>
            <a:endParaRPr lang="en-US" altLang="en-US"/>
          </a:p>
        </p:txBody>
      </p:sp>
    </p:spTree>
    <p:extLst>
      <p:ext uri="{BB962C8B-B14F-4D97-AF65-F5344CB8AC3E}">
        <p14:creationId xmlns:p14="http://schemas.microsoft.com/office/powerpoint/2010/main" val="960523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endParaRPr lang="en-US"/>
          </a:p>
        </p:txBody>
      </p:sp>
      <p:sp>
        <p:nvSpPr>
          <p:cNvPr id="4" name="Date Placeholder 3"/>
          <p:cNvSpPr>
            <a:spLocks noGrp="1"/>
          </p:cNvSpPr>
          <p:nvPr>
            <p:ph type="dt" sz="half" idx="10"/>
          </p:nvPr>
        </p:nvSpPr>
        <p:spPr>
          <a:xfrm>
            <a:off x="2438400" y="6248400"/>
            <a:ext cx="2130425" cy="474663"/>
          </a:xfrm>
        </p:spPr>
        <p:txBody>
          <a:bodyPr/>
          <a:lstStyle>
            <a:lvl1pPr>
              <a:defRPr/>
            </a:lvl1pPr>
          </a:lstStyle>
          <a:p>
            <a:endParaRPr lang="en-US" alt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2092C2FF-B900-4CFF-B346-715CCC28772E}" type="slidenum">
              <a:rPr lang="en-US" altLang="en-US"/>
              <a:pPr/>
              <a:t>‹#›</a:t>
            </a:fld>
            <a:endParaRPr lang="en-US" altLang="en-US"/>
          </a:p>
        </p:txBody>
      </p:sp>
    </p:spTree>
    <p:extLst>
      <p:ext uri="{BB962C8B-B14F-4D97-AF65-F5344CB8AC3E}">
        <p14:creationId xmlns:p14="http://schemas.microsoft.com/office/powerpoint/2010/main" val="337390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EE50814-1F70-40F6-8E97-7E5752835A81}" type="slidenum">
              <a:rPr lang="en-US" altLang="en-US" smtClean="0"/>
              <a:pPr/>
              <a:t>‹#›</a:t>
            </a:fld>
            <a:endParaRPr lang="en-US" altLang="en-US"/>
          </a:p>
        </p:txBody>
      </p:sp>
    </p:spTree>
    <p:extLst>
      <p:ext uri="{BB962C8B-B14F-4D97-AF65-F5344CB8AC3E}">
        <p14:creationId xmlns:p14="http://schemas.microsoft.com/office/powerpoint/2010/main" val="360896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59A9ABA-E784-4100-9C30-3E74F8F6C30F}"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6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D35908E-81F5-4299-BCC4-514C86A8FDCE}" type="slidenum">
              <a:rPr lang="en-US" altLang="en-US" smtClean="0"/>
              <a:pPr/>
              <a:t>‹#›</a:t>
            </a:fld>
            <a:endParaRPr lang="en-US" altLang="en-US"/>
          </a:p>
        </p:txBody>
      </p:sp>
    </p:spTree>
    <p:extLst>
      <p:ext uri="{BB962C8B-B14F-4D97-AF65-F5344CB8AC3E}">
        <p14:creationId xmlns:p14="http://schemas.microsoft.com/office/powerpoint/2010/main" val="295281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55BDA22-BD51-4296-A680-5A93FC04E02E}" type="slidenum">
              <a:rPr lang="en-US" altLang="en-US" smtClean="0"/>
              <a:pPr/>
              <a:t>‹#›</a:t>
            </a:fld>
            <a:endParaRPr lang="en-US" altLang="en-US"/>
          </a:p>
        </p:txBody>
      </p:sp>
    </p:spTree>
    <p:extLst>
      <p:ext uri="{BB962C8B-B14F-4D97-AF65-F5344CB8AC3E}">
        <p14:creationId xmlns:p14="http://schemas.microsoft.com/office/powerpoint/2010/main" val="318488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1E0AE6C-57CC-4E91-9212-AB9F6F3701B4}" type="slidenum">
              <a:rPr lang="en-US" altLang="en-US" smtClean="0"/>
              <a:pPr/>
              <a:t>‹#›</a:t>
            </a:fld>
            <a:endParaRPr lang="en-US" altLang="en-US"/>
          </a:p>
        </p:txBody>
      </p:sp>
    </p:spTree>
    <p:extLst>
      <p:ext uri="{BB962C8B-B14F-4D97-AF65-F5344CB8AC3E}">
        <p14:creationId xmlns:p14="http://schemas.microsoft.com/office/powerpoint/2010/main" val="144763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2F40C391-173E-497B-9E69-527705634AD0}" type="slidenum">
              <a:rPr lang="en-US" altLang="en-US" smtClean="0"/>
              <a:pPr/>
              <a:t>‹#›</a:t>
            </a:fld>
            <a:endParaRPr lang="en-US" altLang="en-US"/>
          </a:p>
        </p:txBody>
      </p:sp>
    </p:spTree>
    <p:extLst>
      <p:ext uri="{BB962C8B-B14F-4D97-AF65-F5344CB8AC3E}">
        <p14:creationId xmlns:p14="http://schemas.microsoft.com/office/powerpoint/2010/main" val="105676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BCB9C53-A59E-4983-88AB-22FBB4D6BC5F}" type="slidenum">
              <a:rPr lang="en-US" altLang="en-US" smtClean="0"/>
              <a:pPr/>
              <a:t>‹#›</a:t>
            </a:fld>
            <a:endParaRPr lang="en-US" altLang="en-US"/>
          </a:p>
        </p:txBody>
      </p:sp>
    </p:spTree>
    <p:extLst>
      <p:ext uri="{BB962C8B-B14F-4D97-AF65-F5344CB8AC3E}">
        <p14:creationId xmlns:p14="http://schemas.microsoft.com/office/powerpoint/2010/main" val="411375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A0274FB-3B17-4E34-9D98-ED68E670D24F}"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94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lt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745AA3-2A5A-4BDD-89FB-6C419DF663EA}" type="slidenum">
              <a:rPr lang="en-US" altLang="en-US" smtClean="0"/>
              <a:pPr/>
              <a:t>‹#›</a:t>
            </a:fld>
            <a:endParaRPr lang="en-US"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50745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forms.gle/ZLT4wiUCz87yqiNM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altLang="en-US" dirty="0"/>
              <a:t>POWER AND EFFICIENCY</a:t>
            </a:r>
          </a:p>
        </p:txBody>
      </p:sp>
      <p:sp>
        <p:nvSpPr>
          <p:cNvPr id="2051" name="Rectangle 3"/>
          <p:cNvSpPr>
            <a:spLocks noGrp="1" noChangeArrowheads="1"/>
          </p:cNvSpPr>
          <p:nvPr>
            <p:ph type="subTitle" idx="1"/>
          </p:nvPr>
        </p:nvSpPr>
        <p:spPr/>
        <p:txBody>
          <a:bodyPr/>
          <a:lstStyle/>
          <a:p>
            <a:r>
              <a:rPr lang="en-US" altLang="en-US" dirty="0" smtClean="0"/>
              <a:t>Section 12.7</a:t>
            </a:r>
            <a:endParaRPr lang="en-US" alt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28" name="AutoShape 128"/>
          <p:cNvSpPr>
            <a:spLocks noGrp="1" noChangeArrowheads="1"/>
          </p:cNvSpPr>
          <p:nvPr>
            <p:ph type="title"/>
          </p:nvPr>
        </p:nvSpPr>
        <p:spPr/>
        <p:txBody>
          <a:bodyPr/>
          <a:lstStyle/>
          <a:p>
            <a:r>
              <a:rPr lang="en-US" altLang="en-US" dirty="0" smtClean="0"/>
              <a:t>Efficiency of some common items </a:t>
            </a:r>
            <a:endParaRPr lang="en-US" altLang="en-US" dirty="0"/>
          </a:p>
        </p:txBody>
      </p:sp>
      <p:graphicFrame>
        <p:nvGraphicFramePr>
          <p:cNvPr id="76933" name="Group 133"/>
          <p:cNvGraphicFramePr>
            <a:graphicFrameLocks noGrp="1"/>
          </p:cNvGraphicFramePr>
          <p:nvPr>
            <p:ph type="tbl" idx="1"/>
          </p:nvPr>
        </p:nvGraphicFramePr>
        <p:xfrm>
          <a:off x="838200" y="2362200"/>
          <a:ext cx="7693025" cy="4282441"/>
        </p:xfrm>
        <a:graphic>
          <a:graphicData uri="http://schemas.openxmlformats.org/drawingml/2006/table">
            <a:tbl>
              <a:tblPr/>
              <a:tblGrid>
                <a:gridCol w="4329113">
                  <a:extLst>
                    <a:ext uri="{9D8B030D-6E8A-4147-A177-3AD203B41FA5}">
                      <a16:colId xmlns:a16="http://schemas.microsoft.com/office/drawing/2014/main" val="1711347438"/>
                    </a:ext>
                  </a:extLst>
                </a:gridCol>
                <a:gridCol w="3363912">
                  <a:extLst>
                    <a:ext uri="{9D8B030D-6E8A-4147-A177-3AD203B41FA5}">
                      <a16:colId xmlns:a16="http://schemas.microsoft.com/office/drawing/2014/main" val="80524828"/>
                    </a:ext>
                  </a:extLst>
                </a:gridCol>
              </a:tblGrid>
              <a:tr h="292100">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Machine</a:t>
                      </a:r>
                      <a:endParaRPr kumimoji="0" lang="en-US"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Efficiency</a:t>
                      </a:r>
                      <a:endParaRPr kumimoji="0" lang="en-US"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4409589"/>
                  </a:ext>
                </a:extLst>
              </a:tr>
              <a:tr h="290513">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Electric heater</a:t>
                      </a:r>
                      <a:endParaRPr kumimoji="0" lang="en-US"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99%</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9136699"/>
                  </a:ext>
                </a:extLst>
              </a:tr>
              <a:tr h="469900">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Home gas furnace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85%</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85662757"/>
                  </a:ext>
                </a:extLst>
              </a:tr>
              <a:tr h="292100">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Wind generator</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60%</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6428529"/>
                  </a:ext>
                </a:extLst>
              </a:tr>
              <a:tr h="482600">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Nuclear power plant</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30%</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8483516"/>
                  </a:ext>
                </a:extLst>
              </a:tr>
              <a:tr h="292100">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Car engine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26%</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3389623"/>
                  </a:ext>
                </a:extLst>
              </a:tr>
              <a:tr h="290513">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Fluorescent light</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20%</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5988498"/>
                  </a:ext>
                </a:extLst>
              </a:tr>
              <a:tr h="292100">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Silicon solar cell</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12%</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3698871"/>
                  </a:ext>
                </a:extLst>
              </a:tr>
              <a:tr h="458788">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Steam locomotive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9%</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8396911"/>
                  </a:ext>
                </a:extLst>
              </a:tr>
              <a:tr h="493713">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Incandescent lamp</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2%</a:t>
                      </a:r>
                      <a:endParaRPr kumimoji="0" lang="en-US"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5273374"/>
                  </a:ext>
                </a:extLst>
              </a:tr>
            </a:tbl>
          </a:graphicData>
        </a:graphic>
      </p:graphicFrame>
      <p:sp>
        <p:nvSpPr>
          <p:cNvPr id="2" name="TextBox 1"/>
          <p:cNvSpPr txBox="1"/>
          <p:nvPr/>
        </p:nvSpPr>
        <p:spPr>
          <a:xfrm>
            <a:off x="228600" y="1905000"/>
            <a:ext cx="8686800" cy="369332"/>
          </a:xfrm>
          <a:prstGeom prst="rect">
            <a:avLst/>
          </a:prstGeom>
          <a:noFill/>
        </p:spPr>
        <p:txBody>
          <a:bodyPr wrap="square" rtlCol="0">
            <a:spAutoFit/>
          </a:bodyPr>
          <a:lstStyle/>
          <a:p>
            <a:pPr algn="ctr"/>
            <a:r>
              <a:rPr lang="en-US" dirty="0" smtClean="0"/>
              <a:t>Remember, efficiency is based on useful energy, what the machine was intended to do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Electricity</a:t>
            </a:r>
            <a:endParaRPr lang="en-US" dirty="0"/>
          </a:p>
        </p:txBody>
      </p:sp>
      <p:sp>
        <p:nvSpPr>
          <p:cNvPr id="4" name="TextBox 3"/>
          <p:cNvSpPr txBox="1"/>
          <p:nvPr/>
        </p:nvSpPr>
        <p:spPr>
          <a:xfrm>
            <a:off x="533400" y="1905000"/>
            <a:ext cx="8382000" cy="3477875"/>
          </a:xfrm>
          <a:prstGeom prst="rect">
            <a:avLst/>
          </a:prstGeom>
          <a:noFill/>
        </p:spPr>
        <p:txBody>
          <a:bodyPr wrap="square" rtlCol="0">
            <a:spAutoFit/>
          </a:bodyPr>
          <a:lstStyle/>
          <a:p>
            <a:r>
              <a:rPr lang="en-US" sz="2200" dirty="0" smtClean="0"/>
              <a:t>All electricity entering your house or apartment is measured using a smart meter. A Smart meter measures the amount of energy entering your house as well as the time of day that it is being used. In Ontario we have different rates for electricity usage, depending on the season and time of day (paused right now during the pandemic THANKFULLY!) When you use an electrical appliance or device, the energy passes through the meter first and is recorded for your bill. Electricity cost is billed as ¢ / </a:t>
            </a:r>
            <a:r>
              <a:rPr lang="en-US" sz="2200" dirty="0" err="1" smtClean="0"/>
              <a:t>kW.h</a:t>
            </a:r>
            <a:r>
              <a:rPr lang="en-US" sz="2200" dirty="0" smtClean="0"/>
              <a:t> (cents per kilowatt hour)</a:t>
            </a:r>
          </a:p>
          <a:p>
            <a:r>
              <a:rPr lang="en-US" sz="2200" dirty="0" smtClean="0"/>
              <a:t>Cost to operate = energy used x cost of energy</a:t>
            </a:r>
          </a:p>
          <a:p>
            <a:r>
              <a:rPr lang="en-US" sz="2200" dirty="0" smtClean="0"/>
              <a:t>Cost to operate = (power x time) x cost of energy</a:t>
            </a:r>
            <a:endParaRPr lang="en-US" sz="2200" dirty="0"/>
          </a:p>
        </p:txBody>
      </p:sp>
    </p:spTree>
    <p:extLst>
      <p:ext uri="{BB962C8B-B14F-4D97-AF65-F5344CB8AC3E}">
        <p14:creationId xmlns:p14="http://schemas.microsoft.com/office/powerpoint/2010/main" val="1453686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a:t>
            </a:r>
            <a:endParaRPr lang="en-US" dirty="0"/>
          </a:p>
        </p:txBody>
      </p:sp>
      <p:sp>
        <p:nvSpPr>
          <p:cNvPr id="4" name="TextBox 3"/>
          <p:cNvSpPr txBox="1"/>
          <p:nvPr/>
        </p:nvSpPr>
        <p:spPr>
          <a:xfrm>
            <a:off x="685800" y="1981200"/>
            <a:ext cx="7772400" cy="2862322"/>
          </a:xfrm>
          <a:prstGeom prst="rect">
            <a:avLst/>
          </a:prstGeom>
          <a:noFill/>
        </p:spPr>
        <p:txBody>
          <a:bodyPr wrap="square" rtlCol="0">
            <a:spAutoFit/>
          </a:bodyPr>
          <a:lstStyle/>
          <a:p>
            <a:r>
              <a:rPr lang="en-US" dirty="0" smtClean="0"/>
              <a:t>Last summer the school changed from fluorescent bulbs to LED for the lighting of the school. Each of the old ceiling light fixtures had 4 fluorescent bulbs and were replaced with fixtures containing 2 LED’s which provides the same amount of light. Let’s calculate how much money the school will save in a year.</a:t>
            </a:r>
          </a:p>
          <a:p>
            <a:r>
              <a:rPr lang="en-US" dirty="0" smtClean="0"/>
              <a:t>Assumptions:</a:t>
            </a:r>
          </a:p>
          <a:p>
            <a:pPr marL="285750" indent="-285750">
              <a:buFont typeface="Arial" panose="020B0604020202020204" pitchFamily="34" charset="0"/>
              <a:buChar char="•"/>
            </a:pPr>
            <a:r>
              <a:rPr lang="en-US" dirty="0" smtClean="0"/>
              <a:t>500 fixtures were replaced</a:t>
            </a:r>
          </a:p>
          <a:p>
            <a:pPr marL="285750" indent="-285750">
              <a:buFont typeface="Arial" panose="020B0604020202020204" pitchFamily="34" charset="0"/>
              <a:buChar char="•"/>
            </a:pPr>
            <a:r>
              <a:rPr lang="en-US" dirty="0" smtClean="0"/>
              <a:t>lights are on from 7:00am-7:00pm </a:t>
            </a:r>
            <a:r>
              <a:rPr lang="en-US" sz="1400" dirty="0" smtClean="0"/>
              <a:t>(12 hours per day/5 day per week/10 months per year)</a:t>
            </a:r>
          </a:p>
          <a:p>
            <a:pPr marL="285750" indent="-285750">
              <a:buFont typeface="Arial" panose="020B0604020202020204" pitchFamily="34" charset="0"/>
              <a:buChar char="•"/>
            </a:pPr>
            <a:r>
              <a:rPr lang="en-US" dirty="0" smtClean="0"/>
              <a:t>Fluorescent bulbs are 43W</a:t>
            </a:r>
          </a:p>
          <a:p>
            <a:pPr marL="285750" indent="-285750">
              <a:buFont typeface="Arial" panose="020B0604020202020204" pitchFamily="34" charset="0"/>
              <a:buChar char="•"/>
            </a:pPr>
            <a:r>
              <a:rPr lang="en-US" dirty="0" smtClean="0"/>
              <a:t>LED bulbs are 16W</a:t>
            </a:r>
          </a:p>
          <a:p>
            <a:pPr marL="285750" indent="-285750">
              <a:buFont typeface="Arial" panose="020B0604020202020204" pitchFamily="34" charset="0"/>
              <a:buChar char="•"/>
            </a:pPr>
            <a:r>
              <a:rPr lang="en-US" dirty="0" smtClean="0"/>
              <a:t>Cost of electricity during school hours is the on-peak rate of 13.4 ¢/</a:t>
            </a:r>
            <a:r>
              <a:rPr lang="en-US" dirty="0" err="1" smtClean="0"/>
              <a:t>kW.h</a:t>
            </a:r>
            <a:endParaRPr lang="en-US" dirty="0"/>
          </a:p>
        </p:txBody>
      </p:sp>
    </p:spTree>
    <p:extLst>
      <p:ext uri="{BB962C8B-B14F-4D97-AF65-F5344CB8AC3E}">
        <p14:creationId xmlns:p14="http://schemas.microsoft.com/office/powerpoint/2010/main" val="1031584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to run old Fluorescent Bulbs</a:t>
            </a:r>
            <a:endParaRPr lang="en-US" dirty="0"/>
          </a:p>
        </p:txBody>
      </p:sp>
      <p:sp>
        <p:nvSpPr>
          <p:cNvPr id="4" name="TextBox 3"/>
          <p:cNvSpPr txBox="1"/>
          <p:nvPr/>
        </p:nvSpPr>
        <p:spPr>
          <a:xfrm>
            <a:off x="381000" y="1905000"/>
            <a:ext cx="8305800" cy="1754326"/>
          </a:xfrm>
          <a:prstGeom prst="rect">
            <a:avLst/>
          </a:prstGeom>
          <a:noFill/>
        </p:spPr>
        <p:txBody>
          <a:bodyPr wrap="square" rtlCol="0">
            <a:spAutoFit/>
          </a:bodyPr>
          <a:lstStyle/>
          <a:p>
            <a:r>
              <a:rPr lang="en-US" dirty="0" smtClean="0"/>
              <a:t>Cost per bulb = [power </a:t>
            </a:r>
            <a:r>
              <a:rPr lang="en-US" dirty="0"/>
              <a:t>x </a:t>
            </a:r>
            <a:r>
              <a:rPr lang="en-US" dirty="0" smtClean="0"/>
              <a:t>time] </a:t>
            </a:r>
            <a:r>
              <a:rPr lang="en-US" dirty="0"/>
              <a:t>x cost of </a:t>
            </a:r>
            <a:r>
              <a:rPr lang="en-US" dirty="0" smtClean="0"/>
              <a:t>energy</a:t>
            </a:r>
          </a:p>
          <a:p>
            <a:r>
              <a:rPr lang="en-US" dirty="0" smtClean="0"/>
              <a:t>= [43W x (12h/day x 5day/week x 4week/month x 10month/year)] x 13.4 ¢/</a:t>
            </a:r>
            <a:r>
              <a:rPr lang="en-US" dirty="0" err="1" smtClean="0"/>
              <a:t>kW.h</a:t>
            </a:r>
            <a:endParaRPr lang="en-US" dirty="0" smtClean="0"/>
          </a:p>
          <a:p>
            <a:r>
              <a:rPr lang="en-US" dirty="0" smtClean="0"/>
              <a:t>= [103200W.h/year] x 13.4¢/</a:t>
            </a:r>
            <a:r>
              <a:rPr lang="en-US" dirty="0" err="1" smtClean="0"/>
              <a:t>kW.h</a:t>
            </a:r>
            <a:r>
              <a:rPr lang="en-US" dirty="0" smtClean="0"/>
              <a:t>  (103200W.h/year = 103.2kW.h/year)</a:t>
            </a:r>
          </a:p>
          <a:p>
            <a:r>
              <a:rPr lang="en-US" dirty="0" smtClean="0"/>
              <a:t>= 1382.88 ¢/year = $13.8288/year per bulb (there are 2000 bulbs)</a:t>
            </a:r>
          </a:p>
          <a:p>
            <a:r>
              <a:rPr lang="en-US" dirty="0" smtClean="0"/>
              <a:t>= $27657.60/year when using fluorescent bulbs</a:t>
            </a:r>
            <a:endParaRPr lang="en-US" dirty="0"/>
          </a:p>
          <a:p>
            <a:endParaRPr lang="en-US" dirty="0" smtClean="0"/>
          </a:p>
        </p:txBody>
      </p:sp>
    </p:spTree>
    <p:extLst>
      <p:ext uri="{BB962C8B-B14F-4D97-AF65-F5344CB8AC3E}">
        <p14:creationId xmlns:p14="http://schemas.microsoft.com/office/powerpoint/2010/main" val="40302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to run new LED Bulbs</a:t>
            </a:r>
            <a:endParaRPr lang="en-US" dirty="0"/>
          </a:p>
        </p:txBody>
      </p:sp>
      <p:sp>
        <p:nvSpPr>
          <p:cNvPr id="4" name="TextBox 3"/>
          <p:cNvSpPr txBox="1"/>
          <p:nvPr/>
        </p:nvSpPr>
        <p:spPr>
          <a:xfrm>
            <a:off x="304800" y="1905000"/>
            <a:ext cx="8382000" cy="2031325"/>
          </a:xfrm>
          <a:prstGeom prst="rect">
            <a:avLst/>
          </a:prstGeom>
          <a:noFill/>
        </p:spPr>
        <p:txBody>
          <a:bodyPr wrap="square" rtlCol="0">
            <a:spAutoFit/>
          </a:bodyPr>
          <a:lstStyle/>
          <a:p>
            <a:r>
              <a:rPr lang="en-US" dirty="0"/>
              <a:t>Cost per bulb = </a:t>
            </a:r>
            <a:r>
              <a:rPr lang="en-US" dirty="0" smtClean="0"/>
              <a:t>[power </a:t>
            </a:r>
            <a:r>
              <a:rPr lang="en-US" dirty="0"/>
              <a:t>x </a:t>
            </a:r>
            <a:r>
              <a:rPr lang="en-US" dirty="0" smtClean="0"/>
              <a:t>time] </a:t>
            </a:r>
            <a:r>
              <a:rPr lang="en-US" dirty="0"/>
              <a:t>x cost of energy</a:t>
            </a:r>
          </a:p>
          <a:p>
            <a:r>
              <a:rPr lang="en-US" dirty="0"/>
              <a:t>= </a:t>
            </a:r>
            <a:r>
              <a:rPr lang="en-US" dirty="0" smtClean="0"/>
              <a:t>[16W </a:t>
            </a:r>
            <a:r>
              <a:rPr lang="en-US" dirty="0"/>
              <a:t>x (12h/day x 5day/week x 4week/month x 10month/year</a:t>
            </a:r>
            <a:r>
              <a:rPr lang="en-US" dirty="0" smtClean="0"/>
              <a:t>)] </a:t>
            </a:r>
            <a:r>
              <a:rPr lang="en-US" dirty="0"/>
              <a:t>x 13.4 ¢/</a:t>
            </a:r>
            <a:r>
              <a:rPr lang="en-US" dirty="0" err="1" smtClean="0"/>
              <a:t>kW.h</a:t>
            </a:r>
            <a:endParaRPr lang="en-US" dirty="0" smtClean="0"/>
          </a:p>
          <a:p>
            <a:r>
              <a:rPr lang="en-US" dirty="0"/>
              <a:t>= </a:t>
            </a:r>
            <a:r>
              <a:rPr lang="en-US" dirty="0" smtClean="0"/>
              <a:t>[38400W.h/year] </a:t>
            </a:r>
            <a:r>
              <a:rPr lang="en-US" dirty="0"/>
              <a:t>x 13.4¢/</a:t>
            </a:r>
            <a:r>
              <a:rPr lang="en-US" dirty="0" err="1"/>
              <a:t>kW.h</a:t>
            </a:r>
            <a:r>
              <a:rPr lang="en-US" dirty="0"/>
              <a:t>  </a:t>
            </a:r>
            <a:r>
              <a:rPr lang="en-US" dirty="0" smtClean="0"/>
              <a:t>(38400W.h/year </a:t>
            </a:r>
            <a:r>
              <a:rPr lang="en-US" dirty="0"/>
              <a:t>= </a:t>
            </a:r>
            <a:r>
              <a:rPr lang="en-US" dirty="0" smtClean="0"/>
              <a:t>38.4kW.h/year</a:t>
            </a:r>
            <a:r>
              <a:rPr lang="en-US" dirty="0"/>
              <a:t>)</a:t>
            </a:r>
          </a:p>
          <a:p>
            <a:r>
              <a:rPr lang="en-US" dirty="0"/>
              <a:t>= </a:t>
            </a:r>
            <a:r>
              <a:rPr lang="en-US" dirty="0" smtClean="0"/>
              <a:t>514.56 </a:t>
            </a:r>
            <a:r>
              <a:rPr lang="en-US" dirty="0"/>
              <a:t>¢/year = </a:t>
            </a:r>
            <a:r>
              <a:rPr lang="en-US" dirty="0" smtClean="0"/>
              <a:t>$5.1456/year </a:t>
            </a:r>
            <a:r>
              <a:rPr lang="en-US" dirty="0"/>
              <a:t>per bulb (there are </a:t>
            </a:r>
            <a:r>
              <a:rPr lang="en-US" dirty="0" smtClean="0"/>
              <a:t>1000 </a:t>
            </a:r>
            <a:r>
              <a:rPr lang="en-US" dirty="0"/>
              <a:t>bulbs)</a:t>
            </a:r>
          </a:p>
          <a:p>
            <a:r>
              <a:rPr lang="en-US" dirty="0"/>
              <a:t>= </a:t>
            </a:r>
            <a:r>
              <a:rPr lang="en-US" dirty="0" smtClean="0"/>
              <a:t>$5145.60/year </a:t>
            </a:r>
            <a:r>
              <a:rPr lang="en-US" dirty="0"/>
              <a:t>when using </a:t>
            </a:r>
            <a:r>
              <a:rPr lang="en-US" dirty="0" smtClean="0"/>
              <a:t>LED bulbs</a:t>
            </a:r>
            <a:endParaRPr lang="en-US" dirty="0"/>
          </a:p>
          <a:p>
            <a:endParaRPr lang="en-US" dirty="0"/>
          </a:p>
          <a:p>
            <a:endParaRPr lang="en-US" dirty="0"/>
          </a:p>
        </p:txBody>
      </p:sp>
    </p:spTree>
    <p:extLst>
      <p:ext uri="{BB962C8B-B14F-4D97-AF65-F5344CB8AC3E}">
        <p14:creationId xmlns:p14="http://schemas.microsoft.com/office/powerpoint/2010/main" val="3668173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Savings per Year</a:t>
            </a:r>
            <a:endParaRPr lang="en-US" dirty="0"/>
          </a:p>
        </p:txBody>
      </p:sp>
      <p:sp>
        <p:nvSpPr>
          <p:cNvPr id="4" name="TextBox 3"/>
          <p:cNvSpPr txBox="1"/>
          <p:nvPr/>
        </p:nvSpPr>
        <p:spPr>
          <a:xfrm>
            <a:off x="609600" y="1981200"/>
            <a:ext cx="7772400" cy="923330"/>
          </a:xfrm>
          <a:prstGeom prst="rect">
            <a:avLst/>
          </a:prstGeom>
          <a:noFill/>
        </p:spPr>
        <p:txBody>
          <a:bodyPr wrap="square" rtlCol="0">
            <a:spAutoFit/>
          </a:bodyPr>
          <a:lstStyle/>
          <a:p>
            <a:r>
              <a:rPr lang="en-US" dirty="0" smtClean="0"/>
              <a:t>Cost savings = cost of using fluorescent – cost of using LED</a:t>
            </a:r>
          </a:p>
          <a:p>
            <a:r>
              <a:rPr lang="en-US" dirty="0" smtClean="0"/>
              <a:t>= </a:t>
            </a:r>
            <a:r>
              <a:rPr lang="en-US" dirty="0"/>
              <a:t>$27657.60/year </a:t>
            </a:r>
            <a:r>
              <a:rPr lang="en-US" dirty="0" smtClean="0"/>
              <a:t>- </a:t>
            </a:r>
            <a:r>
              <a:rPr lang="en-US" dirty="0"/>
              <a:t>$</a:t>
            </a:r>
            <a:r>
              <a:rPr lang="en-US" dirty="0" smtClean="0"/>
              <a:t>5145.60/year</a:t>
            </a:r>
          </a:p>
          <a:p>
            <a:r>
              <a:rPr lang="en-US" dirty="0" smtClean="0"/>
              <a:t>= $22512.00/year </a:t>
            </a:r>
            <a:r>
              <a:rPr lang="en-US" dirty="0" smtClean="0">
                <a:solidFill>
                  <a:srgbClr val="FF9900"/>
                </a:solidFill>
              </a:rPr>
              <a:t>Not too bad…</a:t>
            </a:r>
            <a:endParaRPr lang="en-US" dirty="0">
              <a:solidFill>
                <a:srgbClr val="FF9900"/>
              </a:solidFill>
            </a:endParaRPr>
          </a:p>
        </p:txBody>
      </p:sp>
    </p:spTree>
    <p:extLst>
      <p:ext uri="{BB962C8B-B14F-4D97-AF65-F5344CB8AC3E}">
        <p14:creationId xmlns:p14="http://schemas.microsoft.com/office/powerpoint/2010/main" val="3567724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p:cNvSpPr>
            <a:spLocks noGrp="1" noChangeArrowheads="1"/>
          </p:cNvSpPr>
          <p:nvPr>
            <p:ph type="title"/>
          </p:nvPr>
        </p:nvSpPr>
        <p:spPr/>
        <p:txBody>
          <a:bodyPr/>
          <a:lstStyle/>
          <a:p>
            <a:r>
              <a:rPr lang="en-US" altLang="en-US" dirty="0" smtClean="0"/>
              <a:t>Practice</a:t>
            </a:r>
            <a:endParaRPr lang="en-US" altLang="en-US" dirty="0"/>
          </a:p>
        </p:txBody>
      </p:sp>
      <p:sp>
        <p:nvSpPr>
          <p:cNvPr id="71683" name="Rectangle 3"/>
          <p:cNvSpPr>
            <a:spLocks noGrp="1" noChangeArrowheads="1"/>
          </p:cNvSpPr>
          <p:nvPr>
            <p:ph idx="1"/>
          </p:nvPr>
        </p:nvSpPr>
        <p:spPr/>
        <p:txBody>
          <a:bodyPr/>
          <a:lstStyle/>
          <a:p>
            <a:r>
              <a:rPr lang="en-US" altLang="en-US" dirty="0"/>
              <a:t>1) Power Practice Problems </a:t>
            </a:r>
            <a:r>
              <a:rPr lang="en-US" altLang="en-US" dirty="0" smtClean="0"/>
              <a:t>(end of the note)</a:t>
            </a:r>
            <a:endParaRPr lang="en-US" altLang="en-US" dirty="0"/>
          </a:p>
          <a:p>
            <a:r>
              <a:rPr lang="en-US" altLang="en-US" dirty="0"/>
              <a:t>2) </a:t>
            </a:r>
            <a:r>
              <a:rPr lang="en-US" altLang="en-US" dirty="0" smtClean="0"/>
              <a:t>Read Section 12.7 p.530-535 in your text.</a:t>
            </a:r>
            <a:endParaRPr lang="en-US" altLang="en-US" dirty="0"/>
          </a:p>
          <a:p>
            <a:r>
              <a:rPr lang="en-US" altLang="en-US" dirty="0"/>
              <a:t>3</a:t>
            </a:r>
            <a:r>
              <a:rPr lang="en-US" altLang="en-US" dirty="0" smtClean="0"/>
              <a:t>) page 535 #5,6,7</a:t>
            </a:r>
          </a:p>
          <a:p>
            <a:r>
              <a:rPr lang="en-US" altLang="en-US" dirty="0" smtClean="0"/>
              <a:t>4) Take the </a:t>
            </a:r>
            <a:r>
              <a:rPr lang="en-US" altLang="en-US" dirty="0" smtClean="0">
                <a:hlinkClick r:id="rId2"/>
              </a:rPr>
              <a:t>Check Your Understanding Quiz</a:t>
            </a:r>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r>
              <a:rPr lang="en-US" altLang="en-US"/>
              <a:t>Power</a:t>
            </a:r>
          </a:p>
        </p:txBody>
      </p:sp>
      <p:sp>
        <p:nvSpPr>
          <p:cNvPr id="3075" name="Rectangle 3"/>
          <p:cNvSpPr>
            <a:spLocks noGrp="1" noChangeArrowheads="1"/>
          </p:cNvSpPr>
          <p:nvPr>
            <p:ph idx="1"/>
          </p:nvPr>
        </p:nvSpPr>
        <p:spPr>
          <a:xfrm>
            <a:off x="768096" y="2084832"/>
            <a:ext cx="7994904" cy="4224528"/>
          </a:xfrm>
        </p:spPr>
        <p:txBody>
          <a:bodyPr>
            <a:normAutofit/>
          </a:bodyPr>
          <a:lstStyle/>
          <a:p>
            <a:pPr>
              <a:lnSpc>
                <a:spcPct val="90000"/>
              </a:lnSpc>
            </a:pPr>
            <a:r>
              <a:rPr lang="en-US" altLang="en-US" sz="2800" dirty="0"/>
              <a:t>Rate at which </a:t>
            </a:r>
            <a:r>
              <a:rPr lang="en-US" altLang="en-US" sz="2800" b="1" u="sng" dirty="0"/>
              <a:t>electrons</a:t>
            </a:r>
            <a:r>
              <a:rPr lang="en-US" altLang="en-US" sz="2800" b="1" dirty="0"/>
              <a:t> </a:t>
            </a:r>
            <a:r>
              <a:rPr lang="en-US" altLang="en-US" sz="2800" dirty="0"/>
              <a:t>spend their energy </a:t>
            </a:r>
            <a:r>
              <a:rPr lang="en-US" altLang="en-US" sz="2800" dirty="0" smtClean="0"/>
              <a:t>when they encounter a load or resistance</a:t>
            </a:r>
            <a:r>
              <a:rPr lang="en-US" altLang="en-US" sz="2800" dirty="0"/>
              <a:t>.</a:t>
            </a:r>
          </a:p>
          <a:p>
            <a:pPr>
              <a:lnSpc>
                <a:spcPct val="90000"/>
              </a:lnSpc>
            </a:pPr>
            <a:r>
              <a:rPr lang="en-US" altLang="en-US" sz="2800" dirty="0"/>
              <a:t>Depends upon two things:</a:t>
            </a:r>
          </a:p>
          <a:p>
            <a:pPr lvl="1">
              <a:lnSpc>
                <a:spcPct val="90000"/>
              </a:lnSpc>
            </a:pPr>
            <a:r>
              <a:rPr lang="en-US" altLang="en-US" sz="2800" dirty="0"/>
              <a:t>The greater the _</a:t>
            </a:r>
            <a:r>
              <a:rPr lang="en-US" altLang="en-US" sz="2800" b="1" u="sng" dirty="0"/>
              <a:t>potential difference</a:t>
            </a:r>
            <a:r>
              <a:rPr lang="en-US" altLang="en-US" sz="2800" dirty="0"/>
              <a:t>__ across a </a:t>
            </a:r>
            <a:r>
              <a:rPr lang="en-US" altLang="en-US" sz="2800" dirty="0" smtClean="0"/>
              <a:t>load, </a:t>
            </a:r>
            <a:r>
              <a:rPr lang="en-US" altLang="en-US" sz="2800" dirty="0"/>
              <a:t>the _</a:t>
            </a:r>
            <a:r>
              <a:rPr lang="en-US" altLang="en-US" sz="2800" b="1" u="sng" dirty="0"/>
              <a:t>greater</a:t>
            </a:r>
            <a:r>
              <a:rPr lang="en-US" altLang="en-US" sz="2800" dirty="0"/>
              <a:t>_ the __</a:t>
            </a:r>
            <a:r>
              <a:rPr lang="en-US" altLang="en-US" sz="2800" b="1" u="sng" dirty="0"/>
              <a:t>energy___</a:t>
            </a:r>
            <a:r>
              <a:rPr lang="en-US" altLang="en-US" sz="2800" dirty="0"/>
              <a:t> converted to heat and light. </a:t>
            </a:r>
          </a:p>
          <a:p>
            <a:pPr lvl="1">
              <a:lnSpc>
                <a:spcPct val="90000"/>
              </a:lnSpc>
            </a:pPr>
            <a:r>
              <a:rPr lang="en-US" altLang="en-US" sz="2800" dirty="0"/>
              <a:t>The more </a:t>
            </a:r>
            <a:r>
              <a:rPr lang="en-US" altLang="en-US" sz="2800" b="1" u="sng" dirty="0"/>
              <a:t>_electrons</a:t>
            </a:r>
            <a:r>
              <a:rPr lang="en-US" altLang="en-US" sz="2800" dirty="0"/>
              <a:t> passing through a </a:t>
            </a:r>
            <a:r>
              <a:rPr lang="en-US" altLang="en-US" sz="2800" dirty="0" smtClean="0"/>
              <a:t>load, </a:t>
            </a:r>
            <a:r>
              <a:rPr lang="en-US" altLang="en-US" sz="2800" dirty="0"/>
              <a:t>the _</a:t>
            </a:r>
            <a:r>
              <a:rPr lang="en-US" altLang="en-US" sz="2800" b="1" u="sng" dirty="0"/>
              <a:t>faster___</a:t>
            </a:r>
            <a:r>
              <a:rPr lang="en-US" altLang="en-US" sz="2800" dirty="0"/>
              <a:t> the energy is converted.</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p:txBody>
          <a:bodyPr/>
          <a:lstStyle/>
          <a:p>
            <a:r>
              <a:rPr lang="en-US" altLang="en-US" dirty="0"/>
              <a:t>Power</a:t>
            </a:r>
          </a:p>
        </p:txBody>
      </p:sp>
      <p:sp>
        <p:nvSpPr>
          <p:cNvPr id="64515" name="Rectangle 3"/>
          <p:cNvSpPr>
            <a:spLocks noGrp="1" noChangeArrowheads="1"/>
          </p:cNvSpPr>
          <p:nvPr>
            <p:ph idx="1"/>
          </p:nvPr>
        </p:nvSpPr>
        <p:spPr>
          <a:xfrm>
            <a:off x="304800" y="2084832"/>
            <a:ext cx="8839200" cy="4239768"/>
          </a:xfrm>
        </p:spPr>
        <p:txBody>
          <a:bodyPr>
            <a:normAutofit/>
          </a:bodyPr>
          <a:lstStyle/>
          <a:p>
            <a:r>
              <a:rPr lang="en-US" altLang="en-US" sz="2400" b="1" dirty="0"/>
              <a:t>Metric Units</a:t>
            </a:r>
            <a:r>
              <a:rPr lang="en-US" altLang="en-US" sz="2400" dirty="0"/>
              <a:t> - One _</a:t>
            </a:r>
            <a:r>
              <a:rPr lang="en-US" altLang="en-US" sz="2400" b="1" u="sng" dirty="0"/>
              <a:t>Watt____</a:t>
            </a:r>
            <a:r>
              <a:rPr lang="en-US" altLang="en-US" sz="2400" dirty="0"/>
              <a:t> is a </a:t>
            </a:r>
            <a:r>
              <a:rPr lang="en-US" altLang="en-US" sz="2400" u="sng" dirty="0"/>
              <a:t>rate</a:t>
            </a:r>
            <a:r>
              <a:rPr lang="en-US" altLang="en-US" sz="2400" dirty="0"/>
              <a:t> of converting one _</a:t>
            </a:r>
            <a:r>
              <a:rPr lang="en-US" altLang="en-US" sz="2400" b="1" u="sng" dirty="0"/>
              <a:t>Joule_</a:t>
            </a:r>
            <a:r>
              <a:rPr lang="en-US" altLang="en-US" sz="2400" dirty="0"/>
              <a:t> of energy to another form per second. </a:t>
            </a:r>
            <a:r>
              <a:rPr lang="en-US" altLang="en-US" sz="2400" b="1" dirty="0"/>
              <a:t>P = </a:t>
            </a:r>
            <a:r>
              <a:rPr lang="en-US" altLang="en-US" sz="2400" b="1" dirty="0" smtClean="0"/>
              <a:t>E/t</a:t>
            </a:r>
          </a:p>
          <a:p>
            <a:r>
              <a:rPr lang="en-US" altLang="en-US" sz="2400" b="1" dirty="0" smtClean="0"/>
              <a:t>Power (W) = Energy/time (J/s)</a:t>
            </a:r>
            <a:endParaRPr lang="en-US" altLang="en-US" sz="2400" b="1" dirty="0"/>
          </a:p>
          <a:p>
            <a:endParaRPr lang="en-US" altLang="en-US" sz="2400" b="1" dirty="0"/>
          </a:p>
          <a:p>
            <a:pPr>
              <a:buFont typeface="Wingdings" panose="05000000000000000000" pitchFamily="2" charset="2"/>
              <a:buNone/>
            </a:pPr>
            <a:r>
              <a:rPr lang="en-US" altLang="en-US" sz="2400" b="1" dirty="0"/>
              <a:t>Power (</a:t>
            </a:r>
            <a:r>
              <a:rPr lang="en-US" altLang="en-US" sz="2400" b="1" dirty="0" smtClean="0"/>
              <a:t>Watt) </a:t>
            </a:r>
            <a:r>
              <a:rPr lang="en-US" altLang="en-US" sz="2400" b="1" dirty="0"/>
              <a:t>= </a:t>
            </a:r>
            <a:r>
              <a:rPr lang="en-US" altLang="en-US" sz="2400" b="1" u="sng" dirty="0"/>
              <a:t>potential </a:t>
            </a:r>
            <a:r>
              <a:rPr lang="en-US" altLang="en-US" sz="2400" b="1" u="sng" dirty="0" smtClean="0"/>
              <a:t>difference</a:t>
            </a:r>
            <a:r>
              <a:rPr lang="en-US" altLang="en-US" sz="2400" b="1" dirty="0" smtClean="0"/>
              <a:t>(volt) </a:t>
            </a:r>
            <a:r>
              <a:rPr lang="en-US" altLang="en-US" sz="2400" b="1" dirty="0"/>
              <a:t>x </a:t>
            </a:r>
            <a:r>
              <a:rPr lang="en-US" altLang="en-US" sz="2400" b="1" u="sng" dirty="0" smtClean="0"/>
              <a:t>current</a:t>
            </a:r>
            <a:r>
              <a:rPr lang="en-US" altLang="en-US" sz="2400" b="1" dirty="0" smtClean="0"/>
              <a:t>(ampere) </a:t>
            </a:r>
            <a:endParaRPr lang="en-US" altLang="en-US" sz="2400" dirty="0"/>
          </a:p>
          <a:p>
            <a:pPr>
              <a:buFont typeface="Wingdings" panose="05000000000000000000" pitchFamily="2" charset="2"/>
              <a:buNone/>
            </a:pPr>
            <a:r>
              <a:rPr lang="en-US" altLang="en-US" sz="2400" b="1" dirty="0"/>
              <a:t>P = V I</a:t>
            </a:r>
            <a:r>
              <a:rPr lang="en-US" altLang="en-US" sz="2400" dirty="0"/>
              <a:t> </a:t>
            </a:r>
          </a:p>
        </p:txBody>
      </p:sp>
      <p:sp>
        <p:nvSpPr>
          <p:cNvPr id="64517" name="Rectangle 5"/>
          <p:cNvSpPr>
            <a:spLocks noChangeArrowheads="1"/>
          </p:cNvSpPr>
          <p:nvPr/>
        </p:nvSpPr>
        <p:spPr bwMode="auto">
          <a:xfrm>
            <a:off x="304800" y="3886200"/>
            <a:ext cx="7696200" cy="1143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4" name="Rectangle 8"/>
          <p:cNvSpPr>
            <a:spLocks noGrp="1" noChangeArrowheads="1"/>
          </p:cNvSpPr>
          <p:nvPr>
            <p:ph type="title"/>
          </p:nvPr>
        </p:nvSpPr>
        <p:spPr/>
        <p:txBody>
          <a:bodyPr/>
          <a:lstStyle/>
          <a:p>
            <a:r>
              <a:rPr lang="en-US" altLang="en-US" dirty="0" smtClean="0"/>
              <a:t>POWER Analogy</a:t>
            </a:r>
            <a:endParaRPr lang="en-US" altLang="en-US" dirty="0"/>
          </a:p>
        </p:txBody>
      </p:sp>
      <p:sp>
        <p:nvSpPr>
          <p:cNvPr id="65539" name="Rectangle 3"/>
          <p:cNvSpPr>
            <a:spLocks noGrp="1" noChangeArrowheads="1"/>
          </p:cNvSpPr>
          <p:nvPr>
            <p:ph type="body" sz="half" idx="1"/>
          </p:nvPr>
        </p:nvSpPr>
        <p:spPr>
          <a:xfrm>
            <a:off x="457200" y="2362200"/>
            <a:ext cx="5105400" cy="3886200"/>
          </a:xfrm>
        </p:spPr>
        <p:txBody>
          <a:bodyPr>
            <a:noAutofit/>
          </a:bodyPr>
          <a:lstStyle/>
          <a:p>
            <a:r>
              <a:rPr lang="en-US" altLang="en-US" sz="2800" dirty="0"/>
              <a:t>Power is like the total amount of money spent on tickets for a show. The rate at which money is spent at each checkout depends on:</a:t>
            </a:r>
          </a:p>
          <a:p>
            <a:r>
              <a:rPr lang="en-US" altLang="en-US" sz="2800" b="1" dirty="0" smtClean="0">
                <a:solidFill>
                  <a:srgbClr val="FF9900"/>
                </a:solidFill>
              </a:rPr>
              <a:t>cost </a:t>
            </a:r>
            <a:r>
              <a:rPr lang="en-US" altLang="en-US" sz="2800" b="1" dirty="0">
                <a:solidFill>
                  <a:srgbClr val="FF9900"/>
                </a:solidFill>
              </a:rPr>
              <a:t>per </a:t>
            </a:r>
            <a:r>
              <a:rPr lang="en-US" altLang="en-US" sz="2800" b="1" dirty="0" smtClean="0">
                <a:solidFill>
                  <a:srgbClr val="FF9900"/>
                </a:solidFill>
              </a:rPr>
              <a:t>ticket</a:t>
            </a:r>
            <a:r>
              <a:rPr lang="en-US" altLang="en-US" sz="2800" dirty="0" smtClean="0">
                <a:solidFill>
                  <a:srgbClr val="FF9900"/>
                </a:solidFill>
              </a:rPr>
              <a:t> (voltage)</a:t>
            </a:r>
            <a:endParaRPr lang="en-US" altLang="en-US" sz="2800" dirty="0">
              <a:solidFill>
                <a:srgbClr val="FF9900"/>
              </a:solidFill>
            </a:endParaRPr>
          </a:p>
          <a:p>
            <a:r>
              <a:rPr lang="en-US" altLang="en-US" sz="2800" b="1" dirty="0">
                <a:solidFill>
                  <a:srgbClr val="FF9900"/>
                </a:solidFill>
              </a:rPr>
              <a:t>a</a:t>
            </a:r>
            <a:r>
              <a:rPr lang="en-US" altLang="en-US" sz="2800" b="1" dirty="0" smtClean="0">
                <a:solidFill>
                  <a:srgbClr val="FF9900"/>
                </a:solidFill>
              </a:rPr>
              <a:t>mount of </a:t>
            </a:r>
            <a:r>
              <a:rPr lang="en-US" altLang="en-US" sz="2800" b="1" dirty="0">
                <a:solidFill>
                  <a:srgbClr val="FF9900"/>
                </a:solidFill>
              </a:rPr>
              <a:t>people buying </a:t>
            </a:r>
            <a:r>
              <a:rPr lang="en-US" altLang="en-US" sz="2800" b="1" dirty="0" smtClean="0">
                <a:solidFill>
                  <a:srgbClr val="FF9900"/>
                </a:solidFill>
              </a:rPr>
              <a:t>tickets </a:t>
            </a:r>
            <a:r>
              <a:rPr lang="en-US" altLang="en-US" sz="2800" dirty="0" smtClean="0">
                <a:solidFill>
                  <a:srgbClr val="FF9900"/>
                </a:solidFill>
              </a:rPr>
              <a:t>(current)</a:t>
            </a:r>
            <a:endParaRPr lang="en-US" altLang="en-US" sz="2800" dirty="0">
              <a:solidFill>
                <a:srgbClr val="FF9900"/>
              </a:solidFill>
            </a:endParaRPr>
          </a:p>
        </p:txBody>
      </p:sp>
      <p:pic>
        <p:nvPicPr>
          <p:cNvPr id="65543" name="Picture 7" descr="Power analogies"/>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34783" b="28389"/>
          <a:stretch/>
        </p:blipFill>
        <p:spPr>
          <a:xfrm>
            <a:off x="5543550" y="2438399"/>
            <a:ext cx="3143250" cy="18150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a:lstStyle/>
          <a:p>
            <a:r>
              <a:rPr lang="en-US" altLang="en-US"/>
              <a:t>Practice Problem</a:t>
            </a:r>
          </a:p>
        </p:txBody>
      </p:sp>
      <p:sp>
        <p:nvSpPr>
          <p:cNvPr id="70659" name="Rectangle 3"/>
          <p:cNvSpPr>
            <a:spLocks noGrp="1" noChangeArrowheads="1"/>
          </p:cNvSpPr>
          <p:nvPr>
            <p:ph idx="1"/>
          </p:nvPr>
        </p:nvSpPr>
        <p:spPr/>
        <p:txBody>
          <a:bodyPr>
            <a:normAutofit/>
          </a:bodyPr>
          <a:lstStyle/>
          <a:p>
            <a:r>
              <a:rPr lang="en-US" altLang="en-US" sz="2400" dirty="0"/>
              <a:t>A current of </a:t>
            </a:r>
            <a:r>
              <a:rPr lang="en-US" altLang="en-US" sz="2400" dirty="0" smtClean="0"/>
              <a:t>13.6A </a:t>
            </a:r>
            <a:r>
              <a:rPr lang="en-US" altLang="en-US" sz="2400" dirty="0"/>
              <a:t>passes through an electric baseboard heater when it is connected to a </a:t>
            </a:r>
            <a:r>
              <a:rPr lang="en-US" altLang="en-US" sz="2400" dirty="0" smtClean="0"/>
              <a:t>110V </a:t>
            </a:r>
            <a:r>
              <a:rPr lang="en-US" altLang="en-US" sz="2400" dirty="0"/>
              <a:t>wall outlet.  What is the power of the heater? </a:t>
            </a:r>
            <a:endParaRPr lang="en-US" altLang="en-US" sz="2400" dirty="0" smtClean="0"/>
          </a:p>
          <a:p>
            <a:endParaRPr lang="en-US" altLang="en-US" sz="2400" dirty="0"/>
          </a:p>
          <a:p>
            <a:r>
              <a:rPr lang="en-US" altLang="en-US" sz="2400" dirty="0" smtClean="0"/>
              <a:t>P = VI</a:t>
            </a:r>
          </a:p>
          <a:p>
            <a:r>
              <a:rPr lang="en-US" altLang="en-US" sz="2400" dirty="0" smtClean="0"/>
              <a:t>= 110V x 13.6A</a:t>
            </a:r>
          </a:p>
          <a:p>
            <a:r>
              <a:rPr lang="en-US" altLang="en-US" sz="2400" dirty="0" smtClean="0"/>
              <a:t>= 1496W</a:t>
            </a:r>
          </a:p>
          <a:p>
            <a:r>
              <a:rPr lang="en-US" altLang="en-US" sz="2400" dirty="0" smtClean="0"/>
              <a:t>The power of the baseboard heater is 1496W</a:t>
            </a: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r>
              <a:rPr lang="en-US" altLang="en-US"/>
              <a:t>Efficiency</a:t>
            </a:r>
          </a:p>
        </p:txBody>
      </p:sp>
      <p:sp>
        <p:nvSpPr>
          <p:cNvPr id="72707" name="Rectangle 3"/>
          <p:cNvSpPr>
            <a:spLocks noGrp="1" noChangeArrowheads="1"/>
          </p:cNvSpPr>
          <p:nvPr>
            <p:ph idx="1"/>
          </p:nvPr>
        </p:nvSpPr>
        <p:spPr>
          <a:xfrm>
            <a:off x="533400" y="1828800"/>
            <a:ext cx="7924799" cy="4023360"/>
          </a:xfrm>
        </p:spPr>
        <p:txBody>
          <a:bodyPr>
            <a:normAutofit/>
          </a:bodyPr>
          <a:lstStyle/>
          <a:p>
            <a:r>
              <a:rPr lang="en-US" altLang="en-US" sz="2800" dirty="0" smtClean="0"/>
              <a:t>When </a:t>
            </a:r>
            <a:r>
              <a:rPr lang="en-US" altLang="en-US" sz="2800" dirty="0"/>
              <a:t>we </a:t>
            </a:r>
            <a:r>
              <a:rPr lang="en-US" altLang="en-US" sz="2800" dirty="0" smtClean="0"/>
              <a:t>transfer energy </a:t>
            </a:r>
            <a:r>
              <a:rPr lang="en-US" altLang="en-US" sz="2800" dirty="0"/>
              <a:t>from gas, wind, or water into </a:t>
            </a:r>
            <a:r>
              <a:rPr lang="en-US" altLang="en-US" sz="2800" b="1" u="sng" dirty="0" smtClean="0"/>
              <a:t>electricity</a:t>
            </a:r>
            <a:r>
              <a:rPr lang="en-US" altLang="en-US" sz="2800" dirty="0"/>
              <a:t>, not all of the energy is transferred into </a:t>
            </a:r>
            <a:r>
              <a:rPr lang="en-US" altLang="en-US" sz="2800" dirty="0" smtClean="0"/>
              <a:t>electricity, some is lost in </a:t>
            </a:r>
            <a:r>
              <a:rPr lang="en-US" altLang="en-US" sz="2800" dirty="0"/>
              <a:t>the form of </a:t>
            </a:r>
            <a:r>
              <a:rPr lang="en-US" altLang="en-US" sz="2800" b="1" u="sng" dirty="0"/>
              <a:t>heat</a:t>
            </a:r>
            <a:r>
              <a:rPr lang="en-US" altLang="en-US" sz="2800" u="sng" dirty="0"/>
              <a:t>_</a:t>
            </a:r>
            <a:r>
              <a:rPr lang="en-US" altLang="en-US" sz="2800" dirty="0"/>
              <a:t>__. </a:t>
            </a:r>
          </a:p>
          <a:p>
            <a:r>
              <a:rPr lang="en-US" altLang="en-US" sz="2800" dirty="0"/>
              <a:t>This is also true when we transfer the electrical energy back into _</a:t>
            </a:r>
            <a:r>
              <a:rPr lang="en-US" altLang="en-US" sz="2800" b="1" u="sng" dirty="0"/>
              <a:t>sound</a:t>
            </a:r>
            <a:r>
              <a:rPr lang="en-US" altLang="en-US" sz="2800" u="sng" dirty="0"/>
              <a:t>___,</a:t>
            </a:r>
            <a:r>
              <a:rPr lang="en-US" altLang="en-US" sz="2800" dirty="0"/>
              <a:t> </a:t>
            </a:r>
            <a:r>
              <a:rPr lang="en-US" altLang="en-US" sz="2800" u="sng" dirty="0"/>
              <a:t>_</a:t>
            </a:r>
            <a:r>
              <a:rPr lang="en-US" altLang="en-US" sz="2800" b="1" u="sng" dirty="0"/>
              <a:t>thermal</a:t>
            </a:r>
            <a:r>
              <a:rPr lang="en-US" altLang="en-US" sz="2800" dirty="0"/>
              <a:t>_, or </a:t>
            </a:r>
            <a:r>
              <a:rPr lang="en-US" altLang="en-US" sz="2800" u="sng" dirty="0"/>
              <a:t>_</a:t>
            </a:r>
            <a:r>
              <a:rPr lang="en-US" altLang="en-US" sz="2800" b="1" u="sng" dirty="0"/>
              <a:t>chemical</a:t>
            </a:r>
            <a:r>
              <a:rPr lang="en-US" altLang="en-US" sz="2800" dirty="0"/>
              <a:t>_ energy to make our lights and appliances function</a:t>
            </a:r>
            <a:r>
              <a:rPr lang="en-US" altLang="en-US" sz="2800" dirty="0" smtClean="0"/>
              <a:t>.</a:t>
            </a:r>
          </a:p>
          <a:p>
            <a:r>
              <a:rPr lang="en-US" altLang="en-US" sz="2800" dirty="0" smtClean="0"/>
              <a:t>Efficiency is a measure of how much </a:t>
            </a:r>
            <a:r>
              <a:rPr lang="en-US" altLang="en-US" sz="2800" b="1" u="sng" dirty="0" smtClean="0"/>
              <a:t>useful energy </a:t>
            </a:r>
            <a:r>
              <a:rPr lang="en-US" altLang="en-US" sz="2800" dirty="0" smtClean="0"/>
              <a:t>comes out of a device, compared to how much </a:t>
            </a:r>
            <a:r>
              <a:rPr lang="en-US" altLang="en-US" sz="2800" b="1" u="sng" dirty="0" smtClean="0"/>
              <a:t>total energy</a:t>
            </a:r>
            <a:r>
              <a:rPr lang="en-US" altLang="en-US" sz="2800" dirty="0" smtClean="0"/>
              <a:t> goes in.</a:t>
            </a:r>
            <a:endParaRPr lang="en-US" alt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Grp="1" noChangeArrowheads="1"/>
          </p:cNvSpPr>
          <p:nvPr>
            <p:ph type="title"/>
          </p:nvPr>
        </p:nvSpPr>
        <p:spPr/>
        <p:txBody>
          <a:bodyPr/>
          <a:lstStyle/>
          <a:p>
            <a:r>
              <a:rPr lang="en-US" altLang="en-US"/>
              <a:t>Efficiency</a:t>
            </a:r>
          </a:p>
        </p:txBody>
      </p:sp>
      <p:sp>
        <p:nvSpPr>
          <p:cNvPr id="73731" name="Rectangle 3"/>
          <p:cNvSpPr>
            <a:spLocks noGrp="1" noChangeArrowheads="1"/>
          </p:cNvSpPr>
          <p:nvPr>
            <p:ph idx="1"/>
          </p:nvPr>
        </p:nvSpPr>
        <p:spPr>
          <a:xfrm>
            <a:off x="768096" y="2084832"/>
            <a:ext cx="7290055" cy="4224528"/>
          </a:xfrm>
        </p:spPr>
        <p:txBody>
          <a:bodyPr>
            <a:normAutofit fontScale="92500"/>
          </a:bodyPr>
          <a:lstStyle/>
          <a:p>
            <a:r>
              <a:rPr lang="en-US" altLang="en-US" sz="2800" dirty="0" smtClean="0"/>
              <a:t>Most </a:t>
            </a:r>
            <a:r>
              <a:rPr lang="en-US" altLang="en-US" sz="2800" dirty="0"/>
              <a:t>appliances </a:t>
            </a:r>
            <a:r>
              <a:rPr lang="en-US" altLang="en-US" sz="2800" dirty="0" smtClean="0"/>
              <a:t>make use of only </a:t>
            </a:r>
            <a:r>
              <a:rPr lang="en-US" altLang="en-US" sz="2800" dirty="0"/>
              <a:t>a portion of the </a:t>
            </a:r>
            <a:r>
              <a:rPr lang="en-US" altLang="en-US" sz="2800" dirty="0" smtClean="0"/>
              <a:t>input energy</a:t>
            </a:r>
            <a:r>
              <a:rPr lang="en-US" altLang="en-US" sz="2800" dirty="0"/>
              <a:t>.  Some appliances are better at using _</a:t>
            </a:r>
            <a:r>
              <a:rPr lang="en-US" altLang="en-US" sz="2800" b="1" u="sng" dirty="0"/>
              <a:t>more</a:t>
            </a:r>
            <a:r>
              <a:rPr lang="en-US" altLang="en-US" sz="2800" u="sng" dirty="0"/>
              <a:t>__</a:t>
            </a:r>
            <a:r>
              <a:rPr lang="en-US" altLang="en-US" sz="2800" dirty="0"/>
              <a:t> of the electrical energy that it receives. They are said to be more _</a:t>
            </a:r>
            <a:r>
              <a:rPr lang="en-US" altLang="en-US" sz="2800" b="1" u="sng" dirty="0"/>
              <a:t>efficient</a:t>
            </a:r>
            <a:r>
              <a:rPr lang="en-US" altLang="en-US" sz="2800" u="sng" dirty="0" smtClean="0"/>
              <a:t>_____.</a:t>
            </a:r>
            <a:endParaRPr lang="en-US" altLang="en-US" sz="2800" dirty="0" smtClean="0"/>
          </a:p>
          <a:p>
            <a:r>
              <a:rPr lang="en-US" sz="2800" dirty="0" smtClean="0"/>
              <a:t>The joule(J) </a:t>
            </a:r>
            <a:r>
              <a:rPr lang="en-US" sz="2800" dirty="0"/>
              <a:t>is a relatively small unit of electrical </a:t>
            </a:r>
            <a:r>
              <a:rPr lang="en-US" sz="2800" dirty="0" smtClean="0"/>
              <a:t>energy, so energy consumption is often measured in </a:t>
            </a:r>
            <a:r>
              <a:rPr lang="en-US" sz="2800" dirty="0" err="1" smtClean="0"/>
              <a:t>kilowatt.hours</a:t>
            </a:r>
            <a:r>
              <a:rPr lang="en-US" sz="2800" dirty="0" smtClean="0"/>
              <a:t> (</a:t>
            </a:r>
            <a:r>
              <a:rPr lang="en-US" sz="2800" dirty="0" err="1" smtClean="0"/>
              <a:t>kW.h</a:t>
            </a:r>
            <a:r>
              <a:rPr lang="en-US" sz="2800" dirty="0" smtClean="0"/>
              <a:t>), derived from the power formula</a:t>
            </a:r>
          </a:p>
          <a:p>
            <a:r>
              <a:rPr lang="en-US" altLang="en-US" sz="2800" dirty="0"/>
              <a:t>Power = Energy/time</a:t>
            </a:r>
          </a:p>
          <a:p>
            <a:r>
              <a:rPr lang="en-US" altLang="en-US" sz="2800" dirty="0"/>
              <a:t>Energy = </a:t>
            </a:r>
            <a:r>
              <a:rPr lang="en-US" altLang="en-US" sz="2800" dirty="0" smtClean="0"/>
              <a:t>Power(kW) </a:t>
            </a:r>
            <a:r>
              <a:rPr lang="en-US" altLang="en-US" sz="2800" dirty="0"/>
              <a:t>x </a:t>
            </a:r>
            <a:r>
              <a:rPr lang="en-US" altLang="en-US" sz="2800" dirty="0" smtClean="0"/>
              <a:t>time(h)</a:t>
            </a:r>
            <a:endParaRPr lang="en-US" alt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r>
              <a:rPr lang="en-US" altLang="en-US"/>
              <a:t>Efficiency</a:t>
            </a:r>
          </a:p>
        </p:txBody>
      </p:sp>
      <p:sp>
        <p:nvSpPr>
          <p:cNvPr id="74755" name="Rectangle 3"/>
          <p:cNvSpPr>
            <a:spLocks noGrp="1" noChangeArrowheads="1"/>
          </p:cNvSpPr>
          <p:nvPr>
            <p:ph idx="1"/>
          </p:nvPr>
        </p:nvSpPr>
        <p:spPr/>
        <p:txBody>
          <a:bodyPr/>
          <a:lstStyle/>
          <a:p>
            <a:r>
              <a:rPr lang="en-US" altLang="en-US" sz="2800" dirty="0"/>
              <a:t>We can calculate </a:t>
            </a:r>
            <a:r>
              <a:rPr lang="en-US" altLang="en-US" sz="2800" b="1" u="sng" dirty="0"/>
              <a:t>the efficiency</a:t>
            </a:r>
            <a:r>
              <a:rPr lang="en-US" altLang="en-US" sz="2800" dirty="0"/>
              <a:t> of an appliance or power plant by comparing the </a:t>
            </a:r>
            <a:r>
              <a:rPr lang="en-US" altLang="en-US" sz="2800" b="1" dirty="0">
                <a:solidFill>
                  <a:srgbClr val="FF9900"/>
                </a:solidFill>
              </a:rPr>
              <a:t>energy output that is useful with the total energy input.</a:t>
            </a:r>
          </a:p>
          <a:p>
            <a:endParaRPr lang="en-US" altLang="en-US" sz="2400" b="1" dirty="0">
              <a:solidFill>
                <a:srgbClr val="FF9900"/>
              </a:solidFill>
            </a:endParaRPr>
          </a:p>
          <a:p>
            <a:endParaRPr lang="en-US" altLang="en-US" sz="2400" b="1" dirty="0">
              <a:solidFill>
                <a:srgbClr val="FF9900"/>
              </a:solidFill>
            </a:endParaRPr>
          </a:p>
          <a:p>
            <a:pPr>
              <a:buFont typeface="Wingdings" panose="05000000000000000000" pitchFamily="2" charset="2"/>
              <a:buNone/>
            </a:pPr>
            <a:r>
              <a:rPr lang="en-US" altLang="en-US" sz="2400" b="1" dirty="0"/>
              <a:t>% Efficiency = </a:t>
            </a:r>
            <a:r>
              <a:rPr lang="en-US" altLang="en-US" sz="2400" b="1" u="sng" dirty="0"/>
              <a:t>_useful energy output_</a:t>
            </a:r>
            <a:r>
              <a:rPr lang="en-US" altLang="en-US" sz="2400" b="1" dirty="0"/>
              <a:t>  x 100</a:t>
            </a:r>
          </a:p>
          <a:p>
            <a:pPr>
              <a:buFont typeface="Wingdings" panose="05000000000000000000" pitchFamily="2" charset="2"/>
              <a:buNone/>
            </a:pPr>
            <a:r>
              <a:rPr lang="en-US" altLang="en-US" sz="2400" b="1" dirty="0"/>
              <a:t>			     total energy input</a:t>
            </a:r>
          </a:p>
        </p:txBody>
      </p:sp>
      <p:sp>
        <p:nvSpPr>
          <p:cNvPr id="74757" name="Rectangle 5"/>
          <p:cNvSpPr>
            <a:spLocks noChangeArrowheads="1"/>
          </p:cNvSpPr>
          <p:nvPr/>
        </p:nvSpPr>
        <p:spPr bwMode="auto">
          <a:xfrm>
            <a:off x="838200" y="4114800"/>
            <a:ext cx="7162800" cy="1524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r>
              <a:rPr lang="en-US" altLang="en-US" dirty="0" smtClean="0"/>
              <a:t>Practice Problem</a:t>
            </a:r>
            <a:endParaRPr lang="en-US" altLang="en-US" dirty="0"/>
          </a:p>
        </p:txBody>
      </p:sp>
      <p:sp>
        <p:nvSpPr>
          <p:cNvPr id="75779" name="Rectangle 3"/>
          <p:cNvSpPr>
            <a:spLocks noGrp="1" noChangeArrowheads="1"/>
          </p:cNvSpPr>
          <p:nvPr>
            <p:ph idx="1"/>
          </p:nvPr>
        </p:nvSpPr>
        <p:spPr>
          <a:xfrm>
            <a:off x="457200" y="2286000"/>
            <a:ext cx="8229600" cy="4267200"/>
          </a:xfrm>
          <a:ln>
            <a:solidFill>
              <a:schemeClr val="tx1"/>
            </a:solidFill>
          </a:ln>
        </p:spPr>
        <p:txBody>
          <a:bodyPr>
            <a:normAutofit/>
          </a:bodyPr>
          <a:lstStyle/>
          <a:p>
            <a:pPr>
              <a:buFont typeface="Wingdings" panose="05000000000000000000" pitchFamily="2" charset="2"/>
              <a:buNone/>
            </a:pPr>
            <a:r>
              <a:rPr lang="en-US" altLang="en-US" b="1" dirty="0"/>
              <a:t>Determine the % efficiency of a 60 W fluorescent light bulb </a:t>
            </a:r>
            <a:r>
              <a:rPr lang="en-US" altLang="en-US" b="1" dirty="0" smtClean="0"/>
              <a:t>that uses 2000J </a:t>
            </a:r>
            <a:r>
              <a:rPr lang="en-US" altLang="en-US" b="1" dirty="0"/>
              <a:t>of electrical energy to produce </a:t>
            </a:r>
            <a:r>
              <a:rPr lang="en-US" altLang="en-US" b="1" dirty="0" smtClean="0"/>
              <a:t>400J </a:t>
            </a:r>
            <a:r>
              <a:rPr lang="en-US" altLang="en-US" b="1" dirty="0"/>
              <a:t>of light energy</a:t>
            </a:r>
            <a:r>
              <a:rPr lang="en-US" altLang="en-US" b="1" dirty="0" smtClean="0"/>
              <a:t>.</a:t>
            </a:r>
          </a:p>
          <a:p>
            <a:pPr>
              <a:buFont typeface="Wingdings" panose="05000000000000000000" pitchFamily="2" charset="2"/>
              <a:buNone/>
            </a:pPr>
            <a:r>
              <a:rPr lang="en-US" altLang="en-US" b="1" dirty="0" smtClean="0"/>
              <a:t>% efficiency = useful energy output    x 100</a:t>
            </a:r>
          </a:p>
          <a:p>
            <a:pPr>
              <a:buFont typeface="Wingdings" panose="05000000000000000000" pitchFamily="2" charset="2"/>
              <a:buNone/>
            </a:pPr>
            <a:r>
              <a:rPr lang="en-US" altLang="en-US" b="1" dirty="0"/>
              <a:t>		</a:t>
            </a:r>
            <a:r>
              <a:rPr lang="en-US" altLang="en-US" b="1" dirty="0" smtClean="0"/>
              <a:t>	total energy input</a:t>
            </a:r>
          </a:p>
          <a:p>
            <a:pPr>
              <a:buFont typeface="Wingdings" panose="05000000000000000000" pitchFamily="2" charset="2"/>
              <a:buNone/>
            </a:pPr>
            <a:r>
              <a:rPr lang="en-US" altLang="en-US" b="1" dirty="0" smtClean="0"/>
              <a:t>= 400J   x100</a:t>
            </a:r>
          </a:p>
          <a:p>
            <a:pPr>
              <a:buFont typeface="Wingdings" panose="05000000000000000000" pitchFamily="2" charset="2"/>
              <a:buNone/>
            </a:pPr>
            <a:r>
              <a:rPr lang="en-US" altLang="en-US" b="1" dirty="0"/>
              <a:t>	 </a:t>
            </a:r>
            <a:r>
              <a:rPr lang="en-US" altLang="en-US" b="1" dirty="0" smtClean="0"/>
              <a:t> 2000J</a:t>
            </a:r>
          </a:p>
          <a:p>
            <a:pPr>
              <a:buFont typeface="Wingdings" panose="05000000000000000000" pitchFamily="2" charset="2"/>
              <a:buNone/>
            </a:pPr>
            <a:r>
              <a:rPr lang="en-US" altLang="en-US" b="1" dirty="0" smtClean="0"/>
              <a:t>= 20% efficient</a:t>
            </a:r>
          </a:p>
          <a:p>
            <a:pPr>
              <a:buFont typeface="Wingdings" panose="05000000000000000000" pitchFamily="2" charset="2"/>
              <a:buNone/>
            </a:pPr>
            <a:r>
              <a:rPr lang="en-US" altLang="en-US" b="1" dirty="0" smtClean="0"/>
              <a:t>Where did the other 80% go?</a:t>
            </a:r>
          </a:p>
          <a:p>
            <a:pPr>
              <a:buFont typeface="Wingdings" panose="05000000000000000000" pitchFamily="2" charset="2"/>
              <a:buNone/>
            </a:pPr>
            <a:r>
              <a:rPr lang="en-US" altLang="en-US" b="1" dirty="0" smtClean="0"/>
              <a:t>Well, a light bulb is designed to provide light so any energy that is not converted to light is not useful energy. Most of the 80% is wasted as heat.</a:t>
            </a:r>
            <a:endParaRPr lang="en-US" altLang="en-US" b="1" dirty="0"/>
          </a:p>
        </p:txBody>
      </p:sp>
      <p:cxnSp>
        <p:nvCxnSpPr>
          <p:cNvPr id="3" name="Straight Connector 2"/>
          <p:cNvCxnSpPr/>
          <p:nvPr/>
        </p:nvCxnSpPr>
        <p:spPr>
          <a:xfrm>
            <a:off x="2209800" y="3429000"/>
            <a:ext cx="2209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5800" y="42672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5779">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577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577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57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40882BBAA8CE47996B3EE79E7E86E9" ma:contentTypeVersion="13" ma:contentTypeDescription="Create a new document." ma:contentTypeScope="" ma:versionID="07600304b9b4c71e0c17433d9eacba5d">
  <xsd:schema xmlns:xsd="http://www.w3.org/2001/XMLSchema" xmlns:xs="http://www.w3.org/2001/XMLSchema" xmlns:p="http://schemas.microsoft.com/office/2006/metadata/properties" xmlns:ns3="ac4572f7-dc9e-4ce6-a210-4a839be5dd70" xmlns:ns4="41d8231a-1f9d-476b-be5f-304d9c9b4ead" targetNamespace="http://schemas.microsoft.com/office/2006/metadata/properties" ma:root="true" ma:fieldsID="a1f15890489fd989f5077104e728e7e2" ns3:_="" ns4:_="">
    <xsd:import namespace="ac4572f7-dc9e-4ce6-a210-4a839be5dd70"/>
    <xsd:import namespace="41d8231a-1f9d-476b-be5f-304d9c9b4ea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572f7-dc9e-4ce6-a210-4a839be5d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d8231a-1f9d-476b-be5f-304d9c9b4ea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7EB3F3-6DA2-41F9-9223-E438FED9BA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572f7-dc9e-4ce6-a210-4a839be5dd70"/>
    <ds:schemaRef ds:uri="41d8231a-1f9d-476b-be5f-304d9c9b4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52C8EC-EE05-41A0-844C-FE0A1601F062}">
  <ds:schemaRefs>
    <ds:schemaRef ds:uri="http://schemas.microsoft.com/sharepoint/v3/contenttype/forms"/>
  </ds:schemaRefs>
</ds:datastoreItem>
</file>

<file path=customXml/itemProps3.xml><?xml version="1.0" encoding="utf-8"?>
<ds:datastoreItem xmlns:ds="http://schemas.openxmlformats.org/officeDocument/2006/customXml" ds:itemID="{291A7410-A22B-44A6-8E89-9EB69D3D50E7}">
  <ds:schemaRef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ac4572f7-dc9e-4ce6-a210-4a839be5dd70"/>
    <ds:schemaRef ds:uri="http://purl.org/dc/elements/1.1/"/>
    <ds:schemaRef ds:uri="http://schemas.microsoft.com/office/2006/metadata/properties"/>
    <ds:schemaRef ds:uri="41d8231a-1f9d-476b-be5f-304d9c9b4ea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Integral</Template>
  <TotalTime>296</TotalTime>
  <Words>1014</Words>
  <Application>Microsoft Office PowerPoint</Application>
  <PresentationFormat>On-screen Show (4:3)</PresentationFormat>
  <Paragraphs>103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Wingdings</vt:lpstr>
      <vt:lpstr>Times New Roman</vt:lpstr>
      <vt:lpstr>Integral</vt:lpstr>
      <vt:lpstr>POWER AND EFFICIENCY</vt:lpstr>
      <vt:lpstr>Power</vt:lpstr>
      <vt:lpstr>Power</vt:lpstr>
      <vt:lpstr>POWER Analogy</vt:lpstr>
      <vt:lpstr>Practice Problem</vt:lpstr>
      <vt:lpstr>Efficiency</vt:lpstr>
      <vt:lpstr>Efficiency</vt:lpstr>
      <vt:lpstr>Efficiency</vt:lpstr>
      <vt:lpstr>Practice Problem</vt:lpstr>
      <vt:lpstr>Efficiency of some common items </vt:lpstr>
      <vt:lpstr>Cost of Electricity</vt:lpstr>
      <vt:lpstr>Practice Problem</vt:lpstr>
      <vt:lpstr>Cost to run old Fluorescent Bulbs</vt:lpstr>
      <vt:lpstr>Cost to run new LED Bulbs</vt:lpstr>
      <vt:lpstr>Savings per Year</vt:lpstr>
      <vt:lpstr>Practice</vt:lpstr>
    </vt:vector>
  </TitlesOfParts>
  <Company>Ottawa-Carleton District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AND EFFICIENCY</dc:title>
  <dc:creator>J Seguin</dc:creator>
  <cp:lastModifiedBy>James Seguin</cp:lastModifiedBy>
  <cp:revision>15</cp:revision>
  <dcterms:created xsi:type="dcterms:W3CDTF">2016-04-20T17:06:11Z</dcterms:created>
  <dcterms:modified xsi:type="dcterms:W3CDTF">2020-05-11T19:08:07Z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0x010100EE40882BBAA8CE47996B3EE79E7E86E9</vt:lpwstr>
  </property>
</Properties>
</file>