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78"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5/14/2020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5/14/2020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dodsvTfqWNc" TargetMode="External"/><Relationship Id="rId2" Type="http://schemas.openxmlformats.org/officeDocument/2006/relationships/slideLayout" Target="../slideLayouts/slideLayout2.xml"/><Relationship Id="rId1" Type="http://schemas.openxmlformats.org/officeDocument/2006/relationships/video" Target="https://www.youtube.com/embed/dodsvTfqWNc" TargetMode="Externa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hyperlink" Target="https://youtu.be/LIYVAbh1AeM" TargetMode="External"/><Relationship Id="rId2" Type="http://schemas.openxmlformats.org/officeDocument/2006/relationships/slideLayout" Target="../slideLayouts/slideLayout2.xml"/><Relationship Id="rId1" Type="http://schemas.openxmlformats.org/officeDocument/2006/relationships/video" Target="https://www.youtube.com/embed/LIYVAbh1AeM"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hyperlink" Target="https://forms.gle/ePrjoqgp5rA4Sam8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1020432"/>
            <a:ext cx="10993549" cy="1243798"/>
          </a:xfrm>
        </p:spPr>
        <p:txBody>
          <a:bodyPr/>
          <a:lstStyle/>
          <a:p>
            <a:r>
              <a:rPr lang="en-US" dirty="0" smtClean="0"/>
              <a:t>Stoichiometry – Percent Yield</a:t>
            </a:r>
            <a:endParaRPr lang="en-US" dirty="0"/>
          </a:p>
        </p:txBody>
      </p:sp>
      <p:sp>
        <p:nvSpPr>
          <p:cNvPr id="3" name="Subtitle 2"/>
          <p:cNvSpPr>
            <a:spLocks noGrp="1"/>
          </p:cNvSpPr>
          <p:nvPr>
            <p:ph type="subTitle" idx="1"/>
          </p:nvPr>
        </p:nvSpPr>
        <p:spPr>
          <a:xfrm>
            <a:off x="581194" y="2264231"/>
            <a:ext cx="10993546" cy="821536"/>
          </a:xfrm>
        </p:spPr>
        <p:txBody>
          <a:bodyPr>
            <a:noAutofit/>
          </a:bodyPr>
          <a:lstStyle/>
          <a:p>
            <a:r>
              <a:rPr lang="en-US" altLang="en-US" sz="1800" dirty="0"/>
              <a:t>the quantitative study of reactants and products in a chemical reaction</a:t>
            </a:r>
          </a:p>
          <a:p>
            <a:r>
              <a:rPr lang="en-US" sz="1800" dirty="0" smtClean="0"/>
              <a:t>Textbook Section 7.5</a:t>
            </a:r>
            <a:endParaRPr lang="en-US" sz="1800" dirty="0"/>
          </a:p>
        </p:txBody>
      </p:sp>
    </p:spTree>
    <p:extLst>
      <p:ext uri="{BB962C8B-B14F-4D97-AF65-F5344CB8AC3E}">
        <p14:creationId xmlns:p14="http://schemas.microsoft.com/office/powerpoint/2010/main" val="4063900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 Yield</a:t>
            </a:r>
            <a:endParaRPr lang="en-US" dirty="0"/>
          </a:p>
        </p:txBody>
      </p:sp>
      <p:sp>
        <p:nvSpPr>
          <p:cNvPr id="3" name="Content Placeholder 2"/>
          <p:cNvSpPr>
            <a:spLocks noGrp="1"/>
          </p:cNvSpPr>
          <p:nvPr>
            <p:ph idx="1"/>
          </p:nvPr>
        </p:nvSpPr>
        <p:spPr>
          <a:xfrm>
            <a:off x="326572" y="1937658"/>
            <a:ext cx="11495314" cy="4680856"/>
          </a:xfrm>
        </p:spPr>
        <p:txBody>
          <a:bodyPr>
            <a:normAutofit/>
          </a:bodyPr>
          <a:lstStyle/>
          <a:p>
            <a:r>
              <a:rPr lang="en-US" altLang="en-US" sz="2000" b="1" u="sng" dirty="0"/>
              <a:t>Percent Yield</a:t>
            </a:r>
            <a:r>
              <a:rPr lang="en-US" altLang="en-US" sz="2000" u="sng" dirty="0"/>
              <a:t> </a:t>
            </a:r>
            <a:r>
              <a:rPr lang="en-US" altLang="en-US" sz="2000" dirty="0"/>
              <a:t>describes how much product was actually made in the lab versus the amount that theoretically could be made.</a:t>
            </a:r>
            <a:endParaRPr lang="en-US" altLang="en-US" sz="2000" u="sng" dirty="0"/>
          </a:p>
          <a:p>
            <a:pPr>
              <a:buFont typeface="Wingdings" pitchFamily="2" charset="2"/>
              <a:buNone/>
            </a:pPr>
            <a:r>
              <a:rPr lang="en-US" altLang="en-US" sz="2000" dirty="0"/>
              <a:t>			</a:t>
            </a:r>
            <a:r>
              <a:rPr lang="en-US" altLang="en-US" sz="2000" u="sng" dirty="0"/>
              <a:t>  Actual Yield      </a:t>
            </a:r>
            <a:r>
              <a:rPr lang="en-US" altLang="en-US" sz="2000" dirty="0"/>
              <a:t> </a:t>
            </a:r>
            <a:r>
              <a:rPr lang="en-US" altLang="en-US" sz="2000" dirty="0" smtClean="0">
                <a:sym typeface="Symbol" pitchFamily="18" charset="2"/>
              </a:rPr>
              <a:t>x</a:t>
            </a:r>
            <a:r>
              <a:rPr lang="en-US" altLang="en-US" sz="2000" dirty="0" smtClean="0"/>
              <a:t> </a:t>
            </a:r>
            <a:r>
              <a:rPr lang="en-US" altLang="en-US" sz="2000" dirty="0"/>
              <a:t>100 = Percent Yield</a:t>
            </a:r>
          </a:p>
          <a:p>
            <a:pPr>
              <a:buFont typeface="Wingdings" pitchFamily="2" charset="2"/>
              <a:buNone/>
            </a:pPr>
            <a:r>
              <a:rPr lang="en-US" altLang="en-US" sz="2000" dirty="0"/>
              <a:t>			 Theoretical Yield</a:t>
            </a:r>
          </a:p>
          <a:p>
            <a:r>
              <a:rPr lang="en-US" altLang="en-US" sz="2000" dirty="0"/>
              <a:t>Reactions do not always work perfectly.  Experimental error (spills, contamination) often means that the amount of product made in the lab does not match the ideal amount that could have been made</a:t>
            </a:r>
            <a:r>
              <a:rPr lang="en-US" altLang="en-US" sz="2000" dirty="0" smtClean="0"/>
              <a:t>.</a:t>
            </a:r>
          </a:p>
          <a:p>
            <a:pPr marL="0" indent="0">
              <a:buNone/>
            </a:pPr>
            <a:endParaRPr lang="en-US" altLang="en-US" sz="2000" dirty="0"/>
          </a:p>
          <a:p>
            <a:r>
              <a:rPr lang="en-US" altLang="en-US" sz="2000" b="1" u="sng" dirty="0"/>
              <a:t>Theoretical Yield</a:t>
            </a:r>
            <a:r>
              <a:rPr lang="en-US" altLang="en-US" sz="2000" dirty="0"/>
              <a:t> = The maximum amount of product that could be formed from given amounts of reactants. Calculated using STOICHIOMETRY. </a:t>
            </a:r>
          </a:p>
          <a:p>
            <a:r>
              <a:rPr lang="en-US" altLang="en-US" sz="2000" dirty="0"/>
              <a:t> </a:t>
            </a:r>
            <a:r>
              <a:rPr lang="en-US" altLang="en-US" sz="2000" b="1" u="sng" dirty="0"/>
              <a:t>Actual Yield</a:t>
            </a:r>
            <a:r>
              <a:rPr lang="en-US" altLang="en-US" sz="2000" dirty="0"/>
              <a:t> = The amount of product actually formed or recovered when the reaction is carried out in the laboratory. Measured EXPERIMENTAL value.</a:t>
            </a:r>
          </a:p>
          <a:p>
            <a:endParaRPr lang="en-US" dirty="0"/>
          </a:p>
        </p:txBody>
      </p:sp>
    </p:spTree>
    <p:extLst>
      <p:ext uri="{BB962C8B-B14F-4D97-AF65-F5344CB8AC3E}">
        <p14:creationId xmlns:p14="http://schemas.microsoft.com/office/powerpoint/2010/main" val="2888112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rPr>
              <a:t>Percent Yield Calculation </a:t>
            </a:r>
            <a:r>
              <a:rPr lang="en-US" dirty="0" smtClean="0"/>
              <a:t>– Professor Dave Explains</a:t>
            </a:r>
            <a:endParaRPr lang="en-US" dirty="0"/>
          </a:p>
        </p:txBody>
      </p:sp>
      <p:pic>
        <p:nvPicPr>
          <p:cNvPr id="5" name="dodsvTfqWNc"/>
          <p:cNvPicPr>
            <a:picLocks noRot="1" noChangeAspect="1"/>
          </p:cNvPicPr>
          <p:nvPr>
            <a:videoFile r:link="rId1"/>
          </p:nvPr>
        </p:nvPicPr>
        <p:blipFill>
          <a:blip r:embed="rId4"/>
          <a:stretch>
            <a:fillRect/>
          </a:stretch>
        </p:blipFill>
        <p:spPr>
          <a:xfrm>
            <a:off x="1810657" y="1881868"/>
            <a:ext cx="8570686" cy="4821011"/>
          </a:xfrm>
          <a:prstGeom prst="rect">
            <a:avLst/>
          </a:prstGeom>
        </p:spPr>
      </p:pic>
    </p:spTree>
    <p:extLst>
      <p:ext uri="{BB962C8B-B14F-4D97-AF65-F5344CB8AC3E}">
        <p14:creationId xmlns:p14="http://schemas.microsoft.com/office/powerpoint/2010/main" val="497685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rPr>
              <a:t>Checking Comprehension </a:t>
            </a:r>
            <a:r>
              <a:rPr lang="en-US" dirty="0" smtClean="0"/>
              <a:t>– Full Solution</a:t>
            </a:r>
            <a:endParaRPr lang="en-US" dirty="0"/>
          </a:p>
        </p:txBody>
      </p:sp>
      <p:pic>
        <p:nvPicPr>
          <p:cNvPr id="4" name="LIYVAbh1AeM"/>
          <p:cNvPicPr>
            <a:picLocks noGrp="1" noRot="1" noChangeAspect="1"/>
          </p:cNvPicPr>
          <p:nvPr>
            <p:ph idx="1"/>
            <a:videoFile r:link="rId1"/>
          </p:nvPr>
        </p:nvPicPr>
        <p:blipFill>
          <a:blip r:embed="rId4"/>
          <a:stretch>
            <a:fillRect/>
          </a:stretch>
        </p:blipFill>
        <p:spPr>
          <a:xfrm>
            <a:off x="1911048" y="1959429"/>
            <a:ext cx="8369904" cy="4708071"/>
          </a:xfrm>
          <a:prstGeom prst="rect">
            <a:avLst/>
          </a:prstGeom>
        </p:spPr>
      </p:pic>
    </p:spTree>
    <p:extLst>
      <p:ext uri="{BB962C8B-B14F-4D97-AF65-F5344CB8AC3E}">
        <p14:creationId xmlns:p14="http://schemas.microsoft.com/office/powerpoint/2010/main" val="1948083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a:bodyPr>
          <a:lstStyle/>
          <a:p>
            <a:r>
              <a:rPr lang="en-US" sz="2400" dirty="0" smtClean="0"/>
              <a:t>Read through textbook section 7.5</a:t>
            </a:r>
          </a:p>
          <a:p>
            <a:r>
              <a:rPr lang="en-US" sz="2400" dirty="0"/>
              <a:t>Page 338 #1,2</a:t>
            </a:r>
          </a:p>
          <a:p>
            <a:pPr marL="0" indent="0">
              <a:buNone/>
            </a:pPr>
            <a:endParaRPr lang="en-US" sz="2400" dirty="0"/>
          </a:p>
          <a:p>
            <a:r>
              <a:rPr lang="en-US" sz="2400" dirty="0" smtClean="0"/>
              <a:t>Take the </a:t>
            </a:r>
            <a:r>
              <a:rPr lang="en-US" sz="2400" dirty="0" smtClean="0">
                <a:hlinkClick r:id="rId2"/>
              </a:rPr>
              <a:t>Check Your Understanding Quiz</a:t>
            </a:r>
            <a:endParaRPr lang="en-US" sz="2400" dirty="0"/>
          </a:p>
        </p:txBody>
      </p:sp>
    </p:spTree>
    <p:extLst>
      <p:ext uri="{BB962C8B-B14F-4D97-AF65-F5344CB8AC3E}">
        <p14:creationId xmlns:p14="http://schemas.microsoft.com/office/powerpoint/2010/main" val="247411141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E40882BBAA8CE47996B3EE79E7E86E9" ma:contentTypeVersion="13" ma:contentTypeDescription="Create a new document." ma:contentTypeScope="" ma:versionID="07600304b9b4c71e0c17433d9eacba5d">
  <xsd:schema xmlns:xsd="http://www.w3.org/2001/XMLSchema" xmlns:xs="http://www.w3.org/2001/XMLSchema" xmlns:p="http://schemas.microsoft.com/office/2006/metadata/properties" xmlns:ns3="ac4572f7-dc9e-4ce6-a210-4a839be5dd70" xmlns:ns4="41d8231a-1f9d-476b-be5f-304d9c9b4ead" targetNamespace="http://schemas.microsoft.com/office/2006/metadata/properties" ma:root="true" ma:fieldsID="a1f15890489fd989f5077104e728e7e2" ns3:_="" ns4:_="">
    <xsd:import namespace="ac4572f7-dc9e-4ce6-a210-4a839be5dd70"/>
    <xsd:import namespace="41d8231a-1f9d-476b-be5f-304d9c9b4ea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4572f7-dc9e-4ce6-a210-4a839be5dd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d8231a-1f9d-476b-be5f-304d9c9b4ea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591C62-7DC8-4A4A-97D7-107D3BF42C49}">
  <ds:schemaRefs>
    <ds:schemaRef ds:uri="http://schemas.microsoft.com/office/2006/documentManagement/types"/>
    <ds:schemaRef ds:uri="ac4572f7-dc9e-4ce6-a210-4a839be5dd70"/>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41d8231a-1f9d-476b-be5f-304d9c9b4ead"/>
    <ds:schemaRef ds:uri="http://www.w3.org/XML/1998/namespace"/>
  </ds:schemaRefs>
</ds:datastoreItem>
</file>

<file path=customXml/itemProps2.xml><?xml version="1.0" encoding="utf-8"?>
<ds:datastoreItem xmlns:ds="http://schemas.openxmlformats.org/officeDocument/2006/customXml" ds:itemID="{3CACC96E-D5D2-421C-9EFF-CE0F63FB1B2E}">
  <ds:schemaRefs>
    <ds:schemaRef ds:uri="http://schemas.microsoft.com/sharepoint/v3/contenttype/forms"/>
  </ds:schemaRefs>
</ds:datastoreItem>
</file>

<file path=customXml/itemProps3.xml><?xml version="1.0" encoding="utf-8"?>
<ds:datastoreItem xmlns:ds="http://schemas.openxmlformats.org/officeDocument/2006/customXml" ds:itemID="{645BB245-4B51-468D-9138-5DAF712038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4572f7-dc9e-4ce6-a210-4a839be5dd70"/>
    <ds:schemaRef ds:uri="41d8231a-1f9d-476b-be5f-304d9c9b4e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206</TotalTime>
  <Words>171</Words>
  <Application>Microsoft Office PowerPoint</Application>
  <PresentationFormat>Widescreen</PresentationFormat>
  <Paragraphs>18</Paragraphs>
  <Slides>5</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Gill Sans MT</vt:lpstr>
      <vt:lpstr>Symbol</vt:lpstr>
      <vt:lpstr>Wingdings</vt:lpstr>
      <vt:lpstr>Wingdings 2</vt:lpstr>
      <vt:lpstr>Dividend</vt:lpstr>
      <vt:lpstr>Stoichiometry – Percent Yield</vt:lpstr>
      <vt:lpstr>Percent Yield</vt:lpstr>
      <vt:lpstr>Percent Yield Calculation – Professor Dave Explains</vt:lpstr>
      <vt:lpstr>Checking Comprehension – Full Solution</vt:lpstr>
      <vt:lpstr>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Stoichiometry – Percent Yield</dc:title>
  <dc:creator>James Seguin</dc:creator>
  <cp:lastModifiedBy>James Seguin</cp:lastModifiedBy>
  <cp:revision>9</cp:revision>
  <dcterms:created xsi:type="dcterms:W3CDTF">2020-05-07T20:34:57Z</dcterms:created>
  <dcterms:modified xsi:type="dcterms:W3CDTF">2020-05-14T17:43:25Z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0x010100EE40882BBAA8CE47996B3EE79E7E86E9</vt:lpwstr>
  </property>
</Properties>
</file>