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 id="270" r:id="rId11"/>
    <p:sldId id="272" r:id="rId12"/>
    <p:sldId id="271" r:id="rId13"/>
    <p:sldId id="257" r:id="rId14"/>
    <p:sldId id="273" r:id="rId15"/>
    <p:sldId id="258" r:id="rId16"/>
    <p:sldId id="259" r:id="rId17"/>
    <p:sldId id="260"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0D266EA-6F6A-402A-96CC-470B82A28595}" type="datetimeFigureOut">
              <a:rPr lang="en-US" smtClean="0"/>
              <a:pPr/>
              <a:t>11/19/2015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70E3D3-5D04-48E8-A333-509AF4CF7F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0D266EA-6F6A-402A-96CC-470B82A28595}" type="datetimeFigureOut">
              <a:rPr lang="en-US" smtClean="0"/>
              <a:pPr/>
              <a:t>11/19/2015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70E3D3-5D04-48E8-A333-509AF4CF7F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0D266EA-6F6A-402A-96CC-470B82A28595}" type="datetimeFigureOut">
              <a:rPr lang="en-US" smtClean="0"/>
              <a:pPr/>
              <a:t>11/19/2015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370E3D3-5D04-48E8-A333-509AF4CF7F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0D266EA-6F6A-402A-96CC-470B82A28595}" type="datetimeFigureOut">
              <a:rPr lang="en-US" smtClean="0"/>
              <a:pPr/>
              <a:t>11/19/2015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70E3D3-5D04-48E8-A333-509AF4CF7F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0D266EA-6F6A-402A-96CC-470B82A28595}"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70E3D3-5D04-48E8-A333-509AF4CF7FA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0D266EA-6F6A-402A-96CC-470B82A28595}" type="datetimeFigureOut">
              <a:rPr lang="en-US" smtClean="0"/>
              <a:pPr/>
              <a:t>11/19/2015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70E3D3-5D04-48E8-A333-509AF4CF7F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Collision Theory</a:t>
            </a:r>
            <a:br>
              <a:rPr lang="en-US" b="1" dirty="0" smtClean="0"/>
            </a:br>
            <a:endParaRPr lang="en-US" dirty="0"/>
          </a:p>
        </p:txBody>
      </p:sp>
      <p:sp>
        <p:nvSpPr>
          <p:cNvPr id="3" name="Subtitle 2"/>
          <p:cNvSpPr>
            <a:spLocks noGrp="1"/>
          </p:cNvSpPr>
          <p:nvPr>
            <p:ph type="subTitle" idx="1"/>
          </p:nvPr>
        </p:nvSpPr>
        <p:spPr/>
        <p:txBody>
          <a:bodyPr/>
          <a:lstStyle/>
          <a:p>
            <a:r>
              <a:rPr lang="en-US" dirty="0" smtClean="0"/>
              <a:t>Rates of reactions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12-P392-F02.jpg"/>
          <p:cNvPicPr>
            <a:picLocks noChangeAspect="1"/>
          </p:cNvPicPr>
          <p:nvPr/>
        </p:nvPicPr>
        <p:blipFill>
          <a:blip r:embed="rId2" cstate="print"/>
          <a:stretch>
            <a:fillRect/>
          </a:stretch>
        </p:blipFill>
        <p:spPr>
          <a:xfrm>
            <a:off x="533400" y="3352800"/>
            <a:ext cx="6934200" cy="3276600"/>
          </a:xfrm>
          <a:prstGeom prst="rect">
            <a:avLst/>
          </a:prstGeom>
        </p:spPr>
      </p:pic>
      <p:sp>
        <p:nvSpPr>
          <p:cNvPr id="2" name="Title 1"/>
          <p:cNvSpPr>
            <a:spLocks noGrp="1"/>
          </p:cNvSpPr>
          <p:nvPr>
            <p:ph type="title"/>
          </p:nvPr>
        </p:nvSpPr>
        <p:spPr>
          <a:xfrm>
            <a:off x="457200" y="320040"/>
            <a:ext cx="7239000" cy="1203960"/>
          </a:xfrm>
        </p:spPr>
        <p:txBody>
          <a:bodyPr>
            <a:normAutofit fontScale="90000"/>
          </a:bodyPr>
          <a:lstStyle/>
          <a:p>
            <a:r>
              <a:rPr lang="en-US" b="1" i="1" dirty="0" smtClean="0"/>
              <a:t>The Maxwell-Boltzmann Distribution and activation energy</a:t>
            </a:r>
            <a:endParaRPr lang="en-US" dirty="0"/>
          </a:p>
        </p:txBody>
      </p:sp>
      <p:sp>
        <p:nvSpPr>
          <p:cNvPr id="3" name="Content Placeholder 2"/>
          <p:cNvSpPr>
            <a:spLocks noGrp="1"/>
          </p:cNvSpPr>
          <p:nvPr>
            <p:ph idx="1"/>
          </p:nvPr>
        </p:nvSpPr>
        <p:spPr>
          <a:xfrm>
            <a:off x="457200" y="1524000"/>
            <a:ext cx="7239000" cy="4931736"/>
          </a:xfrm>
        </p:spPr>
        <p:txBody>
          <a:bodyPr>
            <a:normAutofit/>
          </a:bodyPr>
          <a:lstStyle/>
          <a:p>
            <a:r>
              <a:rPr lang="en-US" dirty="0"/>
              <a:t>F</a:t>
            </a:r>
            <a:r>
              <a:rPr lang="en-US" dirty="0" smtClean="0"/>
              <a:t>or </a:t>
            </a:r>
            <a:r>
              <a:rPr lang="en-US" dirty="0" smtClean="0"/>
              <a:t>a reaction to happen, particles must collide with energies equal to or greater than the activation energy for the reaction. We can mark the activation energy on the Maxwell-Boltzmann distribution: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lstStyle/>
          <a:p>
            <a:r>
              <a:rPr lang="en-US" dirty="0" smtClean="0"/>
              <a:t>Notice that the large majority of the particles don't have enough energy to react when they collide. To enable them to react we either have to change the shape of the curve, or move the activation energy further to the left.</a:t>
            </a:r>
          </a:p>
          <a:p>
            <a:r>
              <a:rPr lang="en-US" dirty="0" smtClean="0"/>
              <a:t>How can this be done</a:t>
            </a:r>
            <a:r>
              <a:rPr lang="en-US" dirty="0" smtClean="0"/>
              <a:t>? Let’s look at factors affecting rates of reactions.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Factors Affecting Rates of Reaction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Temperature</a:t>
            </a:r>
            <a:br>
              <a:rPr lang="en-US" b="1" dirty="0" smtClean="0"/>
            </a:br>
            <a:endParaRPr lang="en-US" dirty="0"/>
          </a:p>
        </p:txBody>
      </p:sp>
      <p:sp>
        <p:nvSpPr>
          <p:cNvPr id="3" name="Content Placeholder 2"/>
          <p:cNvSpPr>
            <a:spLocks noGrp="1"/>
          </p:cNvSpPr>
          <p:nvPr>
            <p:ph idx="1"/>
          </p:nvPr>
        </p:nvSpPr>
        <p:spPr>
          <a:xfrm>
            <a:off x="457200" y="1676400"/>
            <a:ext cx="7696200" cy="4876800"/>
          </a:xfrm>
        </p:spPr>
        <p:txBody>
          <a:bodyPr>
            <a:normAutofit/>
          </a:bodyPr>
          <a:lstStyle/>
          <a:p>
            <a:r>
              <a:rPr lang="en-US" dirty="0" smtClean="0"/>
              <a:t>When two chemicals react, their molecules have to collide with each other with sufficient energy for the reaction to take place.</a:t>
            </a:r>
          </a:p>
          <a:p>
            <a:r>
              <a:rPr lang="en-US" dirty="0" smtClean="0"/>
              <a:t>The two molecules will only react if they have enough 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12-P394-F05.jpg"/>
          <p:cNvPicPr>
            <a:picLocks noChangeAspect="1"/>
          </p:cNvPicPr>
          <p:nvPr/>
        </p:nvPicPr>
        <p:blipFill>
          <a:blip r:embed="rId2" cstate="print"/>
          <a:stretch>
            <a:fillRect/>
          </a:stretch>
        </p:blipFill>
        <p:spPr>
          <a:xfrm>
            <a:off x="1295400" y="2895600"/>
            <a:ext cx="5181600" cy="3633793"/>
          </a:xfrm>
          <a:prstGeom prst="rect">
            <a:avLst/>
          </a:prstGeom>
        </p:spPr>
      </p:pic>
      <p:sp>
        <p:nvSpPr>
          <p:cNvPr id="2" name="Title 1"/>
          <p:cNvSpPr>
            <a:spLocks noGrp="1"/>
          </p:cNvSpPr>
          <p:nvPr>
            <p:ph type="title"/>
          </p:nvPr>
        </p:nvSpPr>
        <p:spPr>
          <a:xfrm>
            <a:off x="457200" y="320040"/>
            <a:ext cx="7239000" cy="746760"/>
          </a:xfrm>
        </p:spPr>
        <p:txBody>
          <a:bodyPr>
            <a:normAutofit/>
          </a:bodyPr>
          <a:lstStyle/>
          <a:p>
            <a:r>
              <a:rPr lang="en-US" dirty="0" smtClean="0"/>
              <a:t>1. </a:t>
            </a:r>
            <a:r>
              <a:rPr lang="en-US" dirty="0" smtClean="0"/>
              <a:t>Temperature</a:t>
            </a:r>
            <a:endParaRPr lang="en-US" dirty="0"/>
          </a:p>
        </p:txBody>
      </p:sp>
      <p:sp>
        <p:nvSpPr>
          <p:cNvPr id="3" name="Content Placeholder 2"/>
          <p:cNvSpPr>
            <a:spLocks noGrp="1"/>
          </p:cNvSpPr>
          <p:nvPr>
            <p:ph idx="1"/>
          </p:nvPr>
        </p:nvSpPr>
        <p:spPr>
          <a:xfrm>
            <a:off x="457200" y="1143000"/>
            <a:ext cx="7239000" cy="5312736"/>
          </a:xfrm>
        </p:spPr>
        <p:txBody>
          <a:bodyPr/>
          <a:lstStyle/>
          <a:p>
            <a:r>
              <a:rPr lang="en-US" dirty="0" smtClean="0"/>
              <a:t>By heating the mixture, you will raise the energy levels of the molecules involved in the reaction and therefore change the shape of the Maxwell-</a:t>
            </a:r>
            <a:r>
              <a:rPr lang="en-US" dirty="0" err="1" smtClean="0"/>
              <a:t>Boltzman</a:t>
            </a:r>
            <a:r>
              <a:rPr lang="en-US" dirty="0" smtClean="0"/>
              <a:t> Distribution.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9764"/>
            <a:ext cx="7239000" cy="418996"/>
          </a:xfrm>
        </p:spPr>
        <p:txBody>
          <a:bodyPr>
            <a:normAutofit fontScale="90000"/>
          </a:bodyPr>
          <a:lstStyle/>
          <a:p>
            <a:r>
              <a:rPr lang="en-US" b="1" dirty="0" smtClean="0"/>
              <a:t>2. </a:t>
            </a:r>
            <a:r>
              <a:rPr lang="en-US" b="1" dirty="0" smtClean="0"/>
              <a:t>Concentration/pressure and surface Area</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7239000" cy="5084136"/>
          </a:xfrm>
        </p:spPr>
        <p:txBody>
          <a:bodyPr/>
          <a:lstStyle/>
          <a:p>
            <a:r>
              <a:rPr lang="en-US" dirty="0" smtClean="0"/>
              <a:t>If the concentration or pressure of a chemical increases, there will be more particles within a given space. </a:t>
            </a:r>
          </a:p>
          <a:p>
            <a:r>
              <a:rPr lang="en-US" dirty="0" smtClean="0"/>
              <a:t>Particles will therefore collide more </a:t>
            </a:r>
            <a:r>
              <a:rPr lang="en-US" dirty="0" smtClean="0"/>
              <a:t>often resulting in more overall collisions.</a:t>
            </a:r>
          </a:p>
          <a:p>
            <a:r>
              <a:rPr lang="en-US" dirty="0" smtClean="0"/>
              <a:t>If the total number of collisions increases the number of effective collisions (proper orientation and energy) should also increase proportionally.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Physical state</a:t>
            </a:r>
            <a:br>
              <a:rPr lang="en-US" b="1" dirty="0" smtClean="0"/>
            </a:br>
            <a:endParaRPr lang="en-US" dirty="0"/>
          </a:p>
        </p:txBody>
      </p:sp>
      <p:sp>
        <p:nvSpPr>
          <p:cNvPr id="3" name="Content Placeholder 2"/>
          <p:cNvSpPr>
            <a:spLocks noGrp="1"/>
          </p:cNvSpPr>
          <p:nvPr>
            <p:ph idx="1"/>
          </p:nvPr>
        </p:nvSpPr>
        <p:spPr>
          <a:xfrm>
            <a:off x="457200" y="990600"/>
            <a:ext cx="7696200" cy="5257800"/>
          </a:xfrm>
        </p:spPr>
        <p:txBody>
          <a:bodyPr>
            <a:normAutofit/>
          </a:bodyPr>
          <a:lstStyle/>
          <a:p>
            <a:r>
              <a:rPr lang="en-US" dirty="0" smtClean="0"/>
              <a:t>If particles are in the same phase </a:t>
            </a:r>
            <a:r>
              <a:rPr lang="en-US" dirty="0" smtClean="0"/>
              <a:t>(homogeneous), </a:t>
            </a:r>
            <a:r>
              <a:rPr lang="en-US" dirty="0" smtClean="0"/>
              <a:t>then it is very easy for them to mix with each other. This gives particles the maximum opportunity to collide.</a:t>
            </a:r>
          </a:p>
          <a:p>
            <a:r>
              <a:rPr lang="en-US" dirty="0" smtClean="0"/>
              <a:t>BUT, if </a:t>
            </a:r>
            <a:r>
              <a:rPr lang="en-US" dirty="0" smtClean="0"/>
              <a:t>the reactants are in different phases (heterogeneous)</a:t>
            </a:r>
            <a:r>
              <a:rPr lang="en-US" dirty="0" smtClean="0"/>
              <a:t>, </a:t>
            </a:r>
            <a:r>
              <a:rPr lang="en-US" dirty="0" smtClean="0"/>
              <a:t>then the reaction can only take place on the </a:t>
            </a:r>
            <a:r>
              <a:rPr lang="en-US" dirty="0" smtClean="0"/>
              <a:t>interface of the two substances.</a:t>
            </a:r>
            <a:endParaRPr lang="en-US" dirty="0" smtClean="0"/>
          </a:p>
          <a:p>
            <a:r>
              <a:rPr lang="en-US" dirty="0" smtClean="0"/>
              <a:t>The smaller the size of the solid particles, the greater the area that the reaction can take place </a:t>
            </a:r>
            <a:r>
              <a:rPr lang="en-US" dirty="0" smtClean="0"/>
              <a:t>in, </a:t>
            </a:r>
            <a:r>
              <a:rPr lang="en-US" dirty="0"/>
              <a:t>s</a:t>
            </a:r>
            <a:r>
              <a:rPr lang="en-US" dirty="0" smtClean="0"/>
              <a:t>o </a:t>
            </a:r>
            <a:r>
              <a:rPr lang="en-US" dirty="0" smtClean="0"/>
              <a:t>finely divided powder reacts more quickly than the same stuff in a great big lump</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Catalyst</a:t>
            </a:r>
            <a:br>
              <a:rPr lang="en-US" b="1" dirty="0" smtClean="0"/>
            </a:br>
            <a:endParaRPr lang="en-US" dirty="0"/>
          </a:p>
        </p:txBody>
      </p:sp>
      <p:sp>
        <p:nvSpPr>
          <p:cNvPr id="3" name="Content Placeholder 2"/>
          <p:cNvSpPr>
            <a:spLocks noGrp="1"/>
          </p:cNvSpPr>
          <p:nvPr>
            <p:ph idx="1"/>
          </p:nvPr>
        </p:nvSpPr>
        <p:spPr>
          <a:xfrm>
            <a:off x="457200" y="1143000"/>
            <a:ext cx="7086600" cy="1828800"/>
          </a:xfrm>
        </p:spPr>
        <p:txBody>
          <a:bodyPr>
            <a:normAutofit/>
          </a:bodyPr>
          <a:lstStyle/>
          <a:p>
            <a:r>
              <a:rPr lang="en-US" b="1" dirty="0" smtClean="0"/>
              <a:t>What is a catalyst?</a:t>
            </a:r>
          </a:p>
          <a:p>
            <a:r>
              <a:rPr lang="en-US" dirty="0" smtClean="0"/>
              <a:t>A catalyst is a substance that alters the rate of a chemical reaction without being used up or permanently changed chemically</a:t>
            </a:r>
            <a:r>
              <a:rPr lang="en-US" dirty="0" smtClean="0"/>
              <a:t>.</a:t>
            </a:r>
          </a:p>
          <a:p>
            <a:endParaRPr lang="en-US" dirty="0"/>
          </a:p>
        </p:txBody>
      </p:sp>
      <p:pic>
        <p:nvPicPr>
          <p:cNvPr id="4" name="Picture 3" descr="C12-P395-F06.jpg"/>
          <p:cNvPicPr>
            <a:picLocks noChangeAspect="1"/>
          </p:cNvPicPr>
          <p:nvPr/>
        </p:nvPicPr>
        <p:blipFill>
          <a:blip r:embed="rId2" cstate="print"/>
          <a:stretch>
            <a:fillRect/>
          </a:stretch>
        </p:blipFill>
        <p:spPr>
          <a:xfrm>
            <a:off x="4094967" y="2895599"/>
            <a:ext cx="3810000" cy="3693319"/>
          </a:xfrm>
          <a:prstGeom prst="rect">
            <a:avLst/>
          </a:prstGeom>
        </p:spPr>
      </p:pic>
      <p:sp>
        <p:nvSpPr>
          <p:cNvPr id="5" name="TextBox 4"/>
          <p:cNvSpPr txBox="1"/>
          <p:nvPr/>
        </p:nvSpPr>
        <p:spPr>
          <a:xfrm>
            <a:off x="533400" y="2895600"/>
            <a:ext cx="3561567" cy="3693319"/>
          </a:xfrm>
          <a:prstGeom prst="rect">
            <a:avLst/>
          </a:prstGeom>
          <a:noFill/>
        </p:spPr>
        <p:txBody>
          <a:bodyPr wrap="square" rtlCol="0">
            <a:spAutoFit/>
          </a:bodyPr>
          <a:lstStyle/>
          <a:p>
            <a:r>
              <a:rPr lang="en-US" sz="2600" dirty="0"/>
              <a:t>It provides an alternative route (mechanism) that lowers the Activation Energy meaning more particles now have the required energy needed to undergo a successful collision.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Read Sections 6.2 and 6.3</a:t>
            </a:r>
          </a:p>
          <a:p>
            <a:r>
              <a:rPr lang="en-US" dirty="0" smtClean="0"/>
              <a:t>Page 365 #1,5</a:t>
            </a:r>
          </a:p>
          <a:p>
            <a:r>
              <a:rPr lang="en-US" dirty="0" smtClean="0"/>
              <a:t>Page 372 #1,2</a:t>
            </a:r>
            <a:endParaRPr lang="en-US" dirty="0"/>
          </a:p>
        </p:txBody>
      </p:sp>
    </p:spTree>
    <p:extLst>
      <p:ext uri="{BB962C8B-B14F-4D97-AF65-F5344CB8AC3E}">
        <p14:creationId xmlns:p14="http://schemas.microsoft.com/office/powerpoint/2010/main" val="448623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Theory</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smtClean="0"/>
              <a:t>you have a situation involving two species they can only react </a:t>
            </a:r>
            <a:r>
              <a:rPr lang="en-US" dirty="0" smtClean="0"/>
              <a:t>with each other</a:t>
            </a:r>
            <a:r>
              <a:rPr lang="en-US" dirty="0" smtClean="0"/>
              <a:t> </a:t>
            </a:r>
            <a:r>
              <a:rPr lang="en-US" dirty="0" smtClean="0"/>
              <a:t>if they come into contact with each other. They first have to collide, and then they </a:t>
            </a:r>
            <a:r>
              <a:rPr lang="en-US" b="1" i="1" dirty="0" smtClean="0"/>
              <a:t>may</a:t>
            </a:r>
            <a:r>
              <a:rPr lang="en-US" dirty="0" smtClean="0"/>
              <a:t> react.</a:t>
            </a:r>
          </a:p>
          <a:p>
            <a:r>
              <a:rPr lang="en-US" dirty="0" smtClean="0"/>
              <a:t>Why "</a:t>
            </a:r>
            <a:r>
              <a:rPr lang="en-US" i="1" dirty="0" smtClean="0"/>
              <a:t>may</a:t>
            </a:r>
            <a:r>
              <a:rPr lang="en-US" dirty="0" smtClean="0"/>
              <a:t> react"? It isn't enough for the two species to collide.</a:t>
            </a:r>
          </a:p>
          <a:p>
            <a:r>
              <a:rPr lang="en-US" dirty="0"/>
              <a:t>T</a:t>
            </a:r>
            <a:r>
              <a:rPr lang="en-US" dirty="0" smtClean="0"/>
              <a:t>hey have to collide the right way around, and they have to collide with enough energy for bonds to break.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2 at a time…</a:t>
            </a:r>
            <a:endParaRPr lang="en-US" dirty="0"/>
          </a:p>
        </p:txBody>
      </p:sp>
      <p:sp>
        <p:nvSpPr>
          <p:cNvPr id="3" name="Content Placeholder 2"/>
          <p:cNvSpPr>
            <a:spLocks noGrp="1"/>
          </p:cNvSpPr>
          <p:nvPr>
            <p:ph idx="1"/>
          </p:nvPr>
        </p:nvSpPr>
        <p:spPr/>
        <p:txBody>
          <a:bodyPr/>
          <a:lstStyle/>
          <a:p>
            <a:r>
              <a:rPr lang="en-US" dirty="0" smtClean="0"/>
              <a:t>The chances of all this happening if your reaction needed a collision involving more than 2 particles are </a:t>
            </a:r>
            <a:r>
              <a:rPr lang="en-US" dirty="0" smtClean="0"/>
              <a:t>remote.</a:t>
            </a:r>
          </a:p>
          <a:p>
            <a:r>
              <a:rPr lang="en-US" dirty="0" smtClean="0"/>
              <a:t>All </a:t>
            </a:r>
            <a:r>
              <a:rPr lang="en-US" dirty="0" smtClean="0"/>
              <a:t>three (or more) particles would have to arrive at exactly the same </a:t>
            </a:r>
            <a:r>
              <a:rPr lang="en-US" dirty="0" smtClean="0"/>
              <a:t>place </a:t>
            </a:r>
            <a:r>
              <a:rPr lang="en-US" dirty="0" smtClean="0"/>
              <a:t>at the same time, with everything lined up exactly right, and having enough energy to </a:t>
            </a:r>
            <a:r>
              <a:rPr lang="en-US" dirty="0" smtClean="0"/>
              <a:t>react.</a:t>
            </a:r>
          </a:p>
          <a:p>
            <a:r>
              <a:rPr lang="en-US" dirty="0" smtClean="0"/>
              <a:t>That's </a:t>
            </a:r>
            <a:r>
              <a:rPr lang="en-US" dirty="0" smtClean="0"/>
              <a:t>not likely to happen very often!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orientation of collision</a:t>
            </a:r>
            <a:endParaRPr lang="en-US" dirty="0"/>
          </a:p>
        </p:txBody>
      </p:sp>
      <p:sp>
        <p:nvSpPr>
          <p:cNvPr id="3" name="Content Placeholder 2"/>
          <p:cNvSpPr>
            <a:spLocks noGrp="1"/>
          </p:cNvSpPr>
          <p:nvPr>
            <p:ph idx="1"/>
          </p:nvPr>
        </p:nvSpPr>
        <p:spPr/>
        <p:txBody>
          <a:bodyPr>
            <a:normAutofit/>
          </a:bodyPr>
          <a:lstStyle/>
          <a:p>
            <a:r>
              <a:rPr lang="en-US" dirty="0" smtClean="0"/>
              <a:t>Consider a simple reaction involving a collision between two molecules - </a:t>
            </a:r>
            <a:r>
              <a:rPr lang="en-US" dirty="0" err="1" smtClean="0"/>
              <a:t>ethene</a:t>
            </a:r>
            <a:r>
              <a:rPr lang="en-US" dirty="0" smtClean="0"/>
              <a:t> </a:t>
            </a:r>
            <a:r>
              <a:rPr lang="en-US" dirty="0" smtClean="0"/>
              <a:t>and hydrogen </a:t>
            </a:r>
            <a:r>
              <a:rPr lang="en-US" dirty="0" smtClean="0"/>
              <a:t>chloride.</a:t>
            </a:r>
            <a:endParaRPr lang="en-US" dirty="0" smtClean="0"/>
          </a:p>
          <a:p>
            <a:r>
              <a:rPr lang="en-US" dirty="0" smtClean="0"/>
              <a:t>As a result of the collision between the two molecules, the double bond between the two carbons is converted into a single bond. A hydrogen atom gets attached to one of the carbons and a chlorine atom to the other</a:t>
            </a:r>
            <a:r>
              <a:rPr lang="en-US" dirty="0" smtClean="0"/>
              <a:t>.</a:t>
            </a:r>
          </a:p>
          <a:p>
            <a:r>
              <a:rPr lang="en-US" dirty="0" smtClean="0"/>
              <a:t>How many different orientations are possible for this collision?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7239000" cy="5922336"/>
          </a:xfrm>
        </p:spPr>
        <p:txBody>
          <a:bodyPr/>
          <a:lstStyle/>
          <a:p>
            <a:r>
              <a:rPr lang="en-US" dirty="0" smtClean="0"/>
              <a:t>The reaction can only happen if the hydrogen end of the H-</a:t>
            </a:r>
            <a:r>
              <a:rPr lang="en-US" dirty="0" err="1" smtClean="0"/>
              <a:t>Cl</a:t>
            </a:r>
            <a:r>
              <a:rPr lang="en-US" dirty="0" smtClean="0"/>
              <a:t> bond approaches the carbon-carbon double bond. Any other collision between the two molecules doesn't work. The two simply bounce off each other.</a:t>
            </a:r>
          </a:p>
          <a:p>
            <a:r>
              <a:rPr lang="en-US" dirty="0" smtClean="0"/>
              <a:t>Why?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The energy of the collision</a:t>
            </a:r>
            <a:r>
              <a:rPr lang="en-US" dirty="0" smtClean="0"/>
              <a:t/>
            </a:r>
            <a:br>
              <a:rPr lang="en-US" dirty="0" smtClean="0"/>
            </a:br>
            <a:r>
              <a:rPr lang="en-US" b="1" i="1" dirty="0" smtClean="0"/>
              <a:t>Activation Energy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Even if the species are orientated properly, you still won't get a reaction unless the particles collide with a certain minimum energy called the </a:t>
            </a:r>
            <a:r>
              <a:rPr lang="en-US" b="1" i="1" dirty="0" smtClean="0"/>
              <a:t>activation energy</a:t>
            </a:r>
            <a:r>
              <a:rPr lang="en-US" dirty="0" smtClean="0"/>
              <a:t> of the reaction.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12-P387-F06.jpg"/>
          <p:cNvPicPr>
            <a:picLocks noChangeAspect="1"/>
          </p:cNvPicPr>
          <p:nvPr/>
        </p:nvPicPr>
        <p:blipFill>
          <a:blip r:embed="rId2" cstate="print"/>
          <a:stretch>
            <a:fillRect/>
          </a:stretch>
        </p:blipFill>
        <p:spPr>
          <a:xfrm>
            <a:off x="685800" y="2362200"/>
            <a:ext cx="6934200" cy="4038600"/>
          </a:xfrm>
          <a:prstGeom prst="rect">
            <a:avLst/>
          </a:prstGeom>
        </p:spPr>
      </p:pic>
      <p:sp>
        <p:nvSpPr>
          <p:cNvPr id="3" name="Content Placeholder 2"/>
          <p:cNvSpPr>
            <a:spLocks noGrp="1"/>
          </p:cNvSpPr>
          <p:nvPr>
            <p:ph idx="1"/>
          </p:nvPr>
        </p:nvSpPr>
        <p:spPr>
          <a:xfrm>
            <a:off x="457200" y="457200"/>
            <a:ext cx="7239000" cy="5998536"/>
          </a:xfrm>
        </p:spPr>
        <p:txBody>
          <a:bodyPr/>
          <a:lstStyle/>
          <a:p>
            <a:r>
              <a:rPr lang="en-US" dirty="0" smtClean="0"/>
              <a:t>Activation energy is the minimum energy required </a:t>
            </a:r>
            <a:r>
              <a:rPr lang="en-US" dirty="0" smtClean="0"/>
              <a:t>to break some bonds and create an “activated complex”. For </a:t>
            </a:r>
            <a:r>
              <a:rPr lang="en-US" dirty="0" smtClean="0"/>
              <a:t>a simple over-all exothermic reaction, the energy profile looks like this: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837"/>
            <a:ext cx="7772400" cy="5973763"/>
          </a:xfrm>
        </p:spPr>
        <p:txBody>
          <a:bodyPr>
            <a:normAutofit/>
          </a:bodyPr>
          <a:lstStyle/>
          <a:p>
            <a:r>
              <a:rPr lang="en-US" dirty="0" smtClean="0"/>
              <a:t>If the particles collide with less energy than the activation energy, nothing important </a:t>
            </a:r>
            <a:r>
              <a:rPr lang="en-US" dirty="0" smtClean="0"/>
              <a:t>happens, they </a:t>
            </a:r>
            <a:r>
              <a:rPr lang="en-US" dirty="0" smtClean="0"/>
              <a:t>bounce apart. </a:t>
            </a:r>
            <a:r>
              <a:rPr lang="en-US" dirty="0" smtClean="0"/>
              <a:t>Only </a:t>
            </a:r>
            <a:r>
              <a:rPr lang="en-US" dirty="0" smtClean="0"/>
              <a:t>those collisions which have energies equal to or greater than the activation energy result in a reaction.</a:t>
            </a:r>
          </a:p>
          <a:p>
            <a:r>
              <a:rPr lang="en-US" dirty="0" smtClean="0"/>
              <a:t>S</a:t>
            </a:r>
            <a:r>
              <a:rPr lang="en-US" dirty="0" smtClean="0"/>
              <a:t>ome </a:t>
            </a:r>
            <a:r>
              <a:rPr lang="en-US" dirty="0" smtClean="0"/>
              <a:t>bonds have to be broken before new ones can be made. Activation energy is involved in breaking some of the original bonds.</a:t>
            </a:r>
          </a:p>
          <a:p>
            <a:r>
              <a:rPr lang="en-US" dirty="0" smtClean="0"/>
              <a:t>Where collisions are relatively gentle, there isn't enough energy available to start the bond-breaking process, and so the particles don't react.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Maxwell-Boltzmann Distribution</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t would </a:t>
            </a:r>
            <a:r>
              <a:rPr lang="en-US" dirty="0" smtClean="0"/>
              <a:t>be useful to know </a:t>
            </a:r>
            <a:r>
              <a:rPr lang="en-US" dirty="0" smtClean="0"/>
              <a:t>what </a:t>
            </a:r>
            <a:r>
              <a:rPr lang="en-US" dirty="0" smtClean="0"/>
              <a:t>proportion of the particles present have high enough energies to react when they collide</a:t>
            </a:r>
            <a:r>
              <a:rPr lang="en-US" dirty="0" smtClean="0"/>
              <a:t>. (Activation Energy)</a:t>
            </a:r>
            <a:endParaRPr lang="en-US" dirty="0" smtClean="0"/>
          </a:p>
          <a:p>
            <a:r>
              <a:rPr lang="en-US" dirty="0" smtClean="0"/>
              <a:t>In any system, the particles present will have a very wide range of energies. For </a:t>
            </a:r>
            <a:r>
              <a:rPr lang="en-US" b="1" i="1" dirty="0" smtClean="0"/>
              <a:t>gases</a:t>
            </a:r>
            <a:r>
              <a:rPr lang="en-US" dirty="0" smtClean="0"/>
              <a:t>, this can be shown on a graph called the Maxwell-Boltzmann Distribution which is a plot of the number of particles </a:t>
            </a:r>
            <a:r>
              <a:rPr lang="en-US" dirty="0" smtClean="0"/>
              <a:t>having </a:t>
            </a:r>
            <a:r>
              <a:rPr lang="en-US" dirty="0" smtClean="0"/>
              <a:t>particular energy.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TotalTime>
  <Words>861</Words>
  <Application>Microsoft Office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Collision Theory </vt:lpstr>
      <vt:lpstr>Collision Theory</vt:lpstr>
      <vt:lpstr>Only 2 at a time…</vt:lpstr>
      <vt:lpstr>The orientation of collision</vt:lpstr>
      <vt:lpstr>PowerPoint Presentation</vt:lpstr>
      <vt:lpstr>The energy of the collision Activation Energy </vt:lpstr>
      <vt:lpstr>PowerPoint Presentation</vt:lpstr>
      <vt:lpstr>PowerPoint Presentation</vt:lpstr>
      <vt:lpstr>The Maxwell-Boltzmann Distribution</vt:lpstr>
      <vt:lpstr>The Maxwell-Boltzmann Distribution and activation energy</vt:lpstr>
      <vt:lpstr>PowerPoint Presentation</vt:lpstr>
      <vt:lpstr>Factors Affecting Rates of Reaction</vt:lpstr>
      <vt:lpstr>1. Temperature </vt:lpstr>
      <vt:lpstr>1. Temperature</vt:lpstr>
      <vt:lpstr>2. Concentration/pressure and surface Area </vt:lpstr>
      <vt:lpstr>3. Physical state </vt:lpstr>
      <vt:lpstr>4. Catalyst </vt:lpstr>
      <vt:lpstr>Homework</vt:lpstr>
    </vt:vector>
  </TitlesOfParts>
  <Company>Wellington Catholic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that Affect the Rate of a Reaction</dc:title>
  <dc:creator>jseguin</dc:creator>
  <cp:lastModifiedBy>James Seguin</cp:lastModifiedBy>
  <cp:revision>12</cp:revision>
  <dcterms:created xsi:type="dcterms:W3CDTF">2011-04-18T12:58:29Z</dcterms:created>
  <dcterms:modified xsi:type="dcterms:W3CDTF">2015-11-19T18:33:23Z</dcterms:modified>
</cp:coreProperties>
</file>