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5"/>
  </p:notesMasterIdLst>
  <p:sldIdLst>
    <p:sldId id="256" r:id="rId6"/>
    <p:sldId id="257" r:id="rId7"/>
    <p:sldId id="259" r:id="rId8"/>
    <p:sldId id="260" r:id="rId9"/>
    <p:sldId id="261" r:id="rId10"/>
    <p:sldId id="258" r:id="rId11"/>
    <p:sldId id="263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3D2C5-08C1-BD4D-B9E8-A8A7FD273DA8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9ED3C-76EC-5744-9F60-B53DE6F20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2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Units</a:t>
            </a:r>
            <a:r>
              <a:rPr lang="en-US" baseline="0" dirty="0" smtClean="0"/>
              <a:t> of measure must be the same for </a:t>
            </a:r>
            <a:r>
              <a:rPr lang="en-US" baseline="0" dirty="0" err="1" smtClean="0"/>
              <a:t>v/v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w/w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9ED3C-76EC-5744-9F60-B53DE6F20F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“Parts per …”  concentrations are special cases of % W/W concentration</a:t>
            </a:r>
          </a:p>
          <a:p>
            <a:r>
              <a:rPr lang="en-US" sz="1800" dirty="0" smtClean="0"/>
              <a:t>C = mass of solute/ mass</a:t>
            </a:r>
            <a:r>
              <a:rPr lang="en-US" sz="1800" baseline="0" dirty="0" smtClean="0"/>
              <a:t> of solvent  </a:t>
            </a:r>
            <a:r>
              <a:rPr lang="en-US" sz="1800" baseline="0" dirty="0" err="1" smtClean="0"/>
              <a:t>x</a:t>
            </a:r>
            <a:r>
              <a:rPr lang="en-US" sz="1800" baseline="0" dirty="0" smtClean="0"/>
              <a:t> 10</a:t>
            </a:r>
            <a:r>
              <a:rPr lang="en-US" sz="1800" baseline="30000" dirty="0" smtClean="0"/>
              <a:t>6</a:t>
            </a:r>
            <a:r>
              <a:rPr lang="en-US" sz="1800" baseline="0" dirty="0" smtClean="0"/>
              <a:t> OR </a:t>
            </a:r>
            <a:r>
              <a:rPr lang="en-US" sz="1800" baseline="0" dirty="0" err="1" smtClean="0"/>
              <a:t>x</a:t>
            </a:r>
            <a:r>
              <a:rPr lang="en-US" sz="1800" baseline="0" dirty="0" smtClean="0"/>
              <a:t> 10</a:t>
            </a:r>
            <a:r>
              <a:rPr lang="en-US" sz="1800" baseline="30000" dirty="0" smtClean="0"/>
              <a:t>9</a:t>
            </a:r>
            <a:r>
              <a:rPr lang="en-US" sz="1800" baseline="0" dirty="0" smtClean="0"/>
              <a:t> (instead of </a:t>
            </a:r>
            <a:r>
              <a:rPr lang="en-US" sz="1800" baseline="0" dirty="0" err="1" smtClean="0"/>
              <a:t>x</a:t>
            </a:r>
            <a:r>
              <a:rPr lang="en-US" sz="1800" baseline="0" dirty="0" smtClean="0"/>
              <a:t> 100)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9ED3C-76EC-5744-9F60-B53DE6F20F0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8.8 </a:t>
            </a:r>
            <a:r>
              <a:rPr lang="en-US" sz="1800" dirty="0" err="1" smtClean="0"/>
              <a:t>ppm</a:t>
            </a:r>
            <a:r>
              <a:rPr lang="en-US" sz="1800" dirty="0" smtClean="0"/>
              <a:t>, 8800 ppb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9ED3C-76EC-5744-9F60-B53DE6F20F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208AC-86A1-2146-8B80-500D5ECA3342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9FF09-565B-3F42-BAC8-002901B2C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060" y="-164248"/>
            <a:ext cx="8719856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Concentration &amp; Consumer Products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222" y="5655474"/>
            <a:ext cx="8861778" cy="136877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LG:  I can perform concentration calculations involving units commonly used in consumer products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499" y="981132"/>
            <a:ext cx="7068006" cy="4405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584"/>
          </a:xfrm>
        </p:spPr>
        <p:txBody>
          <a:bodyPr/>
          <a:lstStyle/>
          <a:p>
            <a:r>
              <a:rPr lang="en-US" b="1" dirty="0" smtClean="0"/>
              <a:t>Percent Concentration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9443"/>
                <a:ext cx="8229600" cy="5081941"/>
              </a:xfrm>
            </p:spPr>
            <p:txBody>
              <a:bodyPr/>
              <a:lstStyle/>
              <a:p>
                <a:r>
                  <a:rPr lang="en-US" sz="3000" dirty="0" smtClean="0"/>
                  <a:t>Many consumer products report the percent of solute relative to the total amount of solution; these concentrations may involve weights and volumes</a:t>
                </a:r>
              </a:p>
              <a:p>
                <a:pPr lvl="1"/>
                <a:r>
                  <a:rPr lang="en-US" dirty="0" smtClean="0"/>
                  <a:t>Solution of 2 liquids: % </a:t>
                </a:r>
                <a:r>
                  <a:rPr lang="en-US" dirty="0" err="1" smtClean="0"/>
                  <a:t>v/v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Solution of a solid dissolved in a liquid: % </a:t>
                </a:r>
                <a:r>
                  <a:rPr lang="en-US" dirty="0" err="1" smtClean="0"/>
                  <a:t>w/v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Solution of 2 solids: % </a:t>
                </a:r>
                <a:r>
                  <a:rPr lang="en-US" dirty="0" err="1" smtClean="0"/>
                  <a:t>w/w</a:t>
                </a:r>
                <a:endParaRPr lang="en-US" dirty="0" smtClean="0"/>
              </a:p>
              <a:p>
                <a:pPr lvl="1">
                  <a:buNone/>
                </a:pPr>
                <a:r>
                  <a:rPr lang="en-US" dirty="0" smtClean="0"/>
                  <a:t>General equation:</a:t>
                </a:r>
              </a:p>
              <a:p>
                <a:pPr lvl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𝑐</m:t>
                      </m:r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𝑎𝑚𝑜𝑢𝑛𝑡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𝑠𝑜𝑙𝑢𝑡𝑒</m:t>
                          </m:r>
                          <m:r>
                            <a:rPr lang="en-CA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𝑎𝑚𝑜𝑢𝑛𝑡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CA" b="1" i="1" smtClean="0">
                              <a:latin typeface="Cambria Math"/>
                            </a:rPr>
                            <m:t>𝒔𝒐𝒍𝒖𝒕𝒊𝒐𝒏</m:t>
                          </m:r>
                        </m:den>
                      </m:f>
                      <m:r>
                        <a:rPr lang="en-CA" b="0" i="1" smtClean="0">
                          <a:latin typeface="Cambria Math"/>
                        </a:rPr>
                        <m:t>× 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9443"/>
                <a:ext cx="8229600" cy="5081941"/>
              </a:xfrm>
              <a:blipFill rotWithShape="1">
                <a:blip r:embed="rId3"/>
                <a:stretch>
                  <a:fillRect l="-1481" t="-1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25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 1 (% </a:t>
            </a:r>
            <a:r>
              <a:rPr lang="en-US" b="1" dirty="0" err="1" smtClean="0"/>
              <a:t>v/v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25" y="1143000"/>
            <a:ext cx="8432122" cy="5124274"/>
          </a:xfrm>
        </p:spPr>
        <p:txBody>
          <a:bodyPr/>
          <a:lstStyle/>
          <a:p>
            <a:r>
              <a:rPr lang="en-US" sz="3000" dirty="0" smtClean="0"/>
              <a:t>Photographic “stop bath” contains 140 </a:t>
            </a:r>
            <a:r>
              <a:rPr lang="en-US" sz="3000" dirty="0" err="1" smtClean="0"/>
              <a:t>mL</a:t>
            </a:r>
            <a:r>
              <a:rPr lang="en-US" sz="3000" dirty="0" smtClean="0"/>
              <a:t> of acetic acid in every 500 </a:t>
            </a:r>
            <a:r>
              <a:rPr lang="en-US" sz="3000" dirty="0" err="1" smtClean="0"/>
              <a:t>mL</a:t>
            </a:r>
            <a:r>
              <a:rPr lang="en-US" sz="3000" dirty="0" smtClean="0"/>
              <a:t> bottle of solution. Determine the percent concentration of stop bath.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559060" y="3022600"/>
          <a:ext cx="2991719" cy="1973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1231900" imgH="812800" progId="Equation.3">
                  <p:embed/>
                </p:oleObj>
              </mc:Choice>
              <mc:Fallback>
                <p:oleObj name="Equation" r:id="rId3" imgW="1231900" imgH="812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60" y="3022600"/>
                        <a:ext cx="2991719" cy="1973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5110" y="3457137"/>
            <a:ext cx="2668889" cy="3400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25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 2 (% </a:t>
            </a:r>
            <a:r>
              <a:rPr lang="en-US" b="1" dirty="0" err="1"/>
              <a:t>w</a:t>
            </a:r>
            <a:r>
              <a:rPr lang="en-US" b="1" dirty="0" err="1" smtClean="0"/>
              <a:t>/v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35" y="1184871"/>
            <a:ext cx="8638131" cy="1690221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/>
              <a:t>Commercially sold antiseptic solution </a:t>
            </a:r>
            <a:br>
              <a:rPr lang="en-US" sz="2900" dirty="0" smtClean="0"/>
            </a:br>
            <a:r>
              <a:rPr lang="en-US" sz="2900" dirty="0" smtClean="0"/>
              <a:t>contains 7.5 </a:t>
            </a:r>
            <a:r>
              <a:rPr lang="en-US" sz="2900" dirty="0" err="1" smtClean="0"/>
              <a:t>g</a:t>
            </a:r>
            <a:r>
              <a:rPr lang="en-US" sz="2900" dirty="0" smtClean="0"/>
              <a:t> of hydrogen peroxide in every 250 </a:t>
            </a:r>
            <a:r>
              <a:rPr lang="en-US" sz="2900" dirty="0" err="1" smtClean="0"/>
              <a:t>mL</a:t>
            </a:r>
            <a:r>
              <a:rPr lang="en-US" sz="2900" dirty="0" smtClean="0"/>
              <a:t> bottle.  Determine the percent weight by volume concentration.  </a:t>
            </a:r>
            <a:endParaRPr lang="en-US" sz="2900" dirty="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735176" y="2833221"/>
          <a:ext cx="3001629" cy="1940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3" imgW="1257300" imgH="812800" progId="Equation.3">
                  <p:embed/>
                </p:oleObj>
              </mc:Choice>
              <mc:Fallback>
                <p:oleObj name="Equation" r:id="rId3" imgW="1257300" imgH="812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176" y="2833221"/>
                        <a:ext cx="3001629" cy="1940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275650"/>
            <a:ext cx="8313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Note</a:t>
            </a:r>
            <a:r>
              <a:rPr lang="en-US" sz="2000" dirty="0" smtClean="0"/>
              <a:t>:  because the units are different, this is not a true percentage</a:t>
            </a:r>
          </a:p>
          <a:p>
            <a:r>
              <a:rPr lang="en-US" sz="2000" dirty="0" smtClean="0"/>
              <a:t>The mass of dilute solutions, in grams, is roughly equal to the volume in milliliters because the density is approximately the same of pure water 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4567" y="9356"/>
            <a:ext cx="2469433" cy="1678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25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Example 3 (% </a:t>
            </a:r>
            <a:r>
              <a:rPr lang="en-US" b="1" dirty="0" err="1"/>
              <a:t>w</a:t>
            </a:r>
            <a:r>
              <a:rPr lang="en-US" b="1" dirty="0" err="1" smtClean="0"/>
              <a:t>/</a:t>
            </a:r>
            <a:r>
              <a:rPr lang="en-US" b="1" dirty="0" err="1"/>
              <a:t>w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242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sterling silver ring has a mass of 12.0g and contains 11.1g of pure silver. What is the percentage weight by weight concentration of silver in the metal? </a:t>
            </a:r>
            <a:endParaRPr lang="en-US" sz="28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665402" y="2679697"/>
          <a:ext cx="3279640" cy="238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1206500" imgH="876300" progId="Equation.3">
                  <p:embed/>
                </p:oleObj>
              </mc:Choice>
              <mc:Fallback>
                <p:oleObj name="Equation" r:id="rId3" imgW="1206500" imgH="876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02" y="2679697"/>
                        <a:ext cx="3279640" cy="2382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4912" y="4005588"/>
            <a:ext cx="2799088" cy="2799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Extremely Low Concentrations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Hematologists, quality control and environmental scientists are often required to measure very small quantities of solute in solution</a:t>
            </a:r>
          </a:p>
          <a:p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Water Testing</a:t>
            </a:r>
          </a:p>
          <a:p>
            <a:pPr lvl="2"/>
            <a:r>
              <a:rPr lang="en-US" dirty="0" smtClean="0"/>
              <a:t>Heavy metals, such as mercury</a:t>
            </a:r>
          </a:p>
          <a:p>
            <a:pPr lvl="1"/>
            <a:r>
              <a:rPr lang="en-US" dirty="0" smtClean="0"/>
              <a:t>Blood Tests </a:t>
            </a:r>
          </a:p>
          <a:p>
            <a:pPr lvl="2"/>
            <a:r>
              <a:rPr lang="en-US" dirty="0" smtClean="0"/>
              <a:t>monitoring glucose levels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934" y="3176941"/>
            <a:ext cx="3539066" cy="294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42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Extremely Low Concentrations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9060"/>
            <a:ext cx="8229600" cy="3070485"/>
          </a:xfrm>
        </p:spPr>
        <p:txBody>
          <a:bodyPr/>
          <a:lstStyle/>
          <a:p>
            <a:r>
              <a:rPr lang="en-US" dirty="0" smtClean="0"/>
              <a:t>Different units are used to make these very low concentrations easier to interpret</a:t>
            </a:r>
          </a:p>
          <a:p>
            <a:pPr lvl="1"/>
            <a:r>
              <a:rPr lang="en-US" dirty="0" smtClean="0"/>
              <a:t>Parts per million (</a:t>
            </a:r>
            <a:r>
              <a:rPr lang="en-US" b="1" dirty="0" err="1" smtClean="0"/>
              <a:t>ppm</a:t>
            </a:r>
            <a:r>
              <a:rPr lang="en-US" dirty="0" smtClean="0"/>
              <a:t>):  </a:t>
            </a:r>
          </a:p>
          <a:p>
            <a:pPr lvl="2"/>
            <a:r>
              <a:rPr lang="en-US" dirty="0" smtClean="0"/>
              <a:t>1 particle of solute in 10</a:t>
            </a:r>
            <a:r>
              <a:rPr lang="en-US" baseline="30000" dirty="0" smtClean="0"/>
              <a:t>6</a:t>
            </a:r>
            <a:r>
              <a:rPr lang="en-US" dirty="0" smtClean="0"/>
              <a:t> particles of solvent </a:t>
            </a:r>
          </a:p>
          <a:p>
            <a:pPr lvl="1"/>
            <a:r>
              <a:rPr lang="en-US" dirty="0" smtClean="0"/>
              <a:t>Parts per billion (</a:t>
            </a:r>
            <a:r>
              <a:rPr lang="en-US" b="1" dirty="0" smtClean="0"/>
              <a:t>ppb</a:t>
            </a:r>
            <a:r>
              <a:rPr lang="en-US" dirty="0" smtClean="0"/>
              <a:t>):  </a:t>
            </a:r>
          </a:p>
          <a:p>
            <a:pPr lvl="2"/>
            <a:r>
              <a:rPr lang="en-US" dirty="0" smtClean="0"/>
              <a:t>1 particle of solute in 10</a:t>
            </a:r>
            <a:r>
              <a:rPr lang="en-US" baseline="30000" dirty="0" smtClean="0"/>
              <a:t>9</a:t>
            </a:r>
            <a:r>
              <a:rPr lang="en-US" dirty="0" smtClean="0"/>
              <a:t> particles of solvent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8633" y="4019545"/>
            <a:ext cx="8418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“Parts per …”  concentrations are special cases of % W/W concentration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948" y="4619681"/>
            <a:ext cx="88753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Helpful Tips</a:t>
            </a:r>
            <a:r>
              <a:rPr lang="en-US" sz="2200" dirty="0" smtClean="0"/>
              <a:t>:</a:t>
            </a:r>
          </a:p>
          <a:p>
            <a:pPr marL="342900" indent="-342900">
              <a:buAutoNum type="arabicParenR"/>
            </a:pPr>
            <a:r>
              <a:rPr lang="en-US" sz="2200" dirty="0" smtClean="0"/>
              <a:t>Convert masses so they all have the same units</a:t>
            </a:r>
          </a:p>
          <a:p>
            <a:pPr marL="342900" indent="-342900">
              <a:buAutoNum type="arabicParenR"/>
            </a:pPr>
            <a:r>
              <a:rPr lang="en-US" sz="2200" dirty="0" smtClean="0"/>
              <a:t>Assume dilute aqueous solutions have the same density as water (1g/mL)</a:t>
            </a:r>
          </a:p>
          <a:p>
            <a:pPr marL="342900" indent="-342900"/>
            <a:r>
              <a:rPr lang="en-US" sz="2200" dirty="0" smtClean="0"/>
              <a:t>	mass in </a:t>
            </a:r>
            <a:r>
              <a:rPr lang="en-US" sz="2200" dirty="0" err="1" smtClean="0"/>
              <a:t>g</a:t>
            </a:r>
            <a:r>
              <a:rPr lang="en-US" sz="2200" dirty="0" smtClean="0"/>
              <a:t> = volume in </a:t>
            </a:r>
            <a:r>
              <a:rPr lang="en-US" sz="2200" dirty="0" err="1" smtClean="0"/>
              <a:t>mL</a:t>
            </a:r>
            <a:r>
              <a:rPr lang="en-US" sz="2200" dirty="0" smtClean="0"/>
              <a:t>  	OR 		mass in kg = volume in L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6075"/>
          </a:xfrm>
        </p:spPr>
        <p:txBody>
          <a:bodyPr/>
          <a:lstStyle/>
          <a:p>
            <a:pPr algn="l"/>
            <a:r>
              <a:rPr lang="en-US" b="1" dirty="0" smtClean="0"/>
              <a:t>Example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45" y="1060714"/>
            <a:ext cx="8707907" cy="50654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Dissolved oxygen is important in determining the health of aquatic ecosystems.  Determine the concentration of oxygen, in </a:t>
            </a:r>
            <a:r>
              <a:rPr lang="en-US" sz="2800" dirty="0" err="1" smtClean="0"/>
              <a:t>ppm</a:t>
            </a:r>
            <a:r>
              <a:rPr lang="en-US" sz="2800" dirty="0" smtClean="0"/>
              <a:t> and ppb, if a 250 </a:t>
            </a:r>
            <a:r>
              <a:rPr lang="en-US" sz="2800" dirty="0" err="1" smtClean="0"/>
              <a:t>mL</a:t>
            </a:r>
            <a:r>
              <a:rPr lang="en-US" sz="2800" dirty="0" smtClean="0"/>
              <a:t> sample of water contains 2.2 mg of oxygen.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520"/>
            <a:ext cx="8229600" cy="845411"/>
          </a:xfrm>
        </p:spPr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69" y="1772506"/>
            <a:ext cx="8229600" cy="4708525"/>
          </a:xfrm>
        </p:spPr>
        <p:txBody>
          <a:bodyPr/>
          <a:lstStyle/>
          <a:p>
            <a:r>
              <a:rPr lang="en-US" b="1" dirty="0" smtClean="0"/>
              <a:t>Pg. 411 # 2-7</a:t>
            </a:r>
          </a:p>
          <a:p>
            <a:endParaRPr lang="en-US" b="1" dirty="0" smtClean="0"/>
          </a:p>
          <a:p>
            <a:r>
              <a:rPr lang="en-US" b="1" dirty="0" smtClean="0"/>
              <a:t>Concentration </a:t>
            </a:r>
            <a:br>
              <a:rPr lang="en-US" b="1" dirty="0" smtClean="0"/>
            </a:br>
            <a:r>
              <a:rPr lang="en-US" b="1" dirty="0" smtClean="0"/>
              <a:t>Quiz on Wednesday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See Table 2, Pg 411 for </a:t>
            </a:r>
            <a:br>
              <a:rPr lang="en-US" sz="2200" b="1" dirty="0" smtClean="0"/>
            </a:br>
            <a:r>
              <a:rPr lang="en-US" sz="2200" b="1" dirty="0" smtClean="0"/>
              <a:t>summary of various </a:t>
            </a:r>
            <a:br>
              <a:rPr lang="en-US" sz="2200" b="1" dirty="0" smtClean="0"/>
            </a:br>
            <a:r>
              <a:rPr lang="en-US" sz="2200" b="1" dirty="0" smtClean="0"/>
              <a:t>concentrations</a:t>
            </a:r>
            <a:endParaRPr lang="en-US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b="4678"/>
          <a:stretch>
            <a:fillRect/>
          </a:stretch>
        </p:blipFill>
        <p:spPr>
          <a:xfrm>
            <a:off x="3956055" y="1311922"/>
            <a:ext cx="5187945" cy="463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BD5C278BE0554EB4810C4AEAE16E19" ma:contentTypeVersion="0" ma:contentTypeDescription="Create a new document." ma:contentTypeScope="" ma:versionID="377dbfeb61696202549c4e2ec18f6b9b">
  <xsd:schema xmlns:xsd="http://www.w3.org/2001/XMLSchema" xmlns:xs="http://www.w3.org/2001/XMLSchema" xmlns:p="http://schemas.microsoft.com/office/2006/metadata/properties" xmlns:ns2="34259960-a2c0-4469-9384-bbb4dac84319" xmlns:ns3="a1c4832e-38d7-47d5-ac6a-07723ea7b2ba" targetNamespace="http://schemas.microsoft.com/office/2006/metadata/properties" ma:root="true" ma:fieldsID="7f59e0df44a1d49766682c949c2afaf7" ns2:_="" ns3:_="">
    <xsd:import namespace="34259960-a2c0-4469-9384-bbb4dac84319"/>
    <xsd:import namespace="a1c4832e-38d7-47d5-ac6a-07723ea7b2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Related_x0020_Class_x0020_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59960-a2c0-4469-9384-bbb4dac8431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c4832e-38d7-47d5-ac6a-07723ea7b2ba" elementFormDefault="qualified">
    <xsd:import namespace="http://schemas.microsoft.com/office/2006/documentManagement/types"/>
    <xsd:import namespace="http://schemas.microsoft.com/office/infopath/2007/PartnerControls"/>
    <xsd:element name="Related_x0020_Class_x0020_Topic" ma:index="11" nillable="true" ma:displayName="Related Class Topic" ma:list="{05cfa74f-cd61-4e52-aa76-380f877defa3}" ma:internalName="Related_x0020_Class_x0020_Topic" ma:showField="Title" ma:web="4da18f94-acad-4e42-80ed-689f9833e9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lated_x0020_Class_x0020_Topic xmlns="a1c4832e-38d7-47d5-ac6a-07723ea7b2ba"/>
    <_dlc_DocId xmlns="34259960-a2c0-4469-9384-bbb4dac84319">UZ76ZFYV32WR-7040-62</_dlc_DocId>
    <_dlc_DocIdUrl xmlns="34259960-a2c0-4469-9384-bbb4dac84319">
      <Url>https://classnet.wcdsb.ca/sec/StB/Gr11/Science/Mrs-Rickert-SCH-3U/_layouts/DocIdRedir.aspx?ID=UZ76ZFYV32WR-7040-62</Url>
      <Description>UZ76ZFYV32WR-7040-62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19711E-4341-4A5B-8FC3-8D3E21B9DA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259960-a2c0-4469-9384-bbb4dac84319"/>
    <ds:schemaRef ds:uri="a1c4832e-38d7-47d5-ac6a-07723ea7b2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31D92A-5ADE-4A68-8923-283CBEEA324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EFBC77F-B092-4676-A18A-C853ED10537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1c4832e-38d7-47d5-ac6a-07723ea7b2ba"/>
    <ds:schemaRef ds:uri="34259960-a2c0-4469-9384-bbb4dac84319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EEEA3B1-67FA-4E8E-8DD7-1E9970AE0C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418</Words>
  <Application>Microsoft Office PowerPoint</Application>
  <PresentationFormat>On-screen Show (4:3)</PresentationFormat>
  <Paragraphs>50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Concentration &amp; Consumer Products</vt:lpstr>
      <vt:lpstr>Percent Concentration</vt:lpstr>
      <vt:lpstr>Example 1 (% v/v)</vt:lpstr>
      <vt:lpstr>Example 2 (% w/v)</vt:lpstr>
      <vt:lpstr>Example 3 (% w/w)</vt:lpstr>
      <vt:lpstr>Extremely Low Concentrations</vt:lpstr>
      <vt:lpstr>Extremely Low Concentrations (cont)</vt:lpstr>
      <vt:lpstr>Example 4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 &amp;  Consumer Products</dc:title>
  <dc:creator>J Seguin</dc:creator>
  <cp:lastModifiedBy>James Seguin</cp:lastModifiedBy>
  <cp:revision>23</cp:revision>
  <dcterms:created xsi:type="dcterms:W3CDTF">2014-05-11T02:37:34Z</dcterms:created>
  <dcterms:modified xsi:type="dcterms:W3CDTF">2016-05-09T15:13:36Z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0x010100D9BD5C278BE0554EB4810C4AEAE16E19</vt:lpwstr>
  </property>
  <property fmtid="{D5CDD505-2E9C-101B-9397-08002B2CF9AE}" pid="3" name="_dlc_DocIdItemGuid">
    <vt:lpwstr>bc8103b3-80f9-43e9-8c94-37e01e7af6ef</vt:lpwstr>
  </property>
</Properties>
</file>