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9CB74C-C061-49B3-B89B-9D5521E2CB67}" type="datetimeFigureOut">
              <a:rPr lang="en-US" smtClean="0"/>
              <a:pPr/>
              <a:t>2015/04/07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713D44-4C17-49F3-AD4A-B8AE8DF27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tom" TargetMode="External"/><Relationship Id="rId7" Type="http://schemas.openxmlformats.org/officeDocument/2006/relationships/hyperlink" Target="http://en.wikipedia.org/wiki/Structural_formula" TargetMode="External"/><Relationship Id="rId2" Type="http://schemas.openxmlformats.org/officeDocument/2006/relationships/hyperlink" Target="http://en.wikipedia.org/wiki/Chemical_compoun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olecular_formula" TargetMode="External"/><Relationship Id="rId5" Type="http://schemas.openxmlformats.org/officeDocument/2006/relationships/hyperlink" Target="http://en.wikipedia.org/wiki/Calcium_chloride" TargetMode="External"/><Relationship Id="rId4" Type="http://schemas.openxmlformats.org/officeDocument/2006/relationships/hyperlink" Target="http://en.wikipedia.org/wiki/Chemical_elemen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bon" TargetMode="External"/><Relationship Id="rId2" Type="http://schemas.openxmlformats.org/officeDocument/2006/relationships/hyperlink" Target="http://en.wikipedia.org/wiki/N-hexa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ydroge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tamu.edu/class/majors/tutorialnotefiles/periodictable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Empirical Formula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895600"/>
            <a:ext cx="495651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292 #</a:t>
            </a:r>
            <a:r>
              <a:rPr lang="en-US" dirty="0"/>
              <a:t>1</a:t>
            </a:r>
            <a:endParaRPr lang="en-US" dirty="0" smtClean="0"/>
          </a:p>
          <a:p>
            <a:r>
              <a:rPr lang="en-US" dirty="0" err="1" smtClean="0"/>
              <a:t>Pg</a:t>
            </a:r>
            <a:r>
              <a:rPr lang="en-US" dirty="0" smtClean="0"/>
              <a:t> 293 #4,9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empirical formula</a:t>
            </a:r>
            <a:r>
              <a:rPr lang="en-US" dirty="0" smtClean="0"/>
              <a:t> of a </a:t>
            </a:r>
            <a:r>
              <a:rPr lang="en-US" dirty="0" smtClean="0">
                <a:hlinkClick r:id="rId2"/>
              </a:rPr>
              <a:t>chemical compound</a:t>
            </a:r>
            <a:r>
              <a:rPr lang="en-US" dirty="0" smtClean="0"/>
              <a:t> is the simplest whole number ratio of </a:t>
            </a:r>
            <a:r>
              <a:rPr lang="en-US" dirty="0" smtClean="0">
                <a:hlinkClick r:id="rId3" tooltip="Atom"/>
              </a:rPr>
              <a:t>atoms</a:t>
            </a:r>
            <a:r>
              <a:rPr lang="en-US" dirty="0" smtClean="0"/>
              <a:t> of each </a:t>
            </a:r>
            <a:r>
              <a:rPr lang="en-US" dirty="0" smtClean="0">
                <a:hlinkClick r:id="rId4" tooltip="Chemical element"/>
              </a:rPr>
              <a:t>element</a:t>
            </a:r>
            <a:r>
              <a:rPr lang="en-US" dirty="0" smtClean="0"/>
              <a:t> present in a compound.</a:t>
            </a:r>
          </a:p>
          <a:p>
            <a:r>
              <a:rPr lang="en-US" dirty="0" smtClean="0"/>
              <a:t>The empirical formula is used as standard for most ionic compounds, such as </a:t>
            </a:r>
            <a:r>
              <a:rPr lang="en-US" dirty="0" smtClean="0">
                <a:hlinkClick r:id="rId5" tooltip="Calcium chloride"/>
              </a:rPr>
              <a:t>CaCl</a:t>
            </a:r>
            <a:r>
              <a:rPr lang="en-US" baseline="-25000" dirty="0" smtClean="0">
                <a:hlinkClick r:id="rId5" tooltip="Calcium chloride"/>
              </a:rPr>
              <a:t>2</a:t>
            </a:r>
            <a:endParaRPr lang="en-US" baseline="-25000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hlinkClick r:id="rId6" tooltip="Molecular formula"/>
              </a:rPr>
              <a:t>molecular formula</a:t>
            </a:r>
            <a:r>
              <a:rPr lang="en-US" dirty="0" smtClean="0"/>
              <a:t> identifies the number of each type of atom in a molecule, and the </a:t>
            </a:r>
            <a:r>
              <a:rPr lang="en-US" dirty="0" smtClean="0">
                <a:hlinkClick r:id="rId7"/>
              </a:rPr>
              <a:t>structural formula</a:t>
            </a:r>
            <a:r>
              <a:rPr lang="en-US" dirty="0" smtClean="0"/>
              <a:t> also shows the structure of the molecule.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vs. Chemical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chemical compound </a:t>
            </a:r>
            <a:r>
              <a:rPr lang="en-US" dirty="0" smtClean="0">
                <a:hlinkClick r:id="rId2" tooltip="N-hexane"/>
              </a:rPr>
              <a:t>n-hexane</a:t>
            </a:r>
            <a:r>
              <a:rPr lang="en-US" dirty="0" smtClean="0"/>
              <a:t> has the structural formula CH</a:t>
            </a:r>
            <a:r>
              <a:rPr lang="en-US" baseline="-25000" dirty="0" smtClean="0"/>
              <a:t>3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, which shows that it has 6 </a:t>
            </a:r>
            <a:r>
              <a:rPr lang="en-US" dirty="0" smtClean="0">
                <a:hlinkClick r:id="rId3"/>
              </a:rPr>
              <a:t>carbon</a:t>
            </a:r>
            <a:r>
              <a:rPr lang="en-US" dirty="0" smtClean="0"/>
              <a:t> atoms arranged in a straight chain, and 14 </a:t>
            </a:r>
            <a:r>
              <a:rPr lang="en-US" dirty="0" smtClean="0">
                <a:hlinkClick r:id="rId4"/>
              </a:rPr>
              <a:t>hydrogen</a:t>
            </a:r>
            <a:r>
              <a:rPr lang="en-US" dirty="0" smtClean="0"/>
              <a:t> atoms.</a:t>
            </a:r>
          </a:p>
          <a:p>
            <a:r>
              <a:rPr lang="en-US" dirty="0" smtClean="0"/>
              <a:t>Hexane's molecular formula is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14</a:t>
            </a:r>
            <a:r>
              <a:rPr lang="en-US" dirty="0" smtClean="0"/>
              <a:t>, and its empirical formula is 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7</a:t>
            </a:r>
            <a:r>
              <a:rPr lang="en-US" dirty="0" smtClean="0"/>
              <a:t>, showing a C:H ratio of 3:7.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with the number of grams of each element, given in the problem.  If percentages are given, assume that the total mass is 100 grams. Why assume 100g sample?</a:t>
            </a:r>
          </a:p>
          <a:p>
            <a:r>
              <a:rPr lang="en-US" dirty="0" smtClean="0"/>
              <a:t>Convert the mass of each element to moles using the molar mass from the </a:t>
            </a:r>
            <a:r>
              <a:rPr lang="en-US" dirty="0" smtClean="0">
                <a:hlinkClick r:id="rId2"/>
              </a:rPr>
              <a:t>periodic table</a:t>
            </a:r>
            <a:r>
              <a:rPr lang="en-US" dirty="0" smtClean="0"/>
              <a:t>. n=m/M</a:t>
            </a:r>
          </a:p>
          <a:p>
            <a:r>
              <a:rPr lang="en-US" dirty="0" smtClean="0"/>
              <a:t>Divide each mole value by the smallest number of moles calculated. </a:t>
            </a:r>
          </a:p>
          <a:p>
            <a:r>
              <a:rPr lang="en-US" dirty="0" smtClean="0"/>
              <a:t>Round to the nearest whole number.  This is the mole ratio of the elements and is represented by subscripts in the empirical formula. </a:t>
            </a:r>
          </a:p>
          <a:p>
            <a:r>
              <a:rPr lang="en-US" dirty="0" smtClean="0"/>
              <a:t>If the number is too far to round (x.1 ~ x.9), then multiply each solution by the same</a:t>
            </a:r>
            <a:r>
              <a:rPr lang="en-US" dirty="0"/>
              <a:t> </a:t>
            </a:r>
            <a:r>
              <a:rPr lang="en-US" dirty="0" smtClean="0"/>
              <a:t>factor to get the lowest whole number multiple. See page 291.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8382000" cy="4572000"/>
          </a:xfrm>
        </p:spPr>
      </p:pic>
    </p:spTree>
    <p:extLst>
      <p:ext uri="{BB962C8B-B14F-4D97-AF65-F5344CB8AC3E}">
        <p14:creationId xmlns:p14="http://schemas.microsoft.com/office/powerpoint/2010/main" val="37303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 compound was analyzed and found to contain </a:t>
            </a:r>
            <a:r>
              <a:rPr lang="en-US" sz="2600" b="1" dirty="0" smtClean="0"/>
              <a:t>13.5g Ca, 10.8g O, and 0.675g H</a:t>
            </a:r>
            <a:r>
              <a:rPr lang="en-US" b="1" dirty="0" smtClean="0"/>
              <a:t>.  What is the empirical formula of the compound?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057400"/>
            <a:ext cx="5211341" cy="95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NutraSweet is 57.14% C, 6.16% H, 9.52% N, and 27.18% O.  Calculate the empirical formula of NutraSweet.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smtClean="0"/>
              <a:t>C</a:t>
            </a:r>
            <a:r>
              <a:rPr lang="en-US" sz="4400" baseline="-25000" dirty="0" smtClean="0"/>
              <a:t>14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18</a:t>
            </a:r>
            <a:r>
              <a:rPr lang="en-US" sz="4400" dirty="0" smtClean="0"/>
              <a:t>N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5</a:t>
            </a:r>
          </a:p>
          <a:p>
            <a:pPr algn="ctr">
              <a:buNone/>
            </a:pPr>
            <a:endParaRPr lang="en-US" sz="4400" baseline="-25000" dirty="0" smtClean="0"/>
          </a:p>
          <a:p>
            <a:pPr algn="ctr">
              <a:buNone/>
            </a:pPr>
            <a:r>
              <a:rPr lang="en-US" sz="4400" dirty="0" smtClean="0"/>
              <a:t>This is the empirical formula, not the chemical formula of NutraSweet.</a:t>
            </a:r>
          </a:p>
          <a:p>
            <a:pPr algn="ctr">
              <a:buNone/>
            </a:pPr>
            <a:r>
              <a:rPr lang="en-US" sz="4400" dirty="0" smtClean="0"/>
              <a:t>What is the chemical formula for NutraSweet?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149</TotalTime>
  <Words>219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Empirical Formula</vt:lpstr>
      <vt:lpstr>Empirical Formula</vt:lpstr>
      <vt:lpstr>Empirical vs. Chemical Formula</vt:lpstr>
      <vt:lpstr>Calculating Empirical Formula</vt:lpstr>
      <vt:lpstr>PowerPoint Presentation</vt:lpstr>
      <vt:lpstr>Sample Problem #1</vt:lpstr>
      <vt:lpstr>Answer</vt:lpstr>
      <vt:lpstr>Sample Problem #2</vt:lpstr>
      <vt:lpstr>Answer</vt:lpstr>
      <vt:lpstr>Homework</vt:lpstr>
    </vt:vector>
  </TitlesOfParts>
  <Company>Wellington Catholic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Emperical Formula</dc:title>
  <dc:creator>jseguin</dc:creator>
  <cp:lastModifiedBy>James Seguin</cp:lastModifiedBy>
  <cp:revision>8</cp:revision>
  <dcterms:created xsi:type="dcterms:W3CDTF">2011-04-14T15:48:35Z</dcterms:created>
  <dcterms:modified xsi:type="dcterms:W3CDTF">2015-04-07T16:07:58Z</dcterms:modified>
</cp:coreProperties>
</file>