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5" r:id="rId8"/>
    <p:sldId id="266" r:id="rId9"/>
    <p:sldId id="260" r:id="rId10"/>
    <p:sldId id="261" r:id="rId11"/>
    <p:sldId id="262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8C94D-E05F-4087-82EA-8FF030D72F98}" type="datetimeFigureOut">
              <a:rPr lang="en-US" smtClean="0"/>
              <a:pPr/>
              <a:t>2014/04/02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2475-9C7A-4672-A56E-EE30FCCE5E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8C94D-E05F-4087-82EA-8FF030D72F98}" type="datetimeFigureOut">
              <a:rPr lang="en-US" smtClean="0"/>
              <a:pPr/>
              <a:t>2014/04/02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2475-9C7A-4672-A56E-EE30FCCE5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8C94D-E05F-4087-82EA-8FF030D72F98}" type="datetimeFigureOut">
              <a:rPr lang="en-US" smtClean="0"/>
              <a:pPr/>
              <a:t>2014/04/02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2475-9C7A-4672-A56E-EE30FCCE5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8C94D-E05F-4087-82EA-8FF030D72F98}" type="datetimeFigureOut">
              <a:rPr lang="en-US" smtClean="0"/>
              <a:pPr/>
              <a:t>2014/04/02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2475-9C7A-4672-A56E-EE30FCCE5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8C94D-E05F-4087-82EA-8FF030D72F98}" type="datetimeFigureOut">
              <a:rPr lang="en-US" smtClean="0"/>
              <a:pPr/>
              <a:t>2014/04/02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2475-9C7A-4672-A56E-EE30FCCE5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8C94D-E05F-4087-82EA-8FF030D72F98}" type="datetimeFigureOut">
              <a:rPr lang="en-US" smtClean="0"/>
              <a:pPr/>
              <a:t>2014/04/02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2475-9C7A-4672-A56E-EE30FCCE5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8C94D-E05F-4087-82EA-8FF030D72F98}" type="datetimeFigureOut">
              <a:rPr lang="en-US" smtClean="0"/>
              <a:pPr/>
              <a:t>2014/04/02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2475-9C7A-4672-A56E-EE30FCCE5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8C94D-E05F-4087-82EA-8FF030D72F98}" type="datetimeFigureOut">
              <a:rPr lang="en-US" smtClean="0"/>
              <a:pPr/>
              <a:t>2014/04/02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2475-9C7A-4672-A56E-EE30FCCE5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8C94D-E05F-4087-82EA-8FF030D72F98}" type="datetimeFigureOut">
              <a:rPr lang="en-US" smtClean="0"/>
              <a:pPr/>
              <a:t>2014/04/02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2475-9C7A-4672-A56E-EE30FCCE5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8C94D-E05F-4087-82EA-8FF030D72F98}" type="datetimeFigureOut">
              <a:rPr lang="en-US" smtClean="0"/>
              <a:pPr/>
              <a:t>2014/04/02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2475-9C7A-4672-A56E-EE30FCCE5E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D68C94D-E05F-4087-82EA-8FF030D72F98}" type="datetimeFigureOut">
              <a:rPr lang="en-US" smtClean="0"/>
              <a:pPr/>
              <a:t>2014/04/02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BA12475-9C7A-4672-A56E-EE30FCCE5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D68C94D-E05F-4087-82EA-8FF030D72F98}" type="datetimeFigureOut">
              <a:rPr lang="en-US" smtClean="0"/>
              <a:pPr/>
              <a:t>2014/04/02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BA12475-9C7A-4672-A56E-EE30FCCE5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Enthalpy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</a:t>
            </a:r>
            <a:r>
              <a:rPr lang="en-US" dirty="0" err="1" smtClean="0"/>
              <a:t>Enthapy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enthalpy change associated with a physical, chemical or nuclear change of one mole of a substance.</a:t>
            </a:r>
          </a:p>
          <a:p>
            <a:pPr algn="ctr"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+ ½ O</a:t>
            </a:r>
            <a:r>
              <a:rPr lang="en-US" baseline="-25000" dirty="0" smtClean="0"/>
              <a:t>2</a:t>
            </a:r>
            <a:r>
              <a:rPr lang="en-US" dirty="0" smtClean="0"/>
              <a:t> → H</a:t>
            </a:r>
            <a:r>
              <a:rPr lang="en-US" baseline="-25000" dirty="0" smtClean="0"/>
              <a:t>2</a:t>
            </a:r>
            <a:r>
              <a:rPr lang="en-US" dirty="0" smtClean="0"/>
              <a:t>O + 241.8kJ</a:t>
            </a:r>
          </a:p>
          <a:p>
            <a:pPr algn="ctr">
              <a:buNone/>
            </a:pPr>
            <a:r>
              <a:rPr lang="en-US" dirty="0" smtClean="0"/>
              <a:t>∆</a:t>
            </a:r>
            <a:r>
              <a:rPr lang="en-US" dirty="0" err="1" smtClean="0"/>
              <a:t>H</a:t>
            </a:r>
            <a:r>
              <a:rPr lang="en-US" baseline="-25000" dirty="0" err="1" smtClean="0"/>
              <a:t>comb</a:t>
            </a:r>
            <a:r>
              <a:rPr lang="en-US" dirty="0" smtClean="0"/>
              <a:t> = -241.8 kJ/mol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How much energy would be released if 2.0 mol of hydrogen were burned?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Enthalpy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∆H = n ∆</a:t>
            </a:r>
            <a:r>
              <a:rPr lang="en-US" dirty="0" err="1" smtClean="0"/>
              <a:t>H</a:t>
            </a:r>
            <a:r>
              <a:rPr lang="en-US" baseline="-25000" dirty="0" err="1" smtClean="0"/>
              <a:t>x</a:t>
            </a:r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Recall: n = m/M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How much energy would it require to convert 26.7g of methanol from liquid to gas?</a:t>
            </a:r>
          </a:p>
          <a:p>
            <a:pPr>
              <a:buFontTx/>
              <a:buChar char="-"/>
            </a:pPr>
            <a:r>
              <a:rPr lang="en-US" dirty="0" smtClean="0"/>
              <a:t>Calculate the moles of methanol.</a:t>
            </a:r>
          </a:p>
          <a:p>
            <a:pPr>
              <a:buFontTx/>
              <a:buChar char="-"/>
            </a:pPr>
            <a:r>
              <a:rPr lang="en-US" dirty="0" smtClean="0"/>
              <a:t>Look up the molar enthalpy of </a:t>
            </a:r>
            <a:r>
              <a:rPr lang="en-US" dirty="0" err="1" smtClean="0"/>
              <a:t>vapourization</a:t>
            </a:r>
            <a:r>
              <a:rPr lang="en-US" dirty="0" smtClean="0"/>
              <a:t> of methanol (page 307)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301 </a:t>
            </a:r>
            <a:r>
              <a:rPr lang="en-US" smtClean="0"/>
              <a:t>#1-4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Enthalpy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Enthalpy (H)is the total amount of energy contained within a substance. Included all forms of energy, kinetic, potential…</a:t>
            </a:r>
          </a:p>
          <a:p>
            <a:r>
              <a:rPr lang="en-US" dirty="0" smtClean="0"/>
              <a:t>Very difficult to measure all forms of energy within a substance, therefore a change in enthalpies is measured whenever a change occurs.</a:t>
            </a:r>
          </a:p>
          <a:p>
            <a:r>
              <a:rPr lang="en-US" dirty="0" smtClean="0"/>
              <a:t>∆H = difference in enthalpies as a chemical system changes.(reactants → products)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12-P299-F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048000"/>
            <a:ext cx="3761598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Enthalpy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convension</a:t>
            </a:r>
            <a:r>
              <a:rPr lang="en-US" dirty="0" smtClean="0"/>
              <a:t>: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∆H = (-) for exothermic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∆H = (+) for endothermic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Enthalpy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Calorimetry</a:t>
            </a:r>
            <a:r>
              <a:rPr lang="en-US" dirty="0" smtClean="0"/>
              <a:t> can be used to measure enthalpy changes.</a:t>
            </a:r>
          </a:p>
          <a:p>
            <a:r>
              <a:rPr lang="en-US" dirty="0" smtClean="0"/>
              <a:t>If the change in energy of the surroundings can be measured, according to the </a:t>
            </a:r>
            <a:r>
              <a:rPr lang="en-US" b="1" dirty="0"/>
              <a:t>l</a:t>
            </a:r>
            <a:r>
              <a:rPr lang="en-US" b="1" dirty="0" smtClean="0"/>
              <a:t>aw of conservation of energy</a:t>
            </a:r>
            <a:r>
              <a:rPr lang="en-US" dirty="0" smtClean="0"/>
              <a:t>, the systems energy must be equal and opposite.</a:t>
            </a:r>
          </a:p>
          <a:p>
            <a:pPr algn="ctr"/>
            <a:r>
              <a:rPr lang="en-US" dirty="0" smtClean="0"/>
              <a:t>∆</a:t>
            </a:r>
            <a:r>
              <a:rPr lang="en-US" dirty="0" err="1" smtClean="0"/>
              <a:t>H</a:t>
            </a:r>
            <a:r>
              <a:rPr lang="en-US" baseline="-25000" dirty="0" err="1" smtClean="0"/>
              <a:t>system</a:t>
            </a:r>
            <a:r>
              <a:rPr lang="en-US" dirty="0" smtClean="0"/>
              <a:t> = </a:t>
            </a:r>
            <a:r>
              <a:rPr lang="en-US" dirty="0"/>
              <a:t>-</a:t>
            </a:r>
            <a:r>
              <a:rPr lang="en-US" smtClean="0"/>
              <a:t>q</a:t>
            </a:r>
            <a:r>
              <a:rPr lang="en-US" baseline="-25000" smtClean="0"/>
              <a:t>surroundings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12-P309-F01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124200" y="1640776"/>
            <a:ext cx="3810000" cy="48362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Enthalpy of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isolated system is desired so that the energy of the chemical system and the surroundings is not lost.</a:t>
            </a:r>
          </a:p>
          <a:p>
            <a:r>
              <a:rPr lang="en-US" dirty="0" smtClean="0"/>
              <a:t>A calorimeter is used to perform </a:t>
            </a:r>
            <a:r>
              <a:rPr lang="en-US" dirty="0" err="1" smtClean="0"/>
              <a:t>calorimetry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coffee cup calorimeter is used to measure the heat exchanged when substances react in the liquid phase.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Calorimetry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Assumptions:</a:t>
            </a:r>
          </a:p>
          <a:p>
            <a:pPr lvl="1"/>
            <a:r>
              <a:rPr lang="en-US" dirty="0" smtClean="0"/>
              <a:t>No heat is transferred between the calorimeter and the outside environment (isolated)</a:t>
            </a:r>
          </a:p>
          <a:p>
            <a:pPr lvl="1"/>
            <a:r>
              <a:rPr lang="en-US" dirty="0" smtClean="0"/>
              <a:t>Any heat absorbed/released by the calorimeter is negligible.</a:t>
            </a:r>
          </a:p>
          <a:p>
            <a:pPr lvl="1"/>
            <a:r>
              <a:rPr lang="en-US" dirty="0" smtClean="0"/>
              <a:t>Dilute solutions are assumed to have a density and specific heat capacity of pure water.</a:t>
            </a:r>
          </a:p>
          <a:p>
            <a:pPr lvl="1" algn="ctr">
              <a:buNone/>
            </a:pPr>
            <a:r>
              <a:rPr lang="en-US" dirty="0" smtClean="0"/>
              <a:t>∆</a:t>
            </a:r>
            <a:r>
              <a:rPr lang="en-US" dirty="0" err="1" smtClean="0"/>
              <a:t>H</a:t>
            </a:r>
            <a:r>
              <a:rPr lang="en-US" baseline="-25000" dirty="0" err="1" smtClean="0"/>
              <a:t>system</a:t>
            </a:r>
            <a:r>
              <a:rPr lang="en-US" dirty="0" smtClean="0"/>
              <a:t> = </a:t>
            </a: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surroundings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molar enthalpy of solution (dissolving process) of potassium chloride if dissolving a 7.46g sample into 100.0ml of water causes the water to change from 24.1</a:t>
            </a:r>
            <a:r>
              <a:rPr lang="en-US" baseline="30000" dirty="0" smtClean="0"/>
              <a:t>o</a:t>
            </a:r>
            <a:r>
              <a:rPr lang="en-US" dirty="0" smtClean="0"/>
              <a:t>C to 20.0</a:t>
            </a:r>
            <a:r>
              <a:rPr lang="en-US" baseline="30000" dirty="0" smtClean="0"/>
              <a:t>o</a:t>
            </a:r>
            <a:r>
              <a:rPr lang="en-US" dirty="0" smtClean="0"/>
              <a:t>C?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8077200" cy="1673352"/>
          </a:xfrm>
        </p:spPr>
        <p:txBody>
          <a:bodyPr/>
          <a:lstStyle/>
          <a:p>
            <a:r>
              <a:rPr lang="en-US" dirty="0" smtClean="0"/>
              <a:t>∆</a:t>
            </a:r>
            <a:r>
              <a:rPr lang="en-US" dirty="0" err="1" smtClean="0"/>
              <a:t>H</a:t>
            </a:r>
            <a:r>
              <a:rPr lang="en-US" baseline="-25000" dirty="0" err="1" smtClean="0"/>
              <a:t>sol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KCl</a:t>
            </a:r>
            <a:r>
              <a:rPr lang="en-US" baseline="-25000" dirty="0" smtClean="0"/>
              <a:t>)</a:t>
            </a:r>
            <a:r>
              <a:rPr lang="en-US" dirty="0" smtClean="0"/>
              <a:t> = +1.7 x 10</a:t>
            </a:r>
            <a:r>
              <a:rPr lang="en-US" baseline="30000" dirty="0" smtClean="0"/>
              <a:t>4</a:t>
            </a:r>
            <a:r>
              <a:rPr lang="en-US" dirty="0" smtClean="0"/>
              <a:t> J/mol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600"/>
            <a:ext cx="8077200" cy="813816"/>
          </a:xfrm>
        </p:spPr>
        <p:txBody>
          <a:bodyPr>
            <a:normAutofit/>
          </a:bodyPr>
          <a:lstStyle/>
          <a:p>
            <a:r>
              <a:rPr lang="en-US" dirty="0" smtClean="0"/>
              <a:t>Or</a:t>
            </a:r>
          </a:p>
          <a:p>
            <a:r>
              <a:rPr lang="en-US" dirty="0" smtClean="0"/>
              <a:t>∆</a:t>
            </a:r>
            <a:r>
              <a:rPr lang="en-US" dirty="0" err="1" smtClean="0"/>
              <a:t>H</a:t>
            </a:r>
            <a:r>
              <a:rPr lang="en-US" baseline="-25000" dirty="0" err="1" smtClean="0"/>
              <a:t>sol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KCl</a:t>
            </a:r>
            <a:r>
              <a:rPr lang="en-US" baseline="-25000" dirty="0" smtClean="0"/>
              <a:t>)</a:t>
            </a:r>
            <a:r>
              <a:rPr lang="en-US" dirty="0" smtClean="0"/>
              <a:t> = </a:t>
            </a:r>
            <a:r>
              <a:rPr lang="en-US" smtClean="0"/>
              <a:t>+17 </a:t>
            </a:r>
            <a:r>
              <a:rPr lang="en-US" dirty="0"/>
              <a:t>k</a:t>
            </a:r>
            <a:r>
              <a:rPr lang="en-US" dirty="0" smtClean="0"/>
              <a:t>J/mol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Enthalpy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there are many different types of changes that can be measured, a subscript is used to indicate which type of change is </a:t>
            </a:r>
            <a:r>
              <a:rPr lang="en-US" dirty="0" err="1" smtClean="0"/>
              <a:t>occuring</a:t>
            </a:r>
            <a:r>
              <a:rPr lang="en-US" dirty="0" smtClean="0"/>
              <a:t>. (see page 299)</a:t>
            </a:r>
          </a:p>
          <a:p>
            <a:r>
              <a:rPr lang="en-US" dirty="0" smtClean="0"/>
              <a:t>∆</a:t>
            </a:r>
            <a:r>
              <a:rPr lang="en-US" dirty="0" err="1" smtClean="0"/>
              <a:t>H</a:t>
            </a:r>
            <a:r>
              <a:rPr lang="en-US" baseline="-25000" dirty="0" err="1" smtClean="0"/>
              <a:t>x</a:t>
            </a:r>
            <a:r>
              <a:rPr lang="en-US" dirty="0" smtClean="0"/>
              <a:t> where x represents the type of change for 1 </a:t>
            </a:r>
            <a:r>
              <a:rPr lang="en-US" dirty="0" err="1" smtClean="0"/>
              <a:t>mol</a:t>
            </a:r>
            <a:r>
              <a:rPr lang="en-US" dirty="0" smtClean="0"/>
              <a:t> of the substance.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165</TotalTime>
  <Words>417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Enthalpy</vt:lpstr>
      <vt:lpstr>Enthalpy</vt:lpstr>
      <vt:lpstr>Enthalpy Changes</vt:lpstr>
      <vt:lpstr>Measuring Enthalpy Changes</vt:lpstr>
      <vt:lpstr>Enthalpy of Changes</vt:lpstr>
      <vt:lpstr>Calorimetry</vt:lpstr>
      <vt:lpstr>Sample Problem</vt:lpstr>
      <vt:lpstr>∆Hsol(KCl) = +1.7 x 104 J/mol</vt:lpstr>
      <vt:lpstr>Enthalpy Changes</vt:lpstr>
      <vt:lpstr>Molar Enthapy</vt:lpstr>
      <vt:lpstr>Molar Enthalpy</vt:lpstr>
      <vt:lpstr>Homework</vt:lpstr>
    </vt:vector>
  </TitlesOfParts>
  <Company>WCDSB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Enthalpy</dc:title>
  <dc:creator>jseguin</dc:creator>
  <cp:lastModifiedBy>James Seguin</cp:lastModifiedBy>
  <cp:revision>12</cp:revision>
  <dcterms:created xsi:type="dcterms:W3CDTF">2011-04-04T17:39:27Z</dcterms:created>
  <dcterms:modified xsi:type="dcterms:W3CDTF">2014-04-02T14:18:58Z</dcterms:modified>
</cp:coreProperties>
</file>