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3" d="100"/>
          <a:sy n="73" d="100"/>
        </p:scale>
        <p:origin x="-408" y="1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F3D8767F-86AD-4D25-8499-628C7483C07E}" type="datetimeFigureOut">
              <a:rPr lang="en-US" smtClean="0"/>
              <a:t>2015/11/30</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CDF789A8-ED60-49DC-9006-FD04B47BB0F1}"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3D8767F-86AD-4D25-8499-628C7483C07E}" type="datetimeFigureOut">
              <a:rPr lang="en-US" smtClean="0"/>
              <a:t>2015/11/30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CDF789A8-ED60-49DC-9006-FD04B47BB0F1}"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3D8767F-86AD-4D25-8499-628C7483C07E}" type="datetimeFigureOut">
              <a:rPr lang="en-US" smtClean="0"/>
              <a:t>2015/11/30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CDF789A8-ED60-49DC-9006-FD04B47BB0F1}"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3D8767F-86AD-4D25-8499-628C7483C07E}" type="datetimeFigureOut">
              <a:rPr lang="en-US" smtClean="0"/>
              <a:t>2015/11/30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CDF789A8-ED60-49DC-9006-FD04B47BB0F1}" type="slidenum">
              <a:rPr lang="en-US" smtClean="0"/>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F3D8767F-86AD-4D25-8499-628C7483C07E}" type="datetimeFigureOut">
              <a:rPr lang="en-US" smtClean="0"/>
              <a:t>2015/11/30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CDF789A8-ED60-49DC-9006-FD04B47BB0F1}" type="slidenum">
              <a:rPr lang="en-US" smtClean="0"/>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F3D8767F-86AD-4D25-8499-628C7483C07E}" type="datetimeFigureOut">
              <a:rPr lang="en-US" smtClean="0"/>
              <a:t>2015/11/30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CDF789A8-ED60-49DC-9006-FD04B47BB0F1}" type="slidenum">
              <a:rPr lang="en-US" smtClean="0"/>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F3D8767F-86AD-4D25-8499-628C7483C07E}" type="datetimeFigureOut">
              <a:rPr lang="en-US" smtClean="0"/>
              <a:t>2015/11/30</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CDF789A8-ED60-49DC-9006-FD04B47BB0F1}"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F3D8767F-86AD-4D25-8499-628C7483C07E}" type="datetimeFigureOut">
              <a:rPr lang="en-US" smtClean="0"/>
              <a:t>2015/11/30</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CDF789A8-ED60-49DC-9006-FD04B47BB0F1}" type="slidenum">
              <a:rPr lang="en-US" smtClean="0"/>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F3D8767F-86AD-4D25-8499-628C7483C07E}" type="datetimeFigureOut">
              <a:rPr lang="en-US" smtClean="0"/>
              <a:t>2015/11/30</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CDF789A8-ED60-49DC-9006-FD04B47BB0F1}"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F3D8767F-86AD-4D25-8499-628C7483C07E}" type="datetimeFigureOut">
              <a:rPr lang="en-US" smtClean="0"/>
              <a:t>2015/11/30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CDF789A8-ED60-49DC-9006-FD04B47BB0F1}"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F3D8767F-86AD-4D25-8499-628C7483C07E}" type="datetimeFigureOut">
              <a:rPr lang="en-US" smtClean="0"/>
              <a:t>2015/11/30</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CDF789A8-ED60-49DC-9006-FD04B47BB0F1}" type="slidenum">
              <a:rPr lang="en-US" smtClean="0"/>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F3D8767F-86AD-4D25-8499-628C7483C07E}" type="datetimeFigureOut">
              <a:rPr lang="en-US" smtClean="0"/>
              <a:t>2015/11/30</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CDF789A8-ED60-49DC-9006-FD04B47BB0F1}"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epa.gov/watertrain/cwa/" TargetMode="External"/><Relationship Id="rId2" Type="http://schemas.openxmlformats.org/officeDocument/2006/relationships/hyperlink" Target="http://web.archive.org/web/20070307091435/http:/www.chipublib.org/004chicago/timeline/riverflow.html"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youtu.be/_9OGvcVA3Gw"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Global Water Usage</a:t>
            </a: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0000" lnSpcReduction="20000"/>
          </a:bodyPr>
          <a:lstStyle/>
          <a:p>
            <a:r>
              <a:rPr lang="en-US" dirty="0" smtClean="0"/>
              <a:t>Over 70% of our Earth's surface is covered by water ( we should really call our planet "Ocean" instead of "Earth"). Although water is seemingly abundant, the real issue is the amount of fresh water available.  </a:t>
            </a:r>
          </a:p>
          <a:p>
            <a:r>
              <a:rPr lang="en-US" dirty="0" smtClean="0"/>
              <a:t>97.5% of all water on Earth is salt water, leaving only 2.5% as fresh water </a:t>
            </a:r>
          </a:p>
          <a:p>
            <a:r>
              <a:rPr lang="en-US" dirty="0" smtClean="0"/>
              <a:t>Nearly 70% of that fresh water is frozen in the icecaps of Antarctica and Greenland; most of the remainder is present as soil moisture, or lies in deep underground aquifers as groundwater not accessible to human use. </a:t>
            </a:r>
          </a:p>
          <a:p>
            <a:r>
              <a:rPr lang="en-US" dirty="0" smtClean="0"/>
              <a:t>&lt; 1% of the world's fresh water (~0.007% of all water on earth) is accessible for direct human uses. This is the water found in lakes, rivers, reservoirs and those underground sources that are shallow enough to be tapped at an affordable cost. Only this amount is regularly renewed by rain and snowfall, and is therefore available on a sustainable basis.</a:t>
            </a:r>
          </a:p>
          <a:p>
            <a:endParaRPr lang="en-US" dirty="0"/>
          </a:p>
        </p:txBody>
      </p:sp>
      <p:sp>
        <p:nvSpPr>
          <p:cNvPr id="2" name="Title 1"/>
          <p:cNvSpPr>
            <a:spLocks noGrp="1"/>
          </p:cNvSpPr>
          <p:nvPr>
            <p:ph type="title"/>
          </p:nvPr>
        </p:nvSpPr>
        <p:spPr/>
        <p:txBody>
          <a:bodyPr>
            <a:normAutofit/>
          </a:bodyPr>
          <a:lstStyle/>
          <a:p>
            <a:r>
              <a:rPr lang="en-US" b="1" dirty="0" smtClean="0"/>
              <a:t>The Water Resources of Earth</a:t>
            </a:r>
            <a:r>
              <a:rPr lang="en-US" dirty="0" smtClean="0"/>
              <a:t> </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0000" lnSpcReduction="20000"/>
          </a:bodyPr>
          <a:lstStyle/>
          <a:p>
            <a:r>
              <a:rPr lang="en-US" dirty="0" smtClean="0"/>
              <a:t>12,000 yrs. ago: hunter-gatherers continually return to fertile river valleys </a:t>
            </a:r>
          </a:p>
          <a:p>
            <a:r>
              <a:rPr lang="en-US" dirty="0" smtClean="0"/>
              <a:t>7,000 yrs. ago: water shortages spur humans to invent irrigation </a:t>
            </a:r>
          </a:p>
          <a:p>
            <a:r>
              <a:rPr lang="en-US" dirty="0" smtClean="0"/>
              <a:t>1,100 yrs ago: collapse of Mayan civilization due to drought </a:t>
            </a:r>
          </a:p>
          <a:p>
            <a:r>
              <a:rPr lang="en-US" dirty="0" smtClean="0"/>
              <a:t>Mid 1800's: fecal contamination of surface water causes severe health problems (typhoid, cholera) in some major North American cities, notably </a:t>
            </a:r>
            <a:r>
              <a:rPr lang="en-US" dirty="0" smtClean="0">
                <a:hlinkClick r:id="rId2"/>
              </a:rPr>
              <a:t>Chicago</a:t>
            </a:r>
            <a:endParaRPr lang="en-US" dirty="0" smtClean="0"/>
          </a:p>
          <a:p>
            <a:r>
              <a:rPr lang="en-US" dirty="0" smtClean="0"/>
              <a:t>1858: "Year of the Great Stink" in London, due to sewage and wastes in Thames </a:t>
            </a:r>
          </a:p>
          <a:p>
            <a:r>
              <a:rPr lang="en-US" dirty="0" smtClean="0"/>
              <a:t>Late 1800s-early 1900: Dams became popular as a water management tool </a:t>
            </a:r>
          </a:p>
          <a:p>
            <a:r>
              <a:rPr lang="en-US" dirty="0" smtClean="0"/>
              <a:t>1900s: The green revolution strengthens human dependency on irrigation for agriculture </a:t>
            </a:r>
          </a:p>
          <a:p>
            <a:r>
              <a:rPr lang="en-US" dirty="0" smtClean="0"/>
              <a:t>World War II: water quality impacted by industrial and agricultural chemicals </a:t>
            </a:r>
          </a:p>
          <a:p>
            <a:r>
              <a:rPr lang="en-US" dirty="0" smtClean="0"/>
              <a:t>1972: </a:t>
            </a:r>
            <a:r>
              <a:rPr lang="en-US" dirty="0" smtClean="0">
                <a:hlinkClick r:id="rId3"/>
              </a:rPr>
              <a:t>Clean Water Act</a:t>
            </a:r>
            <a:r>
              <a:rPr lang="en-US" dirty="0" smtClean="0"/>
              <a:t> passed; humans recognize need to protect water</a:t>
            </a:r>
          </a:p>
          <a:p>
            <a:endParaRPr lang="en-US" dirty="0"/>
          </a:p>
        </p:txBody>
      </p:sp>
      <p:sp>
        <p:nvSpPr>
          <p:cNvPr id="2" name="Title 1"/>
          <p:cNvSpPr>
            <a:spLocks noGrp="1"/>
          </p:cNvSpPr>
          <p:nvPr>
            <p:ph type="title"/>
          </p:nvPr>
        </p:nvSpPr>
        <p:spPr/>
        <p:txBody>
          <a:bodyPr>
            <a:normAutofit/>
          </a:bodyPr>
          <a:lstStyle/>
          <a:p>
            <a:r>
              <a:rPr lang="en-US" dirty="0" smtClean="0"/>
              <a:t>A timeline of human water use:</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wateruse.jpg"/>
          <p:cNvPicPr>
            <a:picLocks noGrp="1" noChangeAspect="1"/>
          </p:cNvPicPr>
          <p:nvPr>
            <p:ph idx="1"/>
          </p:nvPr>
        </p:nvPicPr>
        <p:blipFill>
          <a:blip r:embed="rId2"/>
          <a:stretch>
            <a:fillRect/>
          </a:stretch>
        </p:blipFill>
        <p:spPr>
          <a:xfrm>
            <a:off x="692604" y="381000"/>
            <a:ext cx="7765596" cy="6019799"/>
          </a:xfr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en-US" dirty="0" smtClean="0"/>
              <a:t>The population is growing rapidly, putting more pressure on our water supply </a:t>
            </a:r>
            <a:r>
              <a:rPr lang="en-US" b="1" dirty="0" smtClean="0"/>
              <a:t>(demand is increasing)</a:t>
            </a:r>
            <a:endParaRPr lang="en-US" dirty="0" smtClean="0"/>
          </a:p>
          <a:p>
            <a:r>
              <a:rPr lang="en-US" dirty="0" smtClean="0"/>
              <a:t>The amount of water is effectively reduced by pollution and contamination </a:t>
            </a:r>
            <a:r>
              <a:rPr lang="en-US" b="1" dirty="0" smtClean="0"/>
              <a:t>(supply is decreasing)</a:t>
            </a:r>
          </a:p>
          <a:p>
            <a:r>
              <a:rPr lang="en-US" dirty="0"/>
              <a:t>M</a:t>
            </a:r>
            <a:r>
              <a:rPr lang="en-US" dirty="0" smtClean="0"/>
              <a:t>ore than one out of six people lack access to safe drinking water, namely 1.1 billion people</a:t>
            </a:r>
          </a:p>
          <a:p>
            <a:r>
              <a:rPr lang="en-US" dirty="0"/>
              <a:t>M</a:t>
            </a:r>
            <a:r>
              <a:rPr lang="en-US" dirty="0" smtClean="0"/>
              <a:t>ore than two out of six lack adequate sanitation, namely 2.6 billion people</a:t>
            </a:r>
          </a:p>
          <a:p>
            <a:endParaRPr lang="en-US" dirty="0" smtClean="0"/>
          </a:p>
          <a:p>
            <a:endParaRPr lang="en-US" dirty="0"/>
          </a:p>
        </p:txBody>
      </p:sp>
      <p:sp>
        <p:nvSpPr>
          <p:cNvPr id="2" name="Title 1"/>
          <p:cNvSpPr>
            <a:spLocks noGrp="1"/>
          </p:cNvSpPr>
          <p:nvPr>
            <p:ph type="title"/>
          </p:nvPr>
        </p:nvSpPr>
        <p:spPr/>
        <p:txBody>
          <a:bodyPr>
            <a:normAutofit/>
          </a:bodyPr>
          <a:lstStyle/>
          <a:p>
            <a:r>
              <a:rPr lang="en-US" dirty="0" smtClean="0"/>
              <a:t>What's the problem?:</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3000"/>
            <a:ext cx="8229600" cy="4983163"/>
          </a:xfrm>
        </p:spPr>
        <p:txBody>
          <a:bodyPr>
            <a:noAutofit/>
          </a:bodyPr>
          <a:lstStyle/>
          <a:p>
            <a:pPr algn="just"/>
            <a:r>
              <a:rPr lang="en-US" sz="2400" dirty="0" smtClean="0"/>
              <a:t>Basic human needs for water should be fully acknowledged as a top international priority.</a:t>
            </a:r>
          </a:p>
          <a:p>
            <a:pPr algn="just"/>
            <a:r>
              <a:rPr lang="en-US" sz="2400" dirty="0" smtClean="0"/>
              <a:t>Water-related diseases, including Guinea worm, diarrhea, </a:t>
            </a:r>
            <a:r>
              <a:rPr lang="en-US" sz="2400" dirty="0" err="1" smtClean="0"/>
              <a:t>onchocerciasis</a:t>
            </a:r>
            <a:r>
              <a:rPr lang="en-US" sz="2400" dirty="0" smtClean="0"/>
              <a:t>, malaria and typhoid should be brought under control.</a:t>
            </a:r>
          </a:p>
          <a:p>
            <a:pPr algn="just"/>
            <a:r>
              <a:rPr lang="en-US" sz="2400" dirty="0" smtClean="0"/>
              <a:t>Agricultural water should be efficiently used and allocated.</a:t>
            </a:r>
          </a:p>
          <a:p>
            <a:pPr algn="just"/>
            <a:r>
              <a:rPr lang="en-US" sz="2400" dirty="0" smtClean="0"/>
              <a:t>Basic ecosystem water needs should be identified and met.</a:t>
            </a:r>
          </a:p>
          <a:p>
            <a:r>
              <a:rPr lang="en-US" sz="2400" dirty="0" smtClean="0"/>
              <a:t>Serious water-related conflicts should be resolved through formal negotiations.</a:t>
            </a:r>
          </a:p>
        </p:txBody>
      </p:sp>
      <p:sp>
        <p:nvSpPr>
          <p:cNvPr id="2" name="Title 1"/>
          <p:cNvSpPr>
            <a:spLocks noGrp="1"/>
          </p:cNvSpPr>
          <p:nvPr>
            <p:ph type="title"/>
          </p:nvPr>
        </p:nvSpPr>
        <p:spPr/>
        <p:txBody>
          <a:bodyPr>
            <a:normAutofit/>
          </a:bodyPr>
          <a:lstStyle/>
          <a:p>
            <a:r>
              <a:rPr lang="en-US" b="1" dirty="0" smtClean="0"/>
              <a:t>What are the Solutions?</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hlinkClick r:id="rId2"/>
              </a:rPr>
              <a:t>Unicef Video</a:t>
            </a:r>
            <a:endParaRPr lang="en-US" dirty="0"/>
          </a:p>
        </p:txBody>
      </p:sp>
      <p:sp>
        <p:nvSpPr>
          <p:cNvPr id="3" name="Title 2"/>
          <p:cNvSpPr>
            <a:spLocks noGrp="1"/>
          </p:cNvSpPr>
          <p:nvPr>
            <p:ph type="title"/>
          </p:nvPr>
        </p:nvSpPr>
        <p:spPr/>
        <p:txBody>
          <a:bodyPr/>
          <a:lstStyle/>
          <a:p>
            <a:r>
              <a:rPr lang="en-US" dirty="0" smtClean="0"/>
              <a:t>Global Water Crisis</a:t>
            </a:r>
            <a:endParaRPr lang="en-US" dirty="0"/>
          </a:p>
        </p:txBody>
      </p:sp>
    </p:spTree>
    <p:extLst>
      <p:ext uri="{BB962C8B-B14F-4D97-AF65-F5344CB8AC3E}">
        <p14:creationId xmlns:p14="http://schemas.microsoft.com/office/powerpoint/2010/main" val="176159212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34</TotalTime>
  <Words>214</Words>
  <Application>Microsoft Office PowerPoint</Application>
  <PresentationFormat>On-screen Show (4:3)</PresentationFormat>
  <Paragraphs>29</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Concourse</vt:lpstr>
      <vt:lpstr>Global Water Usage</vt:lpstr>
      <vt:lpstr>The Water Resources of Earth </vt:lpstr>
      <vt:lpstr>A timeline of human water use:</vt:lpstr>
      <vt:lpstr>PowerPoint Presentation</vt:lpstr>
      <vt:lpstr>What's the problem?:</vt:lpstr>
      <vt:lpstr>What are the Solutions?</vt:lpstr>
      <vt:lpstr>Global Water Crisis</vt:lpstr>
    </vt:vector>
  </TitlesOfParts>
  <Company>Wellington Catholic District School Board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Global Water Usage</dc:title>
  <dc:creator>jseguin</dc:creator>
  <cp:lastModifiedBy>James Seguin</cp:lastModifiedBy>
  <cp:revision>5</cp:revision>
  <dcterms:created xsi:type="dcterms:W3CDTF">2011-05-31T14:30:48Z</dcterms:created>
  <dcterms:modified xsi:type="dcterms:W3CDTF">2015-11-30T15:06:54Z</dcterms:modified>
</cp:coreProperties>
</file>