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45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F602F-442A-41CB-9BD5-1D87EF7353A5}" type="datetimeFigureOut">
              <a:rPr lang="en-US" smtClean="0"/>
              <a:t>2/15/2012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904AD41-C8FB-4877-B2E1-D74722BEA9E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F602F-442A-41CB-9BD5-1D87EF7353A5}" type="datetimeFigureOut">
              <a:rPr lang="en-US" smtClean="0"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4AD41-C8FB-4877-B2E1-D74722BEA9E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904AD41-C8FB-4877-B2E1-D74722BEA9E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F602F-442A-41CB-9BD5-1D87EF7353A5}" type="datetimeFigureOut">
              <a:rPr lang="en-US" smtClean="0"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F602F-442A-41CB-9BD5-1D87EF7353A5}" type="datetimeFigureOut">
              <a:rPr lang="en-US" smtClean="0"/>
              <a:t>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904AD41-C8FB-4877-B2E1-D74722BEA9E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F602F-442A-41CB-9BD5-1D87EF7353A5}" type="datetimeFigureOut">
              <a:rPr lang="en-US" smtClean="0"/>
              <a:t>2/15/2012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904AD41-C8FB-4877-B2E1-D74722BEA9E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A0F602F-442A-41CB-9BD5-1D87EF7353A5}" type="datetimeFigureOut">
              <a:rPr lang="en-US" smtClean="0"/>
              <a:t>2/15/2012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4AD41-C8FB-4877-B2E1-D74722BEA9E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F602F-442A-41CB-9BD5-1D87EF7353A5}" type="datetimeFigureOut">
              <a:rPr lang="en-US" smtClean="0"/>
              <a:t>2/15/2012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904AD41-C8FB-4877-B2E1-D74722BEA9EA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F602F-442A-41CB-9BD5-1D87EF7353A5}" type="datetimeFigureOut">
              <a:rPr lang="en-US" smtClean="0"/>
              <a:t>2/15/2012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904AD41-C8FB-4877-B2E1-D74722BEA9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F602F-442A-41CB-9BD5-1D87EF7353A5}" type="datetimeFigureOut">
              <a:rPr lang="en-US" smtClean="0"/>
              <a:t>2/15/2012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904AD41-C8FB-4877-B2E1-D74722BEA9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904AD41-C8FB-4877-B2E1-D74722BEA9EA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F602F-442A-41CB-9BD5-1D87EF7353A5}" type="datetimeFigureOut">
              <a:rPr lang="en-US" smtClean="0"/>
              <a:t>2/15/2012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904AD41-C8FB-4877-B2E1-D74722BEA9E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A0F602F-442A-41CB-9BD5-1D87EF7353A5}" type="datetimeFigureOut">
              <a:rPr lang="en-US" smtClean="0"/>
              <a:t>2/15/2012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A0F602F-442A-41CB-9BD5-1D87EF7353A5}" type="datetimeFigureOut">
              <a:rPr lang="en-US" smtClean="0"/>
              <a:t>2/15/2012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904AD41-C8FB-4877-B2E1-D74722BEA9EA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next frontier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Hybrid Orbital Theory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Lone Pairs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lone pair electrons are present on the central atom, these can occupy one or more of the </a:t>
            </a:r>
            <a:r>
              <a:rPr lang="en-US" i="1" dirty="0" smtClean="0"/>
              <a:t>hybrid</a:t>
            </a:r>
            <a:r>
              <a:rPr lang="en-US" dirty="0" smtClean="0"/>
              <a:t> </a:t>
            </a:r>
            <a:r>
              <a:rPr lang="en-US" dirty="0" err="1" smtClean="0"/>
              <a:t>orbitals</a:t>
            </a:r>
            <a:r>
              <a:rPr lang="en-US" dirty="0" smtClean="0"/>
              <a:t>.</a:t>
            </a:r>
          </a:p>
          <a:p>
            <a:r>
              <a:rPr lang="en-US" dirty="0" smtClean="0"/>
              <a:t>Lets look at ammonia – NH</a:t>
            </a:r>
            <a:r>
              <a:rPr lang="en-US" baseline="-25000" dirty="0" smtClean="0"/>
              <a:t>3</a:t>
            </a:r>
          </a:p>
          <a:p>
            <a:endParaRPr lang="en-US" baseline="-25000" dirty="0"/>
          </a:p>
        </p:txBody>
      </p:sp>
      <p:pic>
        <p:nvPicPr>
          <p:cNvPr id="4" name="Picture 3" descr="NH3hyb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399" y="3733800"/>
            <a:ext cx="3593559" cy="2362200"/>
          </a:xfrm>
          <a:prstGeom prst="rect">
            <a:avLst/>
          </a:prstGeom>
        </p:spPr>
      </p:pic>
      <p:pic>
        <p:nvPicPr>
          <p:cNvPr id="5" name="Picture 4" descr="ammoni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38800" y="2590800"/>
            <a:ext cx="2743200" cy="357187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http://www.chem1.com/acad/webtext/chembond/cb06.html#SEC2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Extension of Valence Bond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Valence Bond theory does a good job in explaining which </a:t>
            </a:r>
            <a:r>
              <a:rPr lang="en-US" dirty="0" err="1" smtClean="0"/>
              <a:t>orbitals</a:t>
            </a:r>
            <a:r>
              <a:rPr lang="en-US" dirty="0" smtClean="0"/>
              <a:t> are involved in bonding.</a:t>
            </a:r>
          </a:p>
          <a:p>
            <a:r>
              <a:rPr lang="en-US" dirty="0" smtClean="0"/>
              <a:t>The break down comes when we try to explain molecular shape.</a:t>
            </a:r>
          </a:p>
          <a:p>
            <a:r>
              <a:rPr lang="en-US" dirty="0" smtClean="0"/>
              <a:t>Water, according to VBT should have a 90</a:t>
            </a:r>
            <a:r>
              <a:rPr lang="en-US" baseline="30000" dirty="0" smtClean="0"/>
              <a:t>o</a:t>
            </a:r>
            <a:r>
              <a:rPr lang="en-US" dirty="0" smtClean="0"/>
              <a:t> bond angle, in reality, the bond is closer to 104</a:t>
            </a:r>
            <a:r>
              <a:rPr lang="en-US" baseline="30000" dirty="0" smtClean="0"/>
              <a:t>o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Hybridization of </a:t>
            </a:r>
            <a:r>
              <a:rPr lang="en-US" dirty="0" err="1" smtClean="0"/>
              <a:t>Orbitals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i="1" dirty="0"/>
              <a:t>H</a:t>
            </a:r>
            <a:r>
              <a:rPr lang="en-US" i="1" dirty="0" smtClean="0"/>
              <a:t>ybridization is not a physical phenomenon</a:t>
            </a:r>
            <a:r>
              <a:rPr lang="en-US" dirty="0" smtClean="0"/>
              <a:t>; it is merely a </a:t>
            </a:r>
            <a:r>
              <a:rPr lang="en-US" i="1" dirty="0" smtClean="0"/>
              <a:t>mathematical operation</a:t>
            </a:r>
            <a:r>
              <a:rPr lang="en-US" dirty="0" smtClean="0"/>
              <a:t> that combines the atomic </a:t>
            </a:r>
            <a:r>
              <a:rPr lang="en-US" dirty="0" err="1" smtClean="0"/>
              <a:t>orbitals</a:t>
            </a:r>
            <a:r>
              <a:rPr lang="en-US" dirty="0" smtClean="0"/>
              <a:t> we are familiar with in such a way that the new (hybrid) </a:t>
            </a:r>
            <a:r>
              <a:rPr lang="en-US" dirty="0" err="1" smtClean="0"/>
              <a:t>orbitals</a:t>
            </a:r>
            <a:r>
              <a:rPr lang="en-US" dirty="0" smtClean="0"/>
              <a:t> possess the geometric and other properties that are reasonably consistent with what we observe in a wide range (but certainly not in all) molecules.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Linear Molecules</a:t>
            </a:r>
            <a:r>
              <a:rPr lang="en-US" baseline="-25000" dirty="0" smtClean="0"/>
              <a:t> </a:t>
            </a:r>
            <a:r>
              <a:rPr lang="en-US" dirty="0" smtClean="0"/>
              <a:t>– sp </a:t>
            </a:r>
            <a:r>
              <a:rPr lang="en-US" dirty="0" err="1" smtClean="0"/>
              <a:t>orbitals</a:t>
            </a:r>
            <a:endParaRPr lang="en-US" baseline="-25000" dirty="0"/>
          </a:p>
        </p:txBody>
      </p:sp>
      <p:pic>
        <p:nvPicPr>
          <p:cNvPr id="4" name="Content Placeholder 3" descr="BeH2_config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066800" y="1600200"/>
            <a:ext cx="7105650" cy="1752600"/>
          </a:xfrm>
        </p:spPr>
      </p:pic>
      <p:sp>
        <p:nvSpPr>
          <p:cNvPr id="5" name="TextBox 4"/>
          <p:cNvSpPr txBox="1"/>
          <p:nvPr/>
        </p:nvSpPr>
        <p:spPr>
          <a:xfrm>
            <a:off x="1066800" y="3352800"/>
            <a:ext cx="701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‘s’ electron is promoted into one of the empty ‘p’ </a:t>
            </a:r>
            <a:r>
              <a:rPr lang="en-US" dirty="0" err="1" smtClean="0"/>
              <a:t>orbitals</a:t>
            </a:r>
            <a:r>
              <a:rPr lang="en-US" dirty="0" smtClean="0"/>
              <a:t>. These two </a:t>
            </a:r>
            <a:r>
              <a:rPr lang="en-US" dirty="0" err="1" smtClean="0"/>
              <a:t>orbitals</a:t>
            </a:r>
            <a:r>
              <a:rPr lang="en-US" dirty="0" smtClean="0"/>
              <a:t> ‘blend’ together to create 2 half filled ‘sp’ </a:t>
            </a:r>
            <a:r>
              <a:rPr lang="en-US" dirty="0" err="1" smtClean="0"/>
              <a:t>orbitals</a:t>
            </a:r>
            <a:r>
              <a:rPr lang="en-US" dirty="0" smtClean="0"/>
              <a:t>, orientated at 180</a:t>
            </a:r>
            <a:r>
              <a:rPr lang="en-US" baseline="30000" dirty="0" smtClean="0"/>
              <a:t>o</a:t>
            </a:r>
            <a:r>
              <a:rPr lang="en-US" dirty="0" smtClean="0"/>
              <a:t> from one another for the purpose of bonding.</a:t>
            </a:r>
            <a:endParaRPr lang="en-US" dirty="0"/>
          </a:p>
        </p:txBody>
      </p:sp>
      <p:pic>
        <p:nvPicPr>
          <p:cNvPr id="6" name="Picture 5" descr="sp-hybfm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43000" y="4572000"/>
            <a:ext cx="7050974" cy="18288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Trigonal</a:t>
            </a:r>
            <a:r>
              <a:rPr lang="en-US" dirty="0" smtClean="0"/>
              <a:t> molecules - sp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 err="1" smtClean="0"/>
              <a:t>orbitals</a:t>
            </a:r>
            <a:endParaRPr lang="en-US" dirty="0"/>
          </a:p>
        </p:txBody>
      </p:sp>
      <p:pic>
        <p:nvPicPr>
          <p:cNvPr id="4" name="Content Placeholder 3" descr="BF3-hyb.g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5029200" y="1905000"/>
            <a:ext cx="3578087" cy="2057400"/>
          </a:xfrm>
        </p:spPr>
      </p:pic>
      <p:sp>
        <p:nvSpPr>
          <p:cNvPr id="5" name="TextBox 4"/>
          <p:cNvSpPr txBox="1"/>
          <p:nvPr/>
        </p:nvSpPr>
        <p:spPr>
          <a:xfrm>
            <a:off x="914400" y="1600200"/>
            <a:ext cx="4343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 a molecule such as BF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, 3 half filled </a:t>
            </a:r>
            <a:r>
              <a:rPr lang="en-US" sz="2400" dirty="0" err="1" smtClean="0"/>
              <a:t>orbitals</a:t>
            </a:r>
            <a:r>
              <a:rPr lang="en-US" sz="2400" dirty="0" smtClean="0"/>
              <a:t> are needed. Once again, one of the ‘s’ electrons is promoted into an empty ‘p’ and the 3 </a:t>
            </a:r>
            <a:r>
              <a:rPr lang="en-US" sz="2400" dirty="0" err="1" smtClean="0"/>
              <a:t>orbitals</a:t>
            </a:r>
            <a:r>
              <a:rPr lang="en-US" sz="2400" dirty="0" smtClean="0"/>
              <a:t> are blended to create 3 half filled sp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 err="1" smtClean="0"/>
              <a:t>orbitals</a:t>
            </a:r>
            <a:r>
              <a:rPr lang="en-US" sz="2400" dirty="0" smtClean="0"/>
              <a:t> for the purpose of bonding. 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914400" y="4648200"/>
            <a:ext cx="754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These </a:t>
            </a:r>
            <a:r>
              <a:rPr lang="en-US" sz="2400" dirty="0" err="1" smtClean="0"/>
              <a:t>orbitals</a:t>
            </a:r>
            <a:r>
              <a:rPr lang="en-US" sz="2400" dirty="0" smtClean="0"/>
              <a:t> arrange themselves as far apart as possible at take the corner positions of an equilateral triangle with a bond angle of 120</a:t>
            </a:r>
            <a:r>
              <a:rPr lang="en-US" sz="2400" baseline="30000" dirty="0" smtClean="0"/>
              <a:t>o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p</a:t>
            </a:r>
            <a:r>
              <a:rPr lang="en-US" baseline="30000" dirty="0" smtClean="0"/>
              <a:t>2</a:t>
            </a:r>
            <a:r>
              <a:rPr lang="en-US" dirty="0" smtClean="0"/>
              <a:t> hybridization</a:t>
            </a:r>
            <a:endParaRPr lang="en-US" dirty="0"/>
          </a:p>
        </p:txBody>
      </p:sp>
      <p:pic>
        <p:nvPicPr>
          <p:cNvPr id="4" name="Content Placeholder 3" descr="sp2-hybfmn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752600" y="1600201"/>
            <a:ext cx="5562600" cy="48006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Tetrahedral Molecules – sp</a:t>
            </a:r>
            <a:r>
              <a:rPr lang="en-US" baseline="30000" dirty="0" smtClean="0"/>
              <a:t>3</a:t>
            </a:r>
            <a:r>
              <a:rPr lang="en-US" dirty="0" smtClean="0"/>
              <a:t> </a:t>
            </a:r>
            <a:r>
              <a:rPr lang="en-US" dirty="0" err="1" smtClean="0"/>
              <a:t>orbitals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CH</a:t>
            </a:r>
            <a:r>
              <a:rPr lang="en-US" baseline="-25000" dirty="0" smtClean="0"/>
              <a:t>4</a:t>
            </a:r>
            <a:r>
              <a:rPr lang="en-US" dirty="0" smtClean="0"/>
              <a:t> requires 4 half filled </a:t>
            </a:r>
            <a:r>
              <a:rPr lang="en-US" dirty="0" err="1" smtClean="0"/>
              <a:t>orbitals</a:t>
            </a:r>
            <a:r>
              <a:rPr lang="en-US" dirty="0" smtClean="0"/>
              <a:t>. The half filled s and 3p </a:t>
            </a:r>
            <a:r>
              <a:rPr lang="en-US" dirty="0" err="1" smtClean="0"/>
              <a:t>orbitals</a:t>
            </a:r>
            <a:r>
              <a:rPr lang="en-US" dirty="0" smtClean="0"/>
              <a:t> blend to create 4 sp</a:t>
            </a:r>
            <a:r>
              <a:rPr lang="en-US" baseline="30000" dirty="0" smtClean="0"/>
              <a:t>3</a:t>
            </a:r>
            <a:r>
              <a:rPr lang="en-US" dirty="0" smtClean="0"/>
              <a:t> </a:t>
            </a:r>
            <a:r>
              <a:rPr lang="en-US" dirty="0" err="1" smtClean="0"/>
              <a:t>orbitals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orbitals</a:t>
            </a:r>
            <a:r>
              <a:rPr lang="en-US" dirty="0" smtClean="0"/>
              <a:t> align themselves at the corners of a tetrahedral, having a bond angle of about 109.5</a:t>
            </a:r>
            <a:r>
              <a:rPr lang="en-US" baseline="30000" dirty="0" smtClean="0"/>
              <a:t>o</a:t>
            </a:r>
            <a:endParaRPr lang="en-US" baseline="30000" dirty="0"/>
          </a:p>
        </p:txBody>
      </p:sp>
      <p:pic>
        <p:nvPicPr>
          <p:cNvPr id="4" name="Picture 3" descr="CH4-hyb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0" y="3352800"/>
            <a:ext cx="4662487" cy="276295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p</a:t>
            </a:r>
            <a:r>
              <a:rPr lang="en-US" baseline="30000" dirty="0" smtClean="0"/>
              <a:t>3</a:t>
            </a:r>
            <a:r>
              <a:rPr lang="en-US" dirty="0" smtClean="0"/>
              <a:t> hybridization</a:t>
            </a:r>
            <a:endParaRPr lang="en-US" dirty="0"/>
          </a:p>
        </p:txBody>
      </p:sp>
      <p:pic>
        <p:nvPicPr>
          <p:cNvPr id="4" name="Content Placeholder 3" descr="sp3-hybfmn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676400" y="1600200"/>
            <a:ext cx="6019800" cy="4661542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Extention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It is possible to extend this idea to predict how 5 or even 6 hybrid </a:t>
            </a:r>
            <a:r>
              <a:rPr lang="en-US" dirty="0" err="1" smtClean="0"/>
              <a:t>orbitals</a:t>
            </a:r>
            <a:r>
              <a:rPr lang="en-US" dirty="0" smtClean="0"/>
              <a:t> can be formed by including ‘d’ </a:t>
            </a:r>
            <a:r>
              <a:rPr lang="en-US" dirty="0" err="1" smtClean="0"/>
              <a:t>orbitals</a:t>
            </a:r>
            <a:r>
              <a:rPr lang="en-US" dirty="0" smtClean="0"/>
              <a:t> for any element beyond the 2</a:t>
            </a:r>
            <a:r>
              <a:rPr lang="en-US" baseline="30000" dirty="0" smtClean="0"/>
              <a:t>nd</a:t>
            </a:r>
            <a:r>
              <a:rPr lang="en-US" dirty="0" smtClean="0"/>
              <a:t> period.</a:t>
            </a:r>
          </a:p>
          <a:p>
            <a:r>
              <a:rPr lang="en-US" dirty="0" smtClean="0"/>
              <a:t>sp</a:t>
            </a:r>
            <a:r>
              <a:rPr lang="en-US" baseline="30000" dirty="0" smtClean="0"/>
              <a:t>3</a:t>
            </a:r>
            <a:r>
              <a:rPr lang="en-US" dirty="0" smtClean="0"/>
              <a:t>d – 5 bonding </a:t>
            </a:r>
            <a:r>
              <a:rPr lang="en-US" dirty="0" err="1" smtClean="0"/>
              <a:t>orbitals</a:t>
            </a:r>
            <a:endParaRPr lang="en-US" dirty="0" smtClean="0"/>
          </a:p>
          <a:p>
            <a:r>
              <a:rPr lang="en-US" dirty="0" smtClean="0"/>
              <a:t>sp</a:t>
            </a:r>
            <a:r>
              <a:rPr lang="en-US" baseline="30000" dirty="0" smtClean="0"/>
              <a:t>3</a:t>
            </a:r>
            <a:r>
              <a:rPr lang="en-US" dirty="0" smtClean="0"/>
              <a:t>d</a:t>
            </a:r>
            <a:r>
              <a:rPr lang="en-US" baseline="30000" dirty="0" smtClean="0"/>
              <a:t>2</a:t>
            </a:r>
            <a:r>
              <a:rPr lang="en-US" dirty="0" smtClean="0"/>
              <a:t> – 6 bonding </a:t>
            </a:r>
            <a:r>
              <a:rPr lang="en-US" dirty="0" err="1" smtClean="0"/>
              <a:t>orbitals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60</TotalTime>
  <Words>383</Words>
  <Application>Microsoft Office PowerPoint</Application>
  <PresentationFormat>On-screen Show (4:3)</PresentationFormat>
  <Paragraphs>27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Civic</vt:lpstr>
      <vt:lpstr>Hybrid Orbital Theory</vt:lpstr>
      <vt:lpstr>The Extension of Valence Bond Theory</vt:lpstr>
      <vt:lpstr>Hybridization of Orbitals</vt:lpstr>
      <vt:lpstr>Linear Molecules – sp orbitals</vt:lpstr>
      <vt:lpstr>Trigonal molecules - sp2 orbitals</vt:lpstr>
      <vt:lpstr>sp2 hybridization</vt:lpstr>
      <vt:lpstr>Tetrahedral Molecules – sp3 orbitals</vt:lpstr>
      <vt:lpstr>sp3 hybridization</vt:lpstr>
      <vt:lpstr>Extention</vt:lpstr>
      <vt:lpstr>Lone Pairs</vt:lpstr>
      <vt:lpstr>References</vt:lpstr>
    </vt:vector>
  </TitlesOfParts>
  <Company>WCDSB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Hybrid Orbital Theory</dc:title>
  <dc:creator>jseguin</dc:creator>
  <cp:lastModifiedBy>jseguin</cp:lastModifiedBy>
  <cp:revision>7</cp:revision>
  <dcterms:created xsi:type="dcterms:W3CDTF">2012-02-15T15:26:27Z</dcterms:created>
  <dcterms:modified xsi:type="dcterms:W3CDTF">2012-02-15T16:27:25Z</dcterms:modified>
</cp:coreProperties>
</file>