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BEF686-8850-4549-9E3B-9A89CB0D5F7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3BF1B-D4AB-4E23-9530-37FE04AF1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AAE62DDB-58E5-42F0-86CE-A93F3DA44E4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801D07B-2BC6-4DDF-B087-0FD98B12A7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NxO9MpQ2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zJFUrduri4" TargetMode="External"/><Relationship Id="rId2" Type="http://schemas.openxmlformats.org/officeDocument/2006/relationships/hyperlink" Target="http://www.ausetute.com.au/molpol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v-8i41pUuI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vs 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prefix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intra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 means “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within”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word 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intra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mural literally means “within walls”, and refers to things that occur within the walls of a school, or things that are self-contained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Intraparticle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forces act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within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a compound, such as covalent bonds. </a:t>
            </a:r>
          </a:p>
        </p:txBody>
      </p:sp>
    </p:spTree>
    <p:extLst>
      <p:ext uri="{BB962C8B-B14F-4D97-AF65-F5344CB8AC3E}">
        <p14:creationId xmlns:p14="http://schemas.microsoft.com/office/powerpoint/2010/main" val="86971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Intermolecular Forces </a:t>
            </a:r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smtClean="0"/>
              <a:t>Identify </a:t>
            </a:r>
            <a:r>
              <a:rPr lang="en-US" dirty="0"/>
              <a:t>the main intermolecular force in the following compounds. You </a:t>
            </a:r>
            <a:r>
              <a:rPr lang="en-US" dirty="0" smtClean="0"/>
              <a:t>must determine compound polarity first.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a) </a:t>
            </a:r>
            <a:r>
              <a:rPr lang="en-US" dirty="0" smtClean="0"/>
              <a:t>PF3 _____________________________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b) H2CO </a:t>
            </a:r>
            <a:r>
              <a:rPr lang="en-US" dirty="0" smtClean="0"/>
              <a:t>___________________________ </a:t>
            </a:r>
            <a:endParaRPr lang="en-US" dirty="0"/>
          </a:p>
          <a:p>
            <a:pPr marL="118872" indent="0">
              <a:buNone/>
            </a:pPr>
            <a:r>
              <a:rPr lang="en-US" dirty="0"/>
              <a:t>c) HF </a:t>
            </a:r>
            <a:r>
              <a:rPr lang="en-US" dirty="0" smtClean="0"/>
              <a:t>______________________________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8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</a:t>
            </a:r>
            <a:r>
              <a:rPr lang="en-US" dirty="0" smtClean="0"/>
              <a:t>4.7</a:t>
            </a:r>
            <a:r>
              <a:rPr lang="en-US" dirty="0" smtClean="0"/>
              <a:t> </a:t>
            </a:r>
            <a:r>
              <a:rPr lang="en-US" dirty="0" smtClean="0"/>
              <a:t>in the textbook to help support what we covered in class today.</a:t>
            </a:r>
          </a:p>
          <a:p>
            <a:r>
              <a:rPr lang="en-US" dirty="0" smtClean="0"/>
              <a:t>Summary on page </a:t>
            </a:r>
            <a:r>
              <a:rPr lang="en-US" dirty="0" smtClean="0"/>
              <a:t>247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244 #1,2</a:t>
            </a:r>
          </a:p>
          <a:p>
            <a:r>
              <a:rPr lang="en-US" smtClean="0"/>
              <a:t>Page 247 #1-4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4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vs 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prefix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inter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 means “between” or “among”.</a:t>
            </a:r>
          </a:p>
          <a:p>
            <a:r>
              <a:rPr lang="en-US" dirty="0">
                <a:solidFill>
                  <a:srgbClr val="000000"/>
                </a:solidFill>
                <a:latin typeface="Merriweather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Merriweather"/>
              </a:rPr>
              <a:t>inter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net, as I think we’re all aware, covers the globe, and anyone with a connection can access it from anywhere in the world. </a:t>
            </a:r>
          </a:p>
          <a:p>
            <a:r>
              <a:rPr lang="en-US" b="1" dirty="0" err="1">
                <a:solidFill>
                  <a:srgbClr val="000000"/>
                </a:solidFill>
                <a:latin typeface="Merriweather"/>
              </a:rPr>
              <a:t>Inter</a:t>
            </a:r>
            <a:r>
              <a:rPr lang="en-US" dirty="0" err="1">
                <a:solidFill>
                  <a:srgbClr val="000000"/>
                </a:solidFill>
                <a:latin typeface="Merriweather"/>
              </a:rPr>
              <a:t>particle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erriweather"/>
              </a:rPr>
              <a:t>forces 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act </a:t>
            </a:r>
            <a:r>
              <a:rPr lang="en-US" b="1" dirty="0">
                <a:solidFill>
                  <a:srgbClr val="000000"/>
                </a:solidFill>
                <a:latin typeface="Merriweather"/>
              </a:rPr>
              <a:t>between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erriweather"/>
              </a:rPr>
              <a:t>compounds, usually molecules. </a:t>
            </a:r>
            <a:r>
              <a:rPr lang="en-US" dirty="0">
                <a:solidFill>
                  <a:srgbClr val="000000"/>
                </a:solidFill>
                <a:latin typeface="Merriweather"/>
              </a:rPr>
              <a:t>These are new types of forces that we will discuss today.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/>
              <a:t>Interparticle</a:t>
            </a:r>
            <a:r>
              <a:rPr lang="en-US" b="1" dirty="0" smtClean="0"/>
              <a:t> </a:t>
            </a:r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Three types of force can operate between covalent molecules:</a:t>
            </a:r>
          </a:p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Dispersion Forces</a:t>
            </a:r>
            <a:r>
              <a:rPr lang="en-US" dirty="0" smtClean="0"/>
              <a:t> also known as </a:t>
            </a:r>
            <a:r>
              <a:rPr lang="en-US" b="1" dirty="0" smtClean="0"/>
              <a:t>London Forces</a:t>
            </a:r>
            <a:r>
              <a:rPr lang="en-US" dirty="0" smtClean="0"/>
              <a:t> or as </a:t>
            </a:r>
            <a:r>
              <a:rPr lang="en-US" b="1" dirty="0" smtClean="0">
                <a:hlinkClick r:id="rId2"/>
              </a:rPr>
              <a:t>van der Waal's </a:t>
            </a:r>
            <a:r>
              <a:rPr lang="en-US" b="1" dirty="0" smtClean="0"/>
              <a:t>Forces</a:t>
            </a:r>
            <a:r>
              <a:rPr lang="en-US" dirty="0" smtClean="0"/>
              <a:t>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Dipole-dipole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Hydrogen bonds (special type of dipole-dipole)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Relative Strength of Intermolecular Forces: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Intermolecular forces are much weaker than intramolecular forces </a:t>
            </a:r>
          </a:p>
          <a:p>
            <a:r>
              <a:rPr lang="en-US" dirty="0" smtClean="0"/>
              <a:t>dispersion forces are the weakest intermolecular force (one hundredth-one thousandth the strength of a covalent bond)</a:t>
            </a:r>
          </a:p>
          <a:p>
            <a:r>
              <a:rPr lang="en-US" dirty="0" smtClean="0"/>
              <a:t>hydrogen bonds are the strongest intermolecular force (about one-tenth the strength of a covalent bond). </a:t>
            </a:r>
          </a:p>
          <a:p>
            <a:r>
              <a:rPr lang="en-US" dirty="0" smtClean="0"/>
              <a:t>dispersion &lt; dipole-dipole &lt; hydrogen bonds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Dispersion Forces</a:t>
            </a:r>
            <a:br>
              <a:rPr lang="en-US" dirty="0" smtClean="0"/>
            </a:br>
            <a:r>
              <a:rPr lang="en-US" sz="2667" dirty="0" smtClean="0"/>
              <a:t>(London Forces, van der Waal's Forces)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Very weak forces of attraction between molecules resulting from:</a:t>
            </a:r>
          </a:p>
          <a:p>
            <a:r>
              <a:rPr lang="en-US" b="1" dirty="0" smtClean="0"/>
              <a:t>momentary</a:t>
            </a:r>
            <a:r>
              <a:rPr lang="en-US" dirty="0" smtClean="0"/>
              <a:t> dipoles occurring due to </a:t>
            </a:r>
            <a:r>
              <a:rPr lang="en-US" b="1" dirty="0" smtClean="0"/>
              <a:t>uneven</a:t>
            </a:r>
            <a:r>
              <a:rPr lang="en-US" dirty="0" smtClean="0"/>
              <a:t> electron distributions in neighbouring molecules as they approach one another.</a:t>
            </a:r>
          </a:p>
          <a:p>
            <a:r>
              <a:rPr lang="en-US" dirty="0" smtClean="0"/>
              <a:t>the weak residual attraction of the nuclei in one molecule for the electrons in a neighbouring molecule.</a:t>
            </a:r>
          </a:p>
          <a:p>
            <a:r>
              <a:rPr lang="en-US" dirty="0" smtClean="0"/>
              <a:t>The more electrons that are present in the molecule, the stronger the dispersion forces will be. </a:t>
            </a:r>
          </a:p>
          <a:p>
            <a:r>
              <a:rPr lang="en-US" dirty="0" smtClean="0"/>
              <a:t>Dispersion forces are the only type of intermolecular force operating between </a:t>
            </a:r>
            <a:r>
              <a:rPr lang="en-US" dirty="0" smtClean="0">
                <a:hlinkClick r:id="rId2"/>
              </a:rPr>
              <a:t>non-polar</a:t>
            </a:r>
            <a:r>
              <a:rPr lang="en-US" dirty="0" smtClean="0"/>
              <a:t>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pPr algn="ctr"/>
            <a:r>
              <a:rPr lang="en-US" dirty="0" smtClean="0"/>
              <a:t>Dipole-dipole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Stronger intermolecular forces than Dispersion forces </a:t>
            </a:r>
          </a:p>
          <a:p>
            <a:r>
              <a:rPr lang="en-US" dirty="0" smtClean="0"/>
              <a:t>occur between molecules that have permanent net dipoles (</a:t>
            </a:r>
            <a:r>
              <a:rPr lang="en-US" dirty="0" smtClean="0">
                <a:hlinkClick r:id="rId2"/>
              </a:rPr>
              <a:t>polar</a:t>
            </a:r>
            <a:r>
              <a:rPr lang="en-US" dirty="0" smtClean="0"/>
              <a:t> molecules).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partial positive charge on one molecule is electrostatically attracted to the partial negative charge on a neighbouring molecule.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occur between polar molecules that have a permanent net </a:t>
            </a:r>
            <a:r>
              <a:rPr lang="en-US" dirty="0" smtClean="0">
                <a:hlinkClick r:id="rId2"/>
              </a:rPr>
              <a:t>dipole</a:t>
            </a:r>
            <a:r>
              <a:rPr lang="en-US" dirty="0" smtClean="0"/>
              <a:t> resulting from hydrogen being covalently bonded to either </a:t>
            </a:r>
            <a:r>
              <a:rPr lang="en-US" b="1" dirty="0" smtClean="0"/>
              <a:t>fluorine, oxygen or nitrogen</a:t>
            </a:r>
            <a:r>
              <a:rPr lang="en-US" dirty="0" smtClean="0"/>
              <a:t>. </a:t>
            </a:r>
          </a:p>
          <a:p>
            <a:r>
              <a:rPr lang="en-US" dirty="0"/>
              <a:t>T</a:t>
            </a:r>
            <a:r>
              <a:rPr lang="en-US" dirty="0" smtClean="0"/>
              <a:t>he dipole created between the hydrogen atom and the fluorine, oxygen or nitrogen atom is extremely polar.</a:t>
            </a:r>
          </a:p>
          <a:p>
            <a:r>
              <a:rPr lang="en-US" dirty="0" smtClean="0"/>
              <a:t>This creates a highly localized positive charge on the hydrogen atom and highly negative localized charge on the fluorine, oxygen or nitrogen atom. </a:t>
            </a:r>
          </a:p>
          <a:p>
            <a:r>
              <a:rPr lang="en-US" dirty="0" smtClean="0"/>
              <a:t>Responsible for high </a:t>
            </a:r>
            <a:r>
              <a:rPr lang="en-US" dirty="0" smtClean="0">
                <a:hlinkClick r:id="rId3"/>
              </a:rPr>
              <a:t>surface tension </a:t>
            </a:r>
            <a:r>
              <a:rPr lang="en-US" dirty="0" smtClean="0"/>
              <a:t>of </a:t>
            </a:r>
            <a:r>
              <a:rPr lang="en-US" dirty="0" smtClean="0">
                <a:hlinkClick r:id="rId4"/>
              </a:rPr>
              <a:t>water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Effect of IntermolecularForces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Melting and Boiling Points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melting or boiling results from a weakening of the attractive forces between the molecules.</a:t>
            </a:r>
          </a:p>
          <a:p>
            <a:r>
              <a:rPr lang="en-US" dirty="0" smtClean="0"/>
              <a:t>the stronger the intermolecular force is, the more energy is required to melt the solid or boil the liquid.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Effect of Intermolecular Forces on Solubility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5100" dirty="0" smtClean="0"/>
              <a:t>In general </a:t>
            </a:r>
            <a:r>
              <a:rPr lang="en-US" sz="5100" b="1" dirty="0" smtClean="0"/>
              <a:t>like dissolves like</a:t>
            </a:r>
            <a:r>
              <a:rPr lang="en-US" sz="5100" dirty="0" smtClean="0"/>
              <a:t>: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non-polar compounds dissolve in non-polar solvents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polar compounds such as sugar (glucose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) will dissolve in polar solvents such as water 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ionic solutes such as sodium chloride (NaCl) will generally dissolve in polar solvents but not in non-polar solvents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254</TotalTime>
  <Words>400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</vt:lpstr>
      <vt:lpstr>Calibri</vt:lpstr>
      <vt:lpstr>Corbel</vt:lpstr>
      <vt:lpstr>Merriweather</vt:lpstr>
      <vt:lpstr>Wingdings</vt:lpstr>
      <vt:lpstr>Wingdings 2</vt:lpstr>
      <vt:lpstr>Wingdings 3</vt:lpstr>
      <vt:lpstr>Module</vt:lpstr>
      <vt:lpstr>Intra vs Inter</vt:lpstr>
      <vt:lpstr>Intra vs Inter</vt:lpstr>
      <vt:lpstr>Interparticle Forces</vt:lpstr>
      <vt:lpstr>Relative Strength of Intermolecular Forces:</vt:lpstr>
      <vt:lpstr>Dispersion Forces (London Forces, van der Waal's Forces)</vt:lpstr>
      <vt:lpstr>Dipole-dipole Interactions</vt:lpstr>
      <vt:lpstr>Hydrogen Bonds</vt:lpstr>
      <vt:lpstr>Effect of IntermolecularForces</vt:lpstr>
      <vt:lpstr>Effect of Intermolecular Forces on Solubility  </vt:lpstr>
      <vt:lpstr>Intermolecular Forces Worksheet</vt:lpstr>
      <vt:lpstr>Homework</vt:lpstr>
    </vt:vector>
  </TitlesOfParts>
  <Company>Wellington Catholic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Interparticle Bonding</dc:title>
  <dc:creator>jseguin</dc:creator>
  <cp:lastModifiedBy>James Seguin</cp:lastModifiedBy>
  <cp:revision>16</cp:revision>
  <cp:lastPrinted>2014-09-18T18:54:48Z</cp:lastPrinted>
  <dcterms:created xsi:type="dcterms:W3CDTF">2011-02-22T01:34:51Z</dcterms:created>
  <dcterms:modified xsi:type="dcterms:W3CDTF">2017-02-28T14:26:14Z</dcterms:modified>
</cp:coreProperties>
</file>