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559E83-51D8-4530-AEC3-F572C16BFC90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523C1C-00B2-42E7-8E69-B3C21F37B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61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6B843-4A00-4F58-80A8-BEEEADD17D68}" type="slidenum">
              <a:rPr lang="en-US" alt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000" smtClean="0">
              <a:latin typeface="Comic Sans MS" pitchFamily="66" charset="0"/>
            </a:endParaRPr>
          </a:p>
        </p:txBody>
      </p:sp>
      <p:sp>
        <p:nvSpPr>
          <p:cNvPr id="471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5C4CD66C-698D-456A-99DE-11CE4612E3A0}" type="slidenum">
              <a:rPr lang="en-US" altLang="en-US" sz="1200">
                <a:solidFill>
                  <a:srgbClr val="000000"/>
                </a:solidFill>
                <a:latin typeface="Arial" charset="0"/>
              </a:rPr>
              <a:pPr algn="r"/>
              <a:t>22</a:t>
            </a:fld>
            <a:endParaRPr lang="en-US" altLang="en-US" sz="1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48E8-BB63-4C80-80F1-F14AEA7AFEB8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5810-12EE-4DC3-BC1F-00A04075F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3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CD7A0-F044-436E-825B-B260533B5EA2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4742-9BC6-4510-8497-B15071F4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6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613CE-68AE-4C63-A72E-666C16A0ABA9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E2844-088A-465A-8326-70B247B07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1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005AD2"/>
            </a:gs>
            <a:gs pos="100000">
              <a:srgbClr val="0033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2400" b="1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9830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lIns="92075" tIns="46038" rIns="92075" bIns="46038"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2209800" y="6248400"/>
            <a:ext cx="4724400" cy="457200"/>
          </a:xfrm>
        </p:spPr>
        <p:txBody>
          <a:bodyPr lIns="92075" tIns="46038" rIns="92075" bIns="46038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248400"/>
            <a:ext cx="1524000" cy="457200"/>
          </a:xfrm>
        </p:spPr>
        <p:txBody>
          <a:bodyPr lIns="92075" tIns="46038" rIns="92075" bIns="46038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0B7814F-4D7D-4EDC-8833-EA8C3561F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51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744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0137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FF1297-9A4A-479A-A153-E7215BACE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39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CFE8D1-CDC4-42AB-B769-B03DAB95C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79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6E7FBA-1FCF-4BDF-BD81-527B5CB0D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2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C86D9C-C629-42C0-BA67-D583AACEC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47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43A6E4-D5C3-419D-8383-90169D712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5721-AF93-4253-A3BD-4C4B4D20B5BE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450C-C5A7-4D26-A3C5-95CBE7E05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92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36BEF9-FF05-495A-9438-2F2658DE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5ABAEB-55D3-4D32-9E80-858EF562E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9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148257-FD73-4A90-A500-FC3CE8433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94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3B1CF0-12B5-443D-9EAE-7CC12F102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65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94B9B8-71B3-4503-AF85-279FE9B86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87298-5709-46A9-9B33-8250BA15F3F3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397B-17E0-4652-AC45-A738B039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0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D371-D41F-4DF0-9DA1-24699A2285A2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EE579-52F2-4988-B8CD-3F36EDCB7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6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C3013-9B6D-4182-AA7D-D36D6F1E7CDE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CEA2-D709-4324-A0F8-235F60BF5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7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981BA-8333-467D-AD31-C8D475F3C015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B0D3-2465-4A53-9801-899A8EB71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3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5E98-9A32-40AE-B4FD-83B9F3C444EB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D0B0-93D8-4CAC-9285-3DD4D2CD4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6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1CEA-61BD-43EA-B302-31B057698A60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F1365-907E-4EB2-B588-774F5BD2D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79F8-C6AF-4ADF-B3AF-68DEC651809B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51E8-621B-4C8F-9781-24A7A2AC3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FDEE9A-26EB-419F-9979-6437BFE2F04C}" type="datetimeFigureOut">
              <a:rPr lang="en-US"/>
              <a:pPr>
                <a:defRPr/>
              </a:pPr>
              <a:t>2014/11/04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E9BD62-CCDA-46C1-ACDE-04825652C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01047DB-1DB9-4B1C-8EA6-5CDED5BDF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Percent Composition, Empirical Formulas, Molecular Formulas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305175" y="228600"/>
            <a:ext cx="2474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Hydrates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066800"/>
            <a:ext cx="861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Hydrated salt – 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salt that has water molecules trapped 	within the crystal lattice</a:t>
            </a: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19812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Examples: 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CuSO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•5H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 , CuCl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•2H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</a:t>
            </a: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289560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Anhydrous salt – 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salt without water molecules</a:t>
            </a: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3505200"/>
            <a:ext cx="662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Examples: CuCl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4572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Can calculate the percentage of water in a hydrated 	salt.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1336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1000" y="9144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Calculate the percentage of water in sodium carbonate decahydrate, Na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CO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•10H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O.</a:t>
            </a: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981200"/>
            <a:ext cx="534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1.  Molar Mass of Na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CO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•10H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2438400"/>
            <a:ext cx="350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Na = 2(22.99) = 45.98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2743200"/>
            <a:ext cx="2740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    = 1(12.01)  = 12.01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3657600"/>
            <a:ext cx="1897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MM = 286.2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3048000"/>
            <a:ext cx="2673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   = 20(1.01)  = 20.2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3352800"/>
            <a:ext cx="307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  = 13(16.00)=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208.00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4648200"/>
            <a:ext cx="2673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   = 20(1.01)  = 20.2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66800" y="4191000"/>
            <a:ext cx="113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Water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8600" y="5029200"/>
            <a:ext cx="2957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  = 10(16.00)=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160.00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1600" y="5334000"/>
            <a:ext cx="1846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MM = 180.2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41910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2.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19600" y="32004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3.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60938" y="3576638"/>
            <a:ext cx="1497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180.2 g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76800" y="3729038"/>
            <a:ext cx="1531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_______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910138" y="4110038"/>
            <a:ext cx="149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286.2 g </a:t>
            </a: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7785100" y="3810000"/>
            <a:ext cx="158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67.97 %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46825" y="3810000"/>
            <a:ext cx="1501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x 100%=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1000" y="5867400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or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14400" y="5791200"/>
            <a:ext cx="2439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 = 2(1.01)   = 2.02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14400" y="6096000"/>
            <a:ext cx="256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= 1(16.00) 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16.00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19200" y="6457950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MM H2O = 18.02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581400" y="5951538"/>
            <a:ext cx="33750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So… 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10 H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= 10(18.02) = 180.2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21336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381000" y="9144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Calculate the percentage of water in Aluminum bromide hexahydrate, AlBr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•6H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O.</a:t>
            </a: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981200"/>
            <a:ext cx="4827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1.  Molar Mass of AlBr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•6H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2438400"/>
            <a:ext cx="350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Al  = 1(26.98) = 26.98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2743200"/>
            <a:ext cx="2849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Br  = 3(79.90) = 239.7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3657600"/>
            <a:ext cx="1897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MM = 374.8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3048000"/>
            <a:ext cx="2706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   = 12(1.01)  = 12.12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3352800"/>
            <a:ext cx="2803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  = 6(16.00) 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96.00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4953000"/>
            <a:ext cx="2549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   = 12(1.01)  = 12.1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66800" y="4419600"/>
            <a:ext cx="113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Water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5800" y="5257800"/>
            <a:ext cx="2727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  = 6(16.00)=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96.00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00200" y="5562600"/>
            <a:ext cx="179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MM = 108.1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44196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2.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419600" y="38862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3.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60938" y="4262438"/>
            <a:ext cx="1497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108.1 g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76800" y="4414838"/>
            <a:ext cx="1531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_______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10138" y="4795838"/>
            <a:ext cx="149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374.8 g </a:t>
            </a: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7785100" y="4495800"/>
            <a:ext cx="158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28.85 %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46825" y="4495800"/>
            <a:ext cx="1501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x 100%=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" y="6248400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or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19200" y="6019800"/>
            <a:ext cx="3687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MM = 18.02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For 6 H2O = 6(18.02) = 108.2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21336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990600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If 125 grams of magnesium sulfate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hepta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hydrate is completely dehydrated, how many grams of anhydrous magnesium sulfate will remain?</a:t>
            </a:r>
          </a:p>
          <a:p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0" y="1752600"/>
            <a:ext cx="2486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MgSO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2400" b="1" baseline="30000">
                <a:solidFill>
                  <a:srgbClr val="000000"/>
                </a:solidFill>
                <a:latin typeface="Comic Sans MS" pitchFamily="66" charset="0"/>
              </a:rPr>
              <a:t>.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2400" b="1">
                <a:solidFill>
                  <a:srgbClr val="3333CC"/>
                </a:solidFill>
                <a:latin typeface="Comic Sans MS" pitchFamily="66" charset="0"/>
              </a:rPr>
              <a:t>7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H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2209800"/>
            <a:ext cx="1989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1. Molar Mass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2667000"/>
            <a:ext cx="35004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Mg = 1 x 24.31 = 24.31 g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S  = 1 x 32.06 = 32.06 g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O  = 4 x 16.00 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64.00 g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	    </a:t>
            </a:r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MM  = 120.37 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4114800"/>
            <a:ext cx="2940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 = 2 x 1.01   = 2.02 g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= 1 x 16.00 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16.00 g</a:t>
            </a:r>
            <a:endParaRPr lang="en-US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	   MM = 18.02 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5105400"/>
            <a:ext cx="278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MM H</a:t>
            </a:r>
            <a:r>
              <a:rPr lang="en-US" altLang="en-US" sz="20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O 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7 x 18.02 g = </a:t>
            </a:r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126.1 g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5791200"/>
            <a:ext cx="3419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Total MM = </a:t>
            </a:r>
            <a:endParaRPr lang="en-US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120.4 g + 126.1 g = </a:t>
            </a:r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246.5 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2209800"/>
            <a:ext cx="173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2. % MgSO</a:t>
            </a:r>
            <a:r>
              <a:rPr lang="en-US" altLang="en-US" sz="20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endParaRPr lang="en-US" alt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53000" y="27432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120.4 g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53000" y="3048000"/>
            <a:ext cx="1090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246.5 g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43600" y="2819400"/>
            <a:ext cx="1085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X 100 =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934200" y="2819400"/>
            <a:ext cx="1163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48.84 %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8200" y="3657600"/>
            <a:ext cx="368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3. Grams anhydrous MgSO</a:t>
            </a:r>
            <a:r>
              <a:rPr lang="en-US" altLang="en-US" sz="20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0" y="4419600"/>
            <a:ext cx="2054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0.4884 x 125 =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315200" y="4419600"/>
            <a:ext cx="1123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61.1 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21336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990600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If 145 grams of copper (II) sulfate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penta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hydrate is completely dehydrated, how many grams of anhydrous copper sulfate will remain?</a:t>
            </a:r>
          </a:p>
          <a:p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0" y="1752600"/>
            <a:ext cx="2401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CuSO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2400" b="1" baseline="30000">
                <a:solidFill>
                  <a:srgbClr val="000000"/>
                </a:solidFill>
                <a:latin typeface="Comic Sans MS" pitchFamily="66" charset="0"/>
              </a:rPr>
              <a:t>.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2400" b="1">
                <a:solidFill>
                  <a:srgbClr val="3333CC"/>
                </a:solidFill>
                <a:latin typeface="Comic Sans MS" pitchFamily="66" charset="0"/>
              </a:rPr>
              <a:t>5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H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2209800"/>
            <a:ext cx="1989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1. Molar Mass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2667000"/>
            <a:ext cx="35004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Cu = 1 x 63.55 = 63.55 g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S  = 1 x 32.06 = 32.06 g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O  = 4 x 16.00 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64.00 g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	    </a:t>
            </a:r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MM  = 159.61 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4114800"/>
            <a:ext cx="2940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 = 2 x 1.01   = 2.02 g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= 1 x 16.00 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16.00 g</a:t>
            </a:r>
            <a:endParaRPr lang="en-US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	   MM = 18.02 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5105400"/>
            <a:ext cx="2624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MM H</a:t>
            </a:r>
            <a:r>
              <a:rPr lang="en-US" altLang="en-US" sz="20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O 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5 x 18.02 g = </a:t>
            </a:r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90.1 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5791200"/>
            <a:ext cx="3414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Total MM = </a:t>
            </a:r>
            <a:endParaRPr lang="en-US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159.6 g + 90.1 g = </a:t>
            </a:r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249.7 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2209800"/>
            <a:ext cx="173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2. % CuSO</a:t>
            </a:r>
            <a:r>
              <a:rPr lang="en-US" altLang="en-US" sz="20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endParaRPr lang="en-US" alt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3000" y="27432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159.6 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53000" y="3048000"/>
            <a:ext cx="1090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249.7 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43600" y="2819400"/>
            <a:ext cx="1085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X 100 =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2819400"/>
            <a:ext cx="1163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63.92 %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48200" y="3657600"/>
            <a:ext cx="3560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3. Grams anhydrous CuSO</a:t>
            </a:r>
            <a:r>
              <a:rPr lang="en-US" altLang="en-US" sz="20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0" y="4419600"/>
            <a:ext cx="211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0.6392 x 145 =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15200" y="4419600"/>
            <a:ext cx="1123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92.7 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21336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08585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A 5.0 gram sample of a hydrate of BaCl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was heated, and only 4.3 grams of the anhydrous salt remained.  What percentage of water was in the hydrate?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2667000"/>
            <a:ext cx="2847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1. Amount water lost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352800"/>
            <a:ext cx="2774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  5.0 g hydrate</a:t>
            </a:r>
          </a:p>
          <a:p>
            <a:pPr>
              <a:buFontTx/>
              <a:buChar char="-"/>
            </a:pP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 4.3 g anhydrous salt</a:t>
            </a:r>
            <a:endParaRPr lang="en-US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 0.7 g water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000" y="2514600"/>
            <a:ext cx="286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2. Percent of water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81600" y="3276600"/>
            <a:ext cx="1544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0.7 g water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29200" y="3657600"/>
            <a:ext cx="180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5.0 g hydrate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05600" y="3352800"/>
            <a:ext cx="1127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x 100 =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96200" y="3352800"/>
            <a:ext cx="946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14 %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1336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08585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A 7.5 gram sample of a hydrate of CuCl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was heated, and only 5.3 grams of the anhydrous salt remained.  What percentage of water was in the hydrate?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2667000"/>
            <a:ext cx="2847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1. Amount water lost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352800"/>
            <a:ext cx="2774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  7.5 g hydrate</a:t>
            </a:r>
          </a:p>
          <a:p>
            <a:pPr>
              <a:buFontTx/>
              <a:buChar char="-"/>
            </a:pP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 5.3 g anhydrous salt</a:t>
            </a:r>
            <a:endParaRPr lang="en-US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 2.2 g water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000" y="2514600"/>
            <a:ext cx="286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2. Percent of water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81600" y="3276600"/>
            <a:ext cx="1544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2.2 g water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29200" y="3657600"/>
            <a:ext cx="180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7.5 g hydrate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05600" y="3352800"/>
            <a:ext cx="1127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x 100 =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96200" y="3352800"/>
            <a:ext cx="946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29 %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3517900" y="228600"/>
            <a:ext cx="2354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Formulas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2633663"/>
            <a:ext cx="8839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Empirical Formula – 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formula of a compound that expresses 	lowest whole number ratio of atoms.</a:t>
            </a:r>
          </a:p>
          <a:p>
            <a:endParaRPr lang="en-US" altLang="en-US" sz="24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Molecular Formula – 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actual formula of a compound showing 	the number of atoms present 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304800" y="106680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Percent composition allow you to calculate the simplest 	ratio among the atoms found in compound.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5029200"/>
            <a:ext cx="1423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Examples: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5410200"/>
            <a:ext cx="820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5410200"/>
            <a:ext cx="1503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- molecular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579120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00" y="57721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- empirical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76800" y="5334000"/>
            <a:ext cx="1130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12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43600" y="5334000"/>
            <a:ext cx="1503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- molecular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29200" y="5791200"/>
            <a:ext cx="844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CH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943600" y="57721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- empirical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3517900" y="228600"/>
            <a:ext cx="2354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Formulas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600200"/>
            <a:ext cx="666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Is H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an empirical or molecular formula?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66800" y="3429000"/>
            <a:ext cx="5565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Molecular, it can be reduced to HO</a:t>
            </a:r>
          </a:p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	HO = empirical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996950" y="228600"/>
            <a:ext cx="7396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Empirical Formula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An oxide of aluminum is formed by the reaction of 4.151 g of aluminum with 3.692 g of oxygen.  Calculate the empirical formula.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228600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1. Determine the number of grams of each element in the compound.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2743200"/>
            <a:ext cx="3716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4.151 g Al     and     3.692 g 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3581400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2. Convert masses to moles.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4038600"/>
            <a:ext cx="1341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4.151 g Al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762000" y="4419600"/>
            <a:ext cx="1219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5400000">
            <a:off x="1600200" y="4419600"/>
            <a:ext cx="762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1981200" y="4419600"/>
            <a:ext cx="1600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33600" y="3962400"/>
            <a:ext cx="1116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Al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57400" y="4495800"/>
            <a:ext cx="1425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26.98 g Al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657600" y="4191000"/>
            <a:ext cx="315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41910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0.1539 mol Al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5800" y="5314950"/>
            <a:ext cx="1373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3.692 g O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133600" y="5238750"/>
            <a:ext cx="106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O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057400" y="5772150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16.00 g O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57600" y="5467350"/>
            <a:ext cx="315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962400" y="54864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0.2308 mol O</a:t>
            </a:r>
          </a:p>
        </p:txBody>
      </p: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762000" y="5695950"/>
            <a:ext cx="1219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>
            <a:off x="1600200" y="5695950"/>
            <a:ext cx="762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1981200" y="5695950"/>
            <a:ext cx="1600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pic>
        <p:nvPicPr>
          <p:cNvPr id="103427" name="Picture 3" descr="C:\Documents and Settings\mog0695\Local Settings\Temporary Internet Files\Content.IE5\W2G0CASZ\MC900290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1288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90800" y="1066800"/>
            <a:ext cx="62484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Comic Sans MS" pitchFamily="66" charset="0"/>
              </a:rPr>
              <a:t>Percent </a:t>
            </a:r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Composition –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the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percentage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by mass of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each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element in a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compound (*note: not the ratio of elements in the compound)</a:t>
            </a:r>
          </a:p>
          <a:p>
            <a:pPr>
              <a:buFont typeface="Arial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Comic Sans MS" pitchFamily="66" charset="0"/>
              </a:rPr>
              <a:t>Law of Definite Proportions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– compounds always contain the same proportions of elements by mass.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71800" y="2971800"/>
            <a:ext cx="1746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Percent 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2819400"/>
            <a:ext cx="1643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>
                <a:solidFill>
                  <a:srgbClr val="000000"/>
                </a:solidFill>
                <a:latin typeface="Comic Sans MS" pitchFamily="66" charset="0"/>
              </a:rPr>
              <a:t>_______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2743200"/>
            <a:ext cx="865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Part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00600" y="3200400"/>
            <a:ext cx="1174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Whole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0" y="2971800"/>
            <a:ext cx="1411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x 100%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01774" y="3733800"/>
            <a:ext cx="14975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So…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029200"/>
            <a:ext cx="37655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of a compound or   =</a:t>
            </a:r>
          </a:p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molecule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5200" y="5181600"/>
            <a:ext cx="4292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Mass of element in 1 mol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9000" y="5334000"/>
            <a:ext cx="4352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____________________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99302" y="5715000"/>
            <a:ext cx="463139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 dirty="0">
                <a:solidFill>
                  <a:srgbClr val="000000"/>
                </a:solidFill>
                <a:latin typeface="Comic Sans MS" pitchFamily="66" charset="0"/>
              </a:rPr>
              <a:t>Mass of 1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 of compound</a:t>
            </a:r>
            <a:endParaRPr lang="en-US" altLang="en-US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20000" y="5410200"/>
            <a:ext cx="1411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x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996950" y="228600"/>
            <a:ext cx="7396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Empirical Formula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An oxide of aluminum is formed by the reaction of 4.151 g of aluminum with 3.692 g of oxygen.  Calculate the empirical formula.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057400"/>
            <a:ext cx="8809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3.  Find ratio by dividing each element by smallest amount of moles.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2667000"/>
            <a:ext cx="2081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0.1539 moles Al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3048000"/>
            <a:ext cx="106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0.1539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95600" y="2743200"/>
            <a:ext cx="1860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1.000 mol Al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82650" y="3562350"/>
            <a:ext cx="2063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0.2308 moles 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63650" y="3943350"/>
            <a:ext cx="106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0.1539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40050" y="3638550"/>
            <a:ext cx="1860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1.500 mol O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4724400"/>
            <a:ext cx="845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4.  Multiply by common factor to get whole number. 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(cannot have 	fractions of atoms in compounds)</a:t>
            </a:r>
            <a:endParaRPr lang="en-US" alt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14400" y="5638800"/>
            <a:ext cx="2306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O = 1.500 x 2 = 3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Al = 1.000 x 2 =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29000" y="5715000"/>
            <a:ext cx="1589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therefore,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86400" y="5715000"/>
            <a:ext cx="989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Al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996950" y="228600"/>
            <a:ext cx="7396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Empirical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830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A 4.550 g sample of cobalt reacts with 5.475 g chlorine to form a binary compound.  Determine the empirical formula for this compound.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2495550"/>
            <a:ext cx="145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4.550 g Co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rot="5400000">
            <a:off x="1600200" y="2819400"/>
            <a:ext cx="762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4225" y="2438400"/>
            <a:ext cx="1146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Co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1905000" y="2819400"/>
            <a:ext cx="1600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81200" y="2876550"/>
            <a:ext cx="145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58.93 g Co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5200" y="2590800"/>
            <a:ext cx="2205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0.07721 mol Co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9600" y="3505200"/>
            <a:ext cx="1392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5.475 g Cl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685800" y="38862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>
            <a:off x="1562100" y="38481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057400" y="3429000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Cl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057400" y="3943350"/>
            <a:ext cx="1392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35.45 g Cl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29000" y="3657600"/>
            <a:ext cx="2047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0.1544 mol Cl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5800" y="4648200"/>
            <a:ext cx="2073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0.07721 mol Co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49775" y="4648200"/>
            <a:ext cx="177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0.1544 mol Cl</a:t>
            </a:r>
          </a:p>
        </p:txBody>
      </p: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838200" y="5029200"/>
            <a:ext cx="1600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4648200" y="5029200"/>
            <a:ext cx="1600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724400" y="5105400"/>
            <a:ext cx="1227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0.07721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14400" y="5105400"/>
            <a:ext cx="1227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0.07721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324600" y="4800600"/>
            <a:ext cx="550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14600" y="4800600"/>
            <a:ext cx="50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1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667000" y="5867400"/>
            <a:ext cx="938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CoCl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2" grpId="0"/>
      <p:bldP spid="14" grpId="0"/>
      <p:bldP spid="15" grpId="0"/>
      <p:bldP spid="22" grpId="0"/>
      <p:bldP spid="23" grpId="0"/>
      <p:bldP spid="24" grpId="0"/>
      <p:bldP spid="25" grpId="0"/>
      <p:bldP spid="26" grpId="0"/>
      <p:bldP spid="29" grpId="0"/>
      <p:bldP spid="30" grpId="0"/>
      <p:bldP spid="31" grpId="0"/>
      <p:bldP spid="32" grpId="0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996950" y="228600"/>
            <a:ext cx="7396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Empirical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830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When a 2.000 g sample of iron metal is heated in air, it reacts with oxygen to achieve a final mass of 2.573 g.  Determine the empirical formula.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2667000"/>
            <a:ext cx="1463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2.000 g Fe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685800" y="30480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57400" y="2590800"/>
            <a:ext cx="115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Fe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3105150"/>
            <a:ext cx="1463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55.85 g Fe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2819400"/>
            <a:ext cx="221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0.03581 mol Fe</a:t>
            </a:r>
          </a:p>
        </p:txBody>
      </p:sp>
      <p:cxnSp>
        <p:nvCxnSpPr>
          <p:cNvPr id="82953" name="Straight Connector 9"/>
          <p:cNvCxnSpPr>
            <a:cxnSpLocks noChangeShapeType="1"/>
          </p:cNvCxnSpPr>
          <p:nvPr/>
        </p:nvCxnSpPr>
        <p:spPr bwMode="auto">
          <a:xfrm rot="5400000">
            <a:off x="1562100" y="30099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6425" y="3810000"/>
            <a:ext cx="1392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0.573 g O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682625" y="41910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54225" y="3733800"/>
            <a:ext cx="106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O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54225" y="424815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16.00 g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25825" y="3962400"/>
            <a:ext cx="221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0.03581 mol Fe</a:t>
            </a:r>
          </a:p>
        </p:txBody>
      </p:sp>
      <p:cxnSp>
        <p:nvCxnSpPr>
          <p:cNvPr id="82959" name="Straight Connector 16"/>
          <p:cNvCxnSpPr>
            <a:cxnSpLocks noChangeShapeType="1"/>
          </p:cNvCxnSpPr>
          <p:nvPr/>
        </p:nvCxnSpPr>
        <p:spPr bwMode="auto">
          <a:xfrm rot="5400000">
            <a:off x="1558925" y="41529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52600" y="1828800"/>
            <a:ext cx="1671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Fe = 2.000 g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48200" y="1905000"/>
            <a:ext cx="4102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= 2.573 g – 2.000 g = 0.5730 g</a:t>
            </a:r>
          </a:p>
        </p:txBody>
      </p:sp>
      <p:sp>
        <p:nvSpPr>
          <p:cNvPr id="82962" name="TextBox 20"/>
          <p:cNvSpPr txBox="1">
            <a:spLocks noChangeArrowheads="1"/>
          </p:cNvSpPr>
          <p:nvPr/>
        </p:nvSpPr>
        <p:spPr bwMode="auto">
          <a:xfrm>
            <a:off x="3429000" y="4953000"/>
            <a:ext cx="735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1 : 1</a:t>
            </a:r>
          </a:p>
        </p:txBody>
      </p:sp>
      <p:sp>
        <p:nvSpPr>
          <p:cNvPr id="82963" name="TextBox 21"/>
          <p:cNvSpPr txBox="1">
            <a:spLocks noChangeArrowheads="1"/>
          </p:cNvSpPr>
          <p:nvPr/>
        </p:nvSpPr>
        <p:spPr bwMode="auto">
          <a:xfrm>
            <a:off x="3352800" y="5486400"/>
            <a:ext cx="788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FeO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2" grpId="0"/>
      <p:bldP spid="14" grpId="0"/>
      <p:bldP spid="15" grpId="0"/>
      <p:bldP spid="16" grpId="0"/>
      <p:bldP spid="19" grpId="0"/>
      <p:bldP spid="20" grpId="0"/>
      <p:bldP spid="82962" grpId="0"/>
      <p:bldP spid="829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996950" y="228600"/>
            <a:ext cx="7396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Empirical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A sample of lead arsenate, an insecticide used against the potato beetle, contains 1.3813 g lead, 0.00672g of hydrogen, 0.4995 g of arsenic, and 0.4267 g of oxygen.  Calculate the empirical formula for lead arsenate.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2514600"/>
            <a:ext cx="1525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1.3813 g Pb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152400" y="28956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24384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Pb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47800" y="2952750"/>
            <a:ext cx="1452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207.2 g Pb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5913" y="2667000"/>
            <a:ext cx="2398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0.006667 mol Pb</a:t>
            </a:r>
          </a:p>
        </p:txBody>
      </p:sp>
      <p:cxnSp>
        <p:nvCxnSpPr>
          <p:cNvPr id="83977" name="Straight Connector 8"/>
          <p:cNvCxnSpPr>
            <a:cxnSpLocks noChangeShapeType="1"/>
          </p:cNvCxnSpPr>
          <p:nvPr/>
        </p:nvCxnSpPr>
        <p:spPr bwMode="auto">
          <a:xfrm rot="5400000">
            <a:off x="1104900" y="28575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1588" y="3429000"/>
            <a:ext cx="1601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0.00672 gH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76200" y="38100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00200" y="3440113"/>
            <a:ext cx="1055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H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00200" y="3867150"/>
            <a:ext cx="1322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1.008 g H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71800" y="3581400"/>
            <a:ext cx="2154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0.00667 mol H</a:t>
            </a:r>
          </a:p>
        </p:txBody>
      </p:sp>
      <p:cxnSp>
        <p:nvCxnSpPr>
          <p:cNvPr id="83983" name="Straight Connector 14"/>
          <p:cNvCxnSpPr>
            <a:cxnSpLocks noChangeShapeType="1"/>
          </p:cNvCxnSpPr>
          <p:nvPr/>
        </p:nvCxnSpPr>
        <p:spPr bwMode="auto">
          <a:xfrm rot="5400000">
            <a:off x="1181100" y="37719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9225" y="4343400"/>
            <a:ext cx="1636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0.4995 g As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225425" y="47244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01813" y="4267200"/>
            <a:ext cx="1169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As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20850" y="4781550"/>
            <a:ext cx="147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74.92 g As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68625" y="4495800"/>
            <a:ext cx="2427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0.006667 mol As</a:t>
            </a:r>
          </a:p>
        </p:txBody>
      </p:sp>
      <p:cxnSp>
        <p:nvCxnSpPr>
          <p:cNvPr id="83989" name="Straight Connector 20"/>
          <p:cNvCxnSpPr>
            <a:cxnSpLocks noChangeShapeType="1"/>
          </p:cNvCxnSpPr>
          <p:nvPr/>
        </p:nvCxnSpPr>
        <p:spPr bwMode="auto">
          <a:xfrm rot="5400000">
            <a:off x="1333500" y="46863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9225" y="5257800"/>
            <a:ext cx="1544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0.4267g Fe</a:t>
            </a: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225425" y="56388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31975" y="5181600"/>
            <a:ext cx="106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O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16088" y="5695950"/>
            <a:ext cx="1331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16.00 g O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968625" y="5410200"/>
            <a:ext cx="2163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0.02667 mol O</a:t>
            </a:r>
          </a:p>
        </p:txBody>
      </p:sp>
      <p:cxnSp>
        <p:nvCxnSpPr>
          <p:cNvPr id="83995" name="Straight Connector 26"/>
          <p:cNvCxnSpPr>
            <a:cxnSpLocks noChangeShapeType="1"/>
          </p:cNvCxnSpPr>
          <p:nvPr/>
        </p:nvCxnSpPr>
        <p:spPr bwMode="auto">
          <a:xfrm rot="5400000">
            <a:off x="1333500" y="56007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6" grpId="0"/>
      <p:bldP spid="18" grpId="0"/>
      <p:bldP spid="19" grpId="0"/>
      <p:bldP spid="20" grpId="0"/>
      <p:bldP spid="22" grpId="0"/>
      <p:bldP spid="24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996950" y="228600"/>
            <a:ext cx="7396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Empirical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A sample of lead arsenate, an insecticide used against the potato beetle, contains 1.3813 g lead, 0.00672g of hydrogen, 0.4995 g of arsenic, and 0.4267 g of oxygen.  Calculate the empirical formula for lead arsenate.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2667000"/>
            <a:ext cx="2268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0.006667 mol Pb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9288" y="3581400"/>
            <a:ext cx="1946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0.00667 mol H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6113" y="4495800"/>
            <a:ext cx="2219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0.006667 mol As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6113" y="5410200"/>
            <a:ext cx="195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0.02667 mol O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609600" y="3048000"/>
            <a:ext cx="20574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685800" y="3962400"/>
            <a:ext cx="20574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609600" y="5791200"/>
            <a:ext cx="20574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3048000"/>
            <a:ext cx="1347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0.006667</a:t>
            </a:r>
            <a:endParaRPr lang="en-US" alt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066800" y="3962400"/>
            <a:ext cx="1347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0.006667</a:t>
            </a:r>
            <a:endParaRPr lang="en-US" alt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990600" y="4876800"/>
            <a:ext cx="1347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0.006667</a:t>
            </a:r>
            <a:endParaRPr lang="en-US" alt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0" y="5791200"/>
            <a:ext cx="1347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0.006667</a:t>
            </a:r>
            <a:endParaRPr lang="en-US" alt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43200" y="2819400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= 1.000 mol Pb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43200" y="3733800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= 1.00 mol H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43200" y="4724400"/>
            <a:ext cx="2128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= 1.000 mol As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67000" y="5562600"/>
            <a:ext cx="2022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= 4.000 mol O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19800" y="3810000"/>
            <a:ext cx="1509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PbHAsO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996950" y="228600"/>
            <a:ext cx="7396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Empirical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830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The most common form of nylon (Nylon-6) is 63.38% carbon, 12.38% nitrogen, 9.80% hydrogen and 14.14% oxygen.  Calculate the empirical formula for Nylon-6.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2209800"/>
            <a:ext cx="8458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Step 1:</a:t>
            </a:r>
          </a:p>
          <a:p>
            <a:endParaRPr lang="en-US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In 100.00g of Nylon-6 the masses of elements present are 63.38 g C, 12.38 g n, 9.80 g H, and 14.14 g O.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3733800"/>
            <a:ext cx="1141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Step 2: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419100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63.38 g C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45720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5400000">
            <a:off x="876300" y="46101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71600" y="4191000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C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52550" y="4629150"/>
            <a:ext cx="1238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12.01 g C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22550" y="4343400"/>
            <a:ext cx="179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5.302 mol 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-23813" y="5257800"/>
            <a:ext cx="13303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12.38 g N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-23813" y="5638800"/>
            <a:ext cx="2667001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rot="5400000">
            <a:off x="852488" y="56769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47788" y="5257800"/>
            <a:ext cx="1062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328738" y="5695950"/>
            <a:ext cx="1289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14.01 g 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66988" y="5410200"/>
            <a:ext cx="2005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0.8837 mol N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679950" y="4267200"/>
            <a:ext cx="1206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9.80 g H</a:t>
            </a: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4679950" y="46482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>
            <a:off x="5556250" y="46863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51550" y="4267200"/>
            <a:ext cx="105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H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32500" y="4705350"/>
            <a:ext cx="1123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1.01 g H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315200" y="4419600"/>
            <a:ext cx="168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9.72 mol H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603750" y="5715000"/>
            <a:ext cx="1289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14.14 g O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4603750" y="6096000"/>
            <a:ext cx="2667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>
            <a:off x="5480050" y="6134100"/>
            <a:ext cx="838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975350" y="5715000"/>
            <a:ext cx="106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 mol O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956300" y="6153150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16.00 g O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215188" y="5867400"/>
            <a:ext cx="2005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0.8832 mol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31" grpId="0"/>
      <p:bldP spid="32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996950" y="228600"/>
            <a:ext cx="7396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Empirical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143000"/>
            <a:ext cx="830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The most common form of nylon (Nylon-6) is 63.38% carbon, 12.38% nitrogen, 9.80% hydrogen and 14.14% oxygen.  Calculate the empirical formula for Nylon-6.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2209800"/>
            <a:ext cx="1141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Step 3: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743200"/>
            <a:ext cx="1589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5.302 mol C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76200" y="3124200"/>
            <a:ext cx="1905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3124200"/>
            <a:ext cx="103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0.8837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81200" y="2895600"/>
            <a:ext cx="179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6.000 mol C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3562350"/>
            <a:ext cx="179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0.8837 mol N</a:t>
            </a: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76200" y="3943350"/>
            <a:ext cx="1905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4800" y="3943350"/>
            <a:ext cx="103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0.8837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81200" y="3714750"/>
            <a:ext cx="179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1.000 mol 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4400550"/>
            <a:ext cx="1474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9.72 mol H</a:t>
            </a:r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76200" y="4781550"/>
            <a:ext cx="1905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4781550"/>
            <a:ext cx="103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0.8837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81200" y="45529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11.0 mol H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8600" y="5238750"/>
            <a:ext cx="179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0.8837 mol O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76200" y="5619750"/>
            <a:ext cx="1905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5619750"/>
            <a:ext cx="103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0.8837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81200" y="5391150"/>
            <a:ext cx="1847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= 1.000 mol O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62600" y="2895600"/>
            <a:ext cx="1196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6:1:11:1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562600" y="3962400"/>
            <a:ext cx="1481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NH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11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section 6.7</a:t>
            </a:r>
          </a:p>
          <a:p>
            <a:r>
              <a:rPr lang="en-US" dirty="0" smtClean="0"/>
              <a:t>Page 292 #1</a:t>
            </a:r>
          </a:p>
          <a:p>
            <a:r>
              <a:rPr lang="en-US" smtClean="0"/>
              <a:t>Page 293 #2-9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930275" y="228600"/>
            <a:ext cx="7529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Molecular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8382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A white powder is analyzed and found to have an empirical formula of P</a:t>
            </a:r>
            <a:r>
              <a:rPr lang="en-US" alt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.  The compound has a molar mass of 283.88g.  What is the compound’s molecular formula?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2362200"/>
            <a:ext cx="317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Step 1: Molar Mass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2971800"/>
            <a:ext cx="35290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P = 2 x 30.97 g = 61.94g</a:t>
            </a:r>
          </a:p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O = 5 x 16.00g = </a:t>
            </a:r>
            <a:r>
              <a:rPr lang="en-US" altLang="en-US" sz="2200" u="sng">
                <a:solidFill>
                  <a:srgbClr val="000000"/>
                </a:solidFill>
                <a:latin typeface="Comic Sans MS" pitchFamily="66" charset="0"/>
              </a:rPr>
              <a:t>80.00 g</a:t>
            </a:r>
            <a:endParaRPr lang="en-US" altLang="en-US" sz="22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		     141.94 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4110038"/>
            <a:ext cx="4600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Step 2: Divide MM by </a:t>
            </a:r>
          </a:p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	Empirical Formula Mass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5257800"/>
            <a:ext cx="1346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u="sng">
                <a:solidFill>
                  <a:srgbClr val="000000"/>
                </a:solidFill>
                <a:latin typeface="Comic Sans MS" pitchFamily="66" charset="0"/>
              </a:rPr>
              <a:t>238.88 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5638800"/>
            <a:ext cx="1171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141.94g</a:t>
            </a:r>
          </a:p>
        </p:txBody>
      </p:sp>
      <p:sp>
        <p:nvSpPr>
          <p:cNvPr id="44041" name="TextBox 10"/>
          <p:cNvSpPr txBox="1">
            <a:spLocks noChangeArrowheads="1"/>
          </p:cNvSpPr>
          <p:nvPr/>
        </p:nvSpPr>
        <p:spPr bwMode="auto">
          <a:xfrm>
            <a:off x="1981200" y="5562600"/>
            <a:ext cx="184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22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05000" y="5410200"/>
            <a:ext cx="5857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=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34000" y="2209800"/>
            <a:ext cx="2633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Step 3: Multiply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43600" y="2971800"/>
            <a:ext cx="13668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b="1">
                <a:solidFill>
                  <a:srgbClr val="000000"/>
                </a:solidFill>
                <a:latin typeface="Comic Sans MS" pitchFamily="66" charset="0"/>
              </a:rPr>
              <a:t>(P</a:t>
            </a:r>
            <a:r>
              <a:rPr lang="en-US" altLang="en-US" sz="22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200" b="1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200" b="1" baseline="-2500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lang="en-US" altLang="en-US" sz="2200" b="1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altLang="en-US" sz="2200" b="1" baseline="-25000">
                <a:solidFill>
                  <a:srgbClr val="000000"/>
                </a:solidFill>
                <a:latin typeface="Comic Sans MS" pitchFamily="66" charset="0"/>
              </a:rPr>
              <a:t>2 </a:t>
            </a:r>
            <a:r>
              <a:rPr lang="en-US" altLang="en-US" sz="2200" b="1">
                <a:solidFill>
                  <a:srgbClr val="000000"/>
                </a:solidFill>
                <a:latin typeface="Comic Sans MS" pitchFamily="66" charset="0"/>
              </a:rPr>
              <a:t>=</a:t>
            </a:r>
            <a:endParaRPr lang="en-US" altLang="en-US" sz="2200" b="1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2200" y="3886200"/>
            <a:ext cx="1230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>
                <a:solidFill>
                  <a:srgbClr val="000000"/>
                </a:solidFill>
                <a:latin typeface="Comic Sans MS" pitchFamily="66" charset="0"/>
              </a:rPr>
              <a:t>P</a:t>
            </a:r>
            <a:r>
              <a:rPr lang="en-US" altLang="en-US" sz="32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3200" b="1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3200" b="1" baseline="-25000">
                <a:solidFill>
                  <a:srgbClr val="000000"/>
                </a:solidFill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930275" y="228600"/>
            <a:ext cx="7529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Molecular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8382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A compound has an experimental molar mass of 78 g/mol.  Its empirical formula is CH.  What is its molecular formula?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2438400"/>
            <a:ext cx="1716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 = 12.01 g</a:t>
            </a:r>
          </a:p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H </a:t>
            </a:r>
            <a:r>
              <a:rPr lang="en-US" altLang="en-US" sz="2400" u="sng">
                <a:solidFill>
                  <a:srgbClr val="000000"/>
                </a:solidFill>
                <a:latin typeface="Comic Sans MS" pitchFamily="66" charset="0"/>
              </a:rPr>
              <a:t>=  1.01 g</a:t>
            </a:r>
            <a:endParaRPr lang="en-US" altLang="en-US" sz="24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     13.01 g</a:t>
            </a:r>
          </a:p>
        </p:txBody>
      </p:sp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1295400" y="4114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4495800"/>
            <a:ext cx="1457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78 g/mol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381000" y="4953000"/>
            <a:ext cx="1600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5024438"/>
            <a:ext cx="180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13.01 g/mol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09800" y="4800600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= 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86400" y="2286000"/>
            <a:ext cx="1339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>
                <a:solidFill>
                  <a:srgbClr val="000000"/>
                </a:solidFill>
                <a:latin typeface="Comic Sans MS" pitchFamily="66" charset="0"/>
              </a:rPr>
              <a:t>(CH)</a:t>
            </a:r>
            <a:r>
              <a:rPr lang="en-US" altLang="en-US" sz="2800" baseline="-25000">
                <a:solidFill>
                  <a:srgbClr val="000000"/>
                </a:solidFill>
                <a:latin typeface="Comic Sans MS" pitchFamily="66" charset="0"/>
              </a:rPr>
              <a:t>6 </a:t>
            </a:r>
            <a:r>
              <a:rPr lang="en-US" altLang="en-US" sz="2800">
                <a:solidFill>
                  <a:srgbClr val="000000"/>
                </a:solidFill>
                <a:latin typeface="Comic Sans MS" pitchFamily="66" charset="0"/>
              </a:rPr>
              <a:t>=</a:t>
            </a:r>
            <a:endParaRPr lang="en-US" altLang="en-US" sz="2800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72200" y="3429000"/>
            <a:ext cx="108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3200" b="1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3200" b="1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3200" b="1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pic>
        <p:nvPicPr>
          <p:cNvPr id="18435" name="Picture 3" descr="C:\Documents and Settings\mog0695\Local Settings\Temporary Internet Files\Content.IE5\W2G0CASZ\MC900290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1288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2819400" y="9906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Example:  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What is the percent composition of Potassium Permanganate (KMnO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)?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5600" y="2057400"/>
            <a:ext cx="563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>
                <a:solidFill>
                  <a:srgbClr val="000000"/>
                </a:solidFill>
                <a:latin typeface="Comic Sans MS" pitchFamily="66" charset="0"/>
              </a:rPr>
              <a:t>Molar Mass of KMnO</a:t>
            </a:r>
            <a:r>
              <a:rPr lang="en-US" altLang="en-US" sz="36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5200" y="2895600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  <a:latin typeface="Comic Sans MS" pitchFamily="66" charset="0"/>
              </a:rPr>
              <a:t>K =    1(39.1) =  39.1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05200" y="3378200"/>
            <a:ext cx="3990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  <a:latin typeface="Comic Sans MS" pitchFamily="66" charset="0"/>
              </a:rPr>
              <a:t>Mn = 1(54.9) =  54.9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05200" y="3835400"/>
            <a:ext cx="3986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  <a:latin typeface="Comic Sans MS" pitchFamily="66" charset="0"/>
              </a:rPr>
              <a:t>O =   4(16.0) = </a:t>
            </a:r>
            <a:r>
              <a:rPr lang="en-US" altLang="en-US" sz="3200" u="sng">
                <a:solidFill>
                  <a:srgbClr val="000000"/>
                </a:solidFill>
                <a:latin typeface="Comic Sans MS" pitchFamily="66" charset="0"/>
              </a:rPr>
              <a:t> 64.0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45100" y="4368800"/>
            <a:ext cx="33730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00"/>
                </a:solidFill>
                <a:latin typeface="Comic Sans MS" pitchFamily="66" charset="0"/>
              </a:rPr>
              <a:t>MM  = 158 </a:t>
            </a:r>
            <a:r>
              <a:rPr lang="en-US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g/</a:t>
            </a:r>
            <a:r>
              <a:rPr lang="en-US" alt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3200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pic>
        <p:nvPicPr>
          <p:cNvPr id="19459" name="Picture 3" descr="C:\Documents and Settings\mog0695\Local Settings\Temporary Internet Files\Content.IE5\W2G0CASZ\MC900290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1288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819400" y="990600"/>
            <a:ext cx="5791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Example: 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What is the percent composition of Potassium Permanganate (KMnO</a:t>
            </a:r>
            <a:r>
              <a:rPr lang="en-US" alt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)?</a:t>
            </a:r>
            <a:r>
              <a:rPr lang="en-US" altLang="en-US" sz="1600" dirty="0" smtClean="0">
                <a:solidFill>
                  <a:srgbClr val="000000"/>
                </a:solidFill>
                <a:latin typeface="Comic Sans MS" pitchFamily="66" charset="0"/>
              </a:rPr>
              <a:t> (assume a 1.0mol sample)</a:t>
            </a:r>
            <a:endParaRPr lang="en-US" altLang="en-US" sz="16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6553200" y="1752600"/>
            <a:ext cx="1843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= 158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g/</a:t>
            </a:r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43263" y="27432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C00000"/>
                </a:solidFill>
                <a:latin typeface="Comic Sans MS" pitchFamily="66" charset="0"/>
              </a:rPr>
              <a:t>% K </a:t>
            </a: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2895600" y="175260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Molar Mass of KMnO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43375" y="2590800"/>
            <a:ext cx="130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>
                <a:solidFill>
                  <a:srgbClr val="C00000"/>
                </a:solidFill>
                <a:latin typeface="Comic Sans MS" pitchFamily="66" charset="0"/>
              </a:rPr>
              <a:t>39.1 g K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19575" y="2971800"/>
            <a:ext cx="95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C00000"/>
                </a:solidFill>
                <a:latin typeface="Comic Sans MS" pitchFamily="66" charset="0"/>
              </a:rPr>
              <a:t>158 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91175" y="27432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C00000"/>
                </a:solidFill>
                <a:latin typeface="Comic Sans MS" pitchFamily="66" charset="0"/>
              </a:rPr>
              <a:t>x 100 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34175" y="2743200"/>
            <a:ext cx="126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C00000"/>
                </a:solidFill>
                <a:latin typeface="Comic Sans MS" pitchFamily="66" charset="0"/>
              </a:rPr>
              <a:t>24.7 %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48000" y="37338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2060"/>
                </a:solidFill>
                <a:latin typeface="Comic Sans MS" pitchFamily="66" charset="0"/>
              </a:rPr>
              <a:t>% Mn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14800" y="3505200"/>
            <a:ext cx="1604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>
                <a:solidFill>
                  <a:srgbClr val="002060"/>
                </a:solidFill>
                <a:latin typeface="Comic Sans MS" pitchFamily="66" charset="0"/>
              </a:rPr>
              <a:t>54.9 g Mn</a:t>
            </a:r>
          </a:p>
        </p:txBody>
      </p:sp>
      <p:sp>
        <p:nvSpPr>
          <p:cNvPr id="19470" name="TextBox 14"/>
          <p:cNvSpPr txBox="1">
            <a:spLocks noChangeArrowheads="1"/>
          </p:cNvSpPr>
          <p:nvPr/>
        </p:nvSpPr>
        <p:spPr bwMode="auto">
          <a:xfrm>
            <a:off x="4495800" y="4648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67200" y="3886200"/>
            <a:ext cx="95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2060"/>
                </a:solidFill>
                <a:latin typeface="Comic Sans MS" pitchFamily="66" charset="0"/>
              </a:rPr>
              <a:t>158 g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91200" y="3657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2060"/>
                </a:solidFill>
                <a:latin typeface="Comic Sans MS" pitchFamily="66" charset="0"/>
              </a:rPr>
              <a:t>x 100 =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934200" y="3581400"/>
            <a:ext cx="12666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34.7 </a:t>
            </a:r>
            <a:r>
              <a:rPr lang="en-US" altLang="en-US" sz="2400" b="1" dirty="0">
                <a:solidFill>
                  <a:srgbClr val="002060"/>
                </a:solidFill>
                <a:latin typeface="Comic Sans MS" pitchFamily="66" charset="0"/>
              </a:rPr>
              <a:t>%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00400" y="4719638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7030A0"/>
                </a:solidFill>
                <a:latin typeface="Comic Sans MS" pitchFamily="66" charset="0"/>
              </a:rPr>
              <a:t>% O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92575" y="44958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>
                <a:solidFill>
                  <a:srgbClr val="7030A0"/>
                </a:solidFill>
                <a:latin typeface="Comic Sans MS" pitchFamily="66" charset="0"/>
              </a:rPr>
              <a:t>64.0 g O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44975" y="4876800"/>
            <a:ext cx="95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7030A0"/>
                </a:solidFill>
                <a:latin typeface="Comic Sans MS" pitchFamily="66" charset="0"/>
              </a:rPr>
              <a:t>158 g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616575" y="4648200"/>
            <a:ext cx="130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7030A0"/>
                </a:solidFill>
                <a:latin typeface="Comic Sans MS" pitchFamily="66" charset="0"/>
              </a:rPr>
              <a:t>x 100 =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35775" y="4648200"/>
            <a:ext cx="126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7030A0"/>
                </a:solidFill>
                <a:latin typeface="Comic Sans MS" pitchFamily="66" charset="0"/>
              </a:rPr>
              <a:t>40.5 %</a:t>
            </a:r>
          </a:p>
        </p:txBody>
      </p:sp>
      <p:sp>
        <p:nvSpPr>
          <p:cNvPr id="19479" name="TextBox 24"/>
          <p:cNvSpPr txBox="1">
            <a:spLocks noChangeArrowheads="1"/>
          </p:cNvSpPr>
          <p:nvPr/>
        </p:nvSpPr>
        <p:spPr bwMode="auto">
          <a:xfrm>
            <a:off x="0" y="4343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C00000"/>
                </a:solidFill>
                <a:latin typeface="Comic Sans MS" pitchFamily="66" charset="0"/>
              </a:rPr>
              <a:t>K =    1(39.10) =  39.1</a:t>
            </a:r>
          </a:p>
        </p:txBody>
      </p:sp>
      <p:sp>
        <p:nvSpPr>
          <p:cNvPr id="19480" name="TextBox 25"/>
          <p:cNvSpPr txBox="1">
            <a:spLocks noChangeArrowheads="1"/>
          </p:cNvSpPr>
          <p:nvPr/>
        </p:nvSpPr>
        <p:spPr bwMode="auto">
          <a:xfrm>
            <a:off x="0" y="4724400"/>
            <a:ext cx="3406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002060"/>
                </a:solidFill>
                <a:latin typeface="Comic Sans MS" pitchFamily="66" charset="0"/>
              </a:rPr>
              <a:t>Mn = 1(54.94) =  54.9</a:t>
            </a:r>
          </a:p>
        </p:txBody>
      </p:sp>
      <p:sp>
        <p:nvSpPr>
          <p:cNvPr id="19481" name="TextBox 26"/>
          <p:cNvSpPr txBox="1">
            <a:spLocks noChangeArrowheads="1"/>
          </p:cNvSpPr>
          <p:nvPr/>
        </p:nvSpPr>
        <p:spPr bwMode="auto">
          <a:xfrm>
            <a:off x="0" y="5105400"/>
            <a:ext cx="3400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7030A0"/>
                </a:solidFill>
                <a:latin typeface="Comic Sans MS" pitchFamily="66" charset="0"/>
              </a:rPr>
              <a:t>O =   4(16.00) = </a:t>
            </a:r>
            <a:r>
              <a:rPr lang="en-US" altLang="en-US" u="sng">
                <a:solidFill>
                  <a:srgbClr val="7030A0"/>
                </a:solidFill>
                <a:latin typeface="Comic Sans MS" pitchFamily="66" charset="0"/>
              </a:rPr>
              <a:t> 64.0</a:t>
            </a:r>
          </a:p>
        </p:txBody>
      </p:sp>
      <p:sp>
        <p:nvSpPr>
          <p:cNvPr id="19482" name="TextBox 27"/>
          <p:cNvSpPr txBox="1">
            <a:spLocks noChangeArrowheads="1"/>
          </p:cNvSpPr>
          <p:nvPr/>
        </p:nvSpPr>
        <p:spPr bwMode="auto">
          <a:xfrm>
            <a:off x="957263" y="5410200"/>
            <a:ext cx="1938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Comic Sans MS" pitchFamily="66" charset="0"/>
              </a:rPr>
              <a:t>MM  =   158</a:t>
            </a:r>
            <a:endParaRPr lang="en-US" altLang="en-US" u="sng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228600" y="1143000"/>
            <a:ext cx="8721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Determine the percentage composition of sodium carbonate (</a:t>
            </a:r>
            <a:r>
              <a:rPr lang="en-US" altLang="en-US" sz="2400">
                <a:solidFill>
                  <a:srgbClr val="00B050"/>
                </a:solidFill>
                <a:latin typeface="Comic Sans MS" pitchFamily="66" charset="0"/>
              </a:rPr>
              <a:t>Na</a:t>
            </a:r>
            <a:r>
              <a:rPr lang="en-US" altLang="en-US" sz="2400" baseline="-2500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altLang="en-US" sz="2400" baseline="-25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)?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2035175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Molar Mass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95800" y="2035175"/>
            <a:ext cx="3144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38600" y="2743200"/>
            <a:ext cx="128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B050"/>
                </a:solidFill>
                <a:latin typeface="Comic Sans MS" pitchFamily="66" charset="0"/>
              </a:rPr>
              <a:t>% Na </a:t>
            </a:r>
            <a:r>
              <a:rPr lang="en-US" altLang="en-US" sz="2400">
                <a:solidFill>
                  <a:srgbClr val="00B05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5400" y="2514600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>
                <a:solidFill>
                  <a:srgbClr val="00B050"/>
                </a:solidFill>
                <a:latin typeface="Comic Sans MS" pitchFamily="66" charset="0"/>
              </a:rPr>
              <a:t>46.0 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05400" y="2895600"/>
            <a:ext cx="95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B050"/>
                </a:solidFill>
                <a:latin typeface="Comic Sans MS" pitchFamily="66" charset="0"/>
              </a:rPr>
              <a:t>106 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24600" y="2667000"/>
            <a:ext cx="147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B050"/>
                </a:solidFill>
                <a:latin typeface="Comic Sans MS" pitchFamily="66" charset="0"/>
              </a:rPr>
              <a:t>x 100% =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96200" y="2667000"/>
            <a:ext cx="116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B050"/>
                </a:solidFill>
                <a:latin typeface="Comic Sans MS" pitchFamily="66" charset="0"/>
              </a:rPr>
              <a:t>43.4 %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38600" y="3500438"/>
            <a:ext cx="1052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3333CC"/>
                </a:solidFill>
                <a:latin typeface="Comic Sans MS" pitchFamily="66" charset="0"/>
              </a:rPr>
              <a:t>% C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05400" y="3271838"/>
            <a:ext cx="1028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>
                <a:solidFill>
                  <a:srgbClr val="3333CC"/>
                </a:solidFill>
                <a:latin typeface="Comic Sans MS" pitchFamily="66" charset="0"/>
              </a:rPr>
              <a:t>12.0 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05400" y="3652838"/>
            <a:ext cx="952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106 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24600" y="3424238"/>
            <a:ext cx="1471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x 100% =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96200" y="3424238"/>
            <a:ext cx="1069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11.3 %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38600" y="4262438"/>
            <a:ext cx="1106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Comic Sans MS" pitchFamily="66" charset="0"/>
              </a:rPr>
              <a:t>% O </a:t>
            </a:r>
            <a:r>
              <a:rPr lang="en-US" altLang="en-US" sz="240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05400" y="4033838"/>
            <a:ext cx="107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>
                <a:solidFill>
                  <a:srgbClr val="FF0000"/>
                </a:solidFill>
                <a:latin typeface="Comic Sans MS" pitchFamily="66" charset="0"/>
              </a:rPr>
              <a:t>48.0 g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05400" y="4414838"/>
            <a:ext cx="952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Comic Sans MS" pitchFamily="66" charset="0"/>
              </a:rPr>
              <a:t>106 g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24600" y="4186238"/>
            <a:ext cx="1471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Comic Sans MS" pitchFamily="66" charset="0"/>
              </a:rPr>
              <a:t>x 100% =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96200" y="4186238"/>
            <a:ext cx="116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Comic Sans MS" pitchFamily="66" charset="0"/>
              </a:rPr>
              <a:t>45.3 %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2743200"/>
            <a:ext cx="3429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B050"/>
                </a:solidFill>
                <a:latin typeface="Comic Sans MS" pitchFamily="66" charset="0"/>
              </a:rPr>
              <a:t>Na = 2(23.00) = 46.0</a:t>
            </a:r>
          </a:p>
          <a:p>
            <a:r>
              <a:rPr lang="en-US" altLang="en-US" sz="2400" dirty="0">
                <a:solidFill>
                  <a:srgbClr val="3333CC"/>
                </a:solidFill>
                <a:latin typeface="Comic Sans MS" pitchFamily="66" charset="0"/>
              </a:rPr>
              <a:t>C   =  1(12.01)  = </a:t>
            </a:r>
            <a:r>
              <a:rPr lang="en-US" altLang="en-US" sz="2400" dirty="0" smtClean="0">
                <a:solidFill>
                  <a:srgbClr val="3333CC"/>
                </a:solidFill>
                <a:latin typeface="Comic Sans MS" pitchFamily="66" charset="0"/>
              </a:rPr>
              <a:t>12.0</a:t>
            </a:r>
            <a:endParaRPr lang="en-US" altLang="en-US" sz="2400" dirty="0">
              <a:solidFill>
                <a:srgbClr val="3333CC"/>
              </a:solidFill>
              <a:latin typeface="Comic Sans MS" pitchFamily="66" charset="0"/>
            </a:endParaRPr>
          </a:p>
          <a:p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O  =  3(16.00) = </a:t>
            </a:r>
            <a:r>
              <a:rPr lang="en-US" altLang="en-US" sz="2400" u="sng" dirty="0">
                <a:solidFill>
                  <a:srgbClr val="FF0000"/>
                </a:solidFill>
                <a:latin typeface="Comic Sans MS" pitchFamily="66" charset="0"/>
              </a:rPr>
              <a:t>48.0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              MM=   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106</a:t>
            </a:r>
            <a:r>
              <a:rPr lang="en-US" altLang="en-US" sz="1200" dirty="0" smtClean="0">
                <a:solidFill>
                  <a:srgbClr val="000000"/>
                </a:solidFill>
                <a:latin typeface="Comic Sans MS" pitchFamily="66" charset="0"/>
              </a:rPr>
              <a:t>g/</a:t>
            </a:r>
            <a:r>
              <a:rPr lang="en-US" altLang="en-US" sz="12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12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04800" y="10668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Determine the percentage composition of ethanol (C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OH)?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66800" y="2133600"/>
            <a:ext cx="7318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% C = 52.13%, % H = 13.15%, % O = 34.72%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8956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_______________________________________________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505200"/>
            <a:ext cx="8680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Determine the percentage composition of sodium oxalate</a:t>
            </a:r>
          </a:p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(Na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)?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4876800"/>
            <a:ext cx="7504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% Na = 34.31%, % C = 17.93%, % O = 47.76%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149225" y="1066800"/>
            <a:ext cx="8766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Calculate the mass of bromine in 50.0 g of Potassium bromide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" y="1981200"/>
            <a:ext cx="3598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1.  Molar Mass of KBr</a:t>
            </a:r>
          </a:p>
        </p:txBody>
      </p:sp>
      <p:sp>
        <p:nvSpPr>
          <p:cNvPr id="66565" name="TextBox 4"/>
          <p:cNvSpPr txBox="1">
            <a:spLocks noChangeArrowheads="1"/>
          </p:cNvSpPr>
          <p:nvPr/>
        </p:nvSpPr>
        <p:spPr bwMode="auto">
          <a:xfrm>
            <a:off x="1371600" y="25146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K = 1(39.10) = 39.10 </a:t>
            </a:r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1371600" y="2895600"/>
            <a:ext cx="304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Br =1(79.90) =</a:t>
            </a:r>
            <a:r>
              <a:rPr lang="en-US" altLang="en-US" sz="2400" u="sng">
                <a:solidFill>
                  <a:srgbClr val="000000"/>
                </a:solidFill>
                <a:latin typeface="Comic Sans MS" pitchFamily="66" charset="0"/>
              </a:rPr>
              <a:t>79.90</a:t>
            </a:r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2470150" y="3276600"/>
            <a:ext cx="179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MM = 119.0</a:t>
            </a:r>
          </a:p>
        </p:txBody>
      </p:sp>
      <p:sp>
        <p:nvSpPr>
          <p:cNvPr id="66568" name="TextBox 7"/>
          <p:cNvSpPr txBox="1">
            <a:spLocks noChangeArrowheads="1"/>
          </p:cNvSpPr>
          <p:nvPr/>
        </p:nvSpPr>
        <p:spPr bwMode="auto">
          <a:xfrm>
            <a:off x="1538288" y="4114800"/>
            <a:ext cx="1497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79.90 g </a:t>
            </a:r>
          </a:p>
        </p:txBody>
      </p:sp>
      <p:sp>
        <p:nvSpPr>
          <p:cNvPr id="66569" name="TextBox 8"/>
          <p:cNvSpPr txBox="1">
            <a:spLocks noChangeArrowheads="1"/>
          </p:cNvSpPr>
          <p:nvPr/>
        </p:nvSpPr>
        <p:spPr bwMode="auto">
          <a:xfrm>
            <a:off x="1309688" y="4267200"/>
            <a:ext cx="230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___________</a:t>
            </a:r>
          </a:p>
        </p:txBody>
      </p:sp>
      <p:sp>
        <p:nvSpPr>
          <p:cNvPr id="66570" name="TextBox 9"/>
          <p:cNvSpPr txBox="1">
            <a:spLocks noChangeArrowheads="1"/>
          </p:cNvSpPr>
          <p:nvPr/>
        </p:nvSpPr>
        <p:spPr bwMode="auto">
          <a:xfrm>
            <a:off x="1462088" y="4648200"/>
            <a:ext cx="1497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119.0 g </a:t>
            </a:r>
          </a:p>
        </p:txBody>
      </p:sp>
      <p:sp>
        <p:nvSpPr>
          <p:cNvPr id="66571" name="TextBox 12"/>
          <p:cNvSpPr txBox="1">
            <a:spLocks noChangeArrowheads="1"/>
          </p:cNvSpPr>
          <p:nvPr/>
        </p:nvSpPr>
        <p:spPr bwMode="auto">
          <a:xfrm>
            <a:off x="3527425" y="4348163"/>
            <a:ext cx="184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= 0.6714 </a:t>
            </a:r>
          </a:p>
        </p:txBody>
      </p:sp>
      <p:sp>
        <p:nvSpPr>
          <p:cNvPr id="66572" name="TextBox 13"/>
          <p:cNvSpPr txBox="1">
            <a:spLocks noChangeArrowheads="1"/>
          </p:cNvSpPr>
          <p:nvPr/>
        </p:nvSpPr>
        <p:spPr bwMode="auto">
          <a:xfrm>
            <a:off x="835025" y="5562600"/>
            <a:ext cx="546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3.   0.6714 x 50.0g = 33.6 g Br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37338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  <p:bldP spid="66569" grpId="0"/>
      <p:bldP spid="66570" grpId="0"/>
      <p:bldP spid="66571" grpId="0"/>
      <p:bldP spid="6657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149225" y="1066800"/>
            <a:ext cx="8766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Calculate the mass of nitrogen in 85.0 mg of the amino acid lysine, C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14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1981200"/>
            <a:ext cx="457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1.  Molar Mass of C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14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1600" y="2438400"/>
            <a:ext cx="350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 = 6(12.01) = 72.06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2743200"/>
            <a:ext cx="2474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 =14(1.01)  = 14.14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3657600"/>
            <a:ext cx="1846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MM = 146.2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38288" y="4262438"/>
            <a:ext cx="1497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28.02 g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09688" y="4414838"/>
            <a:ext cx="2300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___________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62088" y="4795838"/>
            <a:ext cx="1497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146.2 g 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3527425" y="4495800"/>
            <a:ext cx="1654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= 0.192 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835025" y="5562600"/>
            <a:ext cx="579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3.   0.192 x 85.0 mg = 16.3 mg N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" y="4262438"/>
            <a:ext cx="504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2.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1600" y="3048000"/>
            <a:ext cx="2608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N = 2(14.01) = 28.02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71600" y="3352800"/>
            <a:ext cx="264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 = 2(16.00) = </a:t>
            </a:r>
            <a:r>
              <a:rPr lang="en-US" altLang="en-US" sz="2000" u="sng">
                <a:solidFill>
                  <a:srgbClr val="000000"/>
                </a:solidFill>
                <a:latin typeface="Comic Sans MS" pitchFamily="66" charset="0"/>
              </a:rPr>
              <a:t>32.00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section 6.6</a:t>
            </a:r>
          </a:p>
          <a:p>
            <a:r>
              <a:rPr lang="en-US" dirty="0" smtClean="0"/>
              <a:t>Page 286 #1,2</a:t>
            </a:r>
          </a:p>
          <a:p>
            <a:r>
              <a:rPr lang="en-US" dirty="0" smtClean="0"/>
              <a:t>Page 287 #3</a:t>
            </a:r>
          </a:p>
          <a:p>
            <a:r>
              <a:rPr lang="en-US" dirty="0" smtClean="0"/>
              <a:t>Page 288 # 1-5,7,8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3366FF"/>
    </a:accent2>
    <a:accent3>
      <a:srgbClr val="AAAAFF"/>
    </a:accent3>
    <a:accent4>
      <a:srgbClr val="DADADA"/>
    </a:accent4>
    <a:accent5>
      <a:srgbClr val="AAFFFF"/>
    </a:accent5>
    <a:accent6>
      <a:srgbClr val="2D5CE7"/>
    </a:accent6>
    <a:hlink>
      <a:srgbClr val="FF0033"/>
    </a:hlink>
    <a:folHlink>
      <a:srgbClr val="FF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1946</Words>
  <Application>Microsoft Office PowerPoint</Application>
  <PresentationFormat>On-screen Show (4:3)</PresentationFormat>
  <Paragraphs>409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Default Design</vt:lpstr>
      <vt:lpstr>Percent Composition, Empirical Formulas, Molecular Formulas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Composition, Empirical Formulas, Molecular Formulas</dc:title>
  <dc:creator>J. Seguin</dc:creator>
  <cp:lastModifiedBy>James Seguin</cp:lastModifiedBy>
  <cp:revision>6</cp:revision>
  <dcterms:created xsi:type="dcterms:W3CDTF">2012-05-28T17:21:11Z</dcterms:created>
  <dcterms:modified xsi:type="dcterms:W3CDTF">2014-11-04T16:02:21Z</dcterms:modified>
</cp:coreProperties>
</file>