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73" r:id="rId5"/>
    <p:sldId id="274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559E83-51D8-4530-AEC3-F572C16BFC90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523C1C-00B2-42E7-8E69-B3C21F37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48E8-BB63-4C80-80F1-F14AEA7AFEB8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5810-12EE-4DC3-BC1F-00A04075F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D7A0-F044-436E-825B-B260533B5EA2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4742-9BC6-4510-8497-B15071F4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6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13CE-68AE-4C63-A72E-666C16A0ABA9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2844-088A-465A-8326-70B247B07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005AD2"/>
            </a:gs>
            <a:gs pos="100000">
              <a:srgbClr val="0033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983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lIns="92075" tIns="46038" rIns="92075" bIns="46038"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2209800" y="6248400"/>
            <a:ext cx="47244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248400"/>
            <a:ext cx="15240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B7814F-4D7D-4EDC-8833-EA8C3561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51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744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137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FF1297-9A4A-479A-A153-E7215BACE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3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CFE8D1-CDC4-42AB-B769-B03DAB95C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6E7FBA-1FCF-4BDF-BD81-527B5CB0D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2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C86D9C-C629-42C0-BA67-D583AACEC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47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3A6E4-D5C3-419D-8383-90169D71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5721-AF93-4253-A3BD-4C4B4D20B5BE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450C-C5A7-4D26-A3C5-95CBE7E0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92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36BEF9-FF05-495A-9438-2F2658DE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5ABAEB-55D3-4D32-9E80-858EF562E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9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148257-FD73-4A90-A500-FC3CE843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4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3B1CF0-12B5-443D-9EAE-7CC12F102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5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94B9B8-71B3-4503-AF85-279FE9B86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7298-5709-46A9-9B33-8250BA15F3F3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397B-17E0-4652-AC45-A738B039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D371-D41F-4DF0-9DA1-24699A2285A2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E579-52F2-4988-B8CD-3F36EDCB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3013-9B6D-4182-AA7D-D36D6F1E7CDE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CEA2-D709-4324-A0F8-235F60BF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81BA-8333-467D-AD31-C8D475F3C015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B0D3-2465-4A53-9801-899A8EB71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5E98-9A32-40AE-B4FD-83B9F3C444EB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D0B0-93D8-4CAC-9285-3DD4D2CD4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6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1CEA-61BD-43EA-B302-31B057698A60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1365-907E-4EB2-B588-774F5BD2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79F8-C6AF-4ADF-B3AF-68DEC651809B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51E8-621B-4C8F-9781-24A7A2AC3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FDEE9A-26EB-419F-9979-6437BFE2F04C}" type="datetimeFigureOut">
              <a:rPr lang="en-US"/>
              <a:pPr>
                <a:defRPr/>
              </a:pPr>
              <a:t>2014/11/07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E9BD62-CCDA-46C1-ACDE-04825652C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01047DB-1DB9-4B1C-8EA6-5CDED5BDF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Percent Composition, Empirical Formulas, Molecular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03427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066800"/>
            <a:ext cx="62484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Percent </a:t>
            </a:r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Composition –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percentage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by mass of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each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element in a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compound (*note: not the ratio of elements in the compound)</a:t>
            </a:r>
          </a:p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Law of Definite Proportions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– compounds always contain the same proportions of elements by mass.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2971800"/>
            <a:ext cx="1746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819400"/>
            <a:ext cx="1643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2743200"/>
            <a:ext cx="865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3200400"/>
            <a:ext cx="1174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Whole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0" y="29718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01774" y="3733800"/>
            <a:ext cx="14975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029200"/>
            <a:ext cx="37655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of a compound or   =</a:t>
            </a:r>
          </a:p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molecule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181600"/>
            <a:ext cx="4292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Mass of element in 1 mol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5334000"/>
            <a:ext cx="4352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____________________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99302" y="5715000"/>
            <a:ext cx="46313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Mass of 1 </a:t>
            </a:r>
            <a:r>
              <a:rPr lang="en-US" altLang="en-US" sz="2600" b="1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 of compound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0" y="54102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3517900" y="228600"/>
            <a:ext cx="2354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Formulas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336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Empirical Formula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formula of a compound that expresses 	lowest whole number ratio of atoms.</a:t>
            </a:r>
          </a:p>
          <a:p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Molecular Formula – 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actual formula of a compound showing 	the number of atoms present 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Percent composition allow you to calculate the simplest 	ratio among the atoms found in compound.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029200"/>
            <a:ext cx="1423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Examples: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5410200"/>
            <a:ext cx="820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541020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57912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5772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5334000"/>
            <a:ext cx="113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12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533400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29200" y="5791200"/>
            <a:ext cx="84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CH</a:t>
            </a:r>
            <a:r>
              <a:rPr lang="en-US" altLang="en-US" sz="20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43600" y="5772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3517900" y="228600"/>
            <a:ext cx="2354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Formulas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600200"/>
            <a:ext cx="666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Is H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an empirical or molecular formula?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3429000"/>
            <a:ext cx="5565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Molecular, it can be reduced to HO</a:t>
            </a: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	HO =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930275" y="228600"/>
            <a:ext cx="752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Molecular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 white powder is analyzed and found to have an empirical formula of P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.  The compound has a molar mass of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283.88g/mol. 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What is the compound’s molecular formula?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2362200"/>
            <a:ext cx="317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1: Molar Mass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2971800"/>
            <a:ext cx="3529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P = 2 x 30.97 g = 61.94g</a:t>
            </a:r>
          </a:p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O = 5 x 16.00g = </a:t>
            </a:r>
            <a:r>
              <a:rPr lang="en-US" altLang="en-US" sz="2200" u="sng">
                <a:solidFill>
                  <a:srgbClr val="000000"/>
                </a:solidFill>
                <a:latin typeface="Comic Sans MS" pitchFamily="66" charset="0"/>
              </a:rPr>
              <a:t>80.00 g</a:t>
            </a:r>
            <a:endParaRPr lang="en-US" altLang="en-US" sz="220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		     141.94 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110038"/>
            <a:ext cx="4600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2: Divide MM by </a:t>
            </a:r>
          </a:p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	Empirical Formula Mass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5257800"/>
            <a:ext cx="1346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u="sng">
                <a:solidFill>
                  <a:srgbClr val="000000"/>
                </a:solidFill>
                <a:latin typeface="Comic Sans MS" pitchFamily="66" charset="0"/>
              </a:rPr>
              <a:t>238.88 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5638800"/>
            <a:ext cx="117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141.94g</a:t>
            </a:r>
          </a:p>
        </p:txBody>
      </p:sp>
      <p:sp>
        <p:nvSpPr>
          <p:cNvPr id="44041" name="TextBox 10"/>
          <p:cNvSpPr txBox="1">
            <a:spLocks noChangeArrowheads="1"/>
          </p:cNvSpPr>
          <p:nvPr/>
        </p:nvSpPr>
        <p:spPr bwMode="auto">
          <a:xfrm>
            <a:off x="1981200" y="5562600"/>
            <a:ext cx="184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05000" y="5410200"/>
            <a:ext cx="5857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>
                <a:solidFill>
                  <a:srgbClr val="000000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0" y="2209800"/>
            <a:ext cx="2633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Step 3: Multiply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43600" y="2971800"/>
            <a:ext cx="13668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(P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altLang="en-US" sz="2200" b="1" baseline="-25000">
                <a:solidFill>
                  <a:srgbClr val="000000"/>
                </a:solidFill>
                <a:latin typeface="Comic Sans MS" pitchFamily="66" charset="0"/>
              </a:rPr>
              <a:t>2 </a:t>
            </a:r>
            <a:r>
              <a:rPr lang="en-US" altLang="en-US" sz="2200" b="1">
                <a:solidFill>
                  <a:srgbClr val="000000"/>
                </a:solidFill>
                <a:latin typeface="Comic Sans MS" pitchFamily="66" charset="0"/>
              </a:rPr>
              <a:t>=</a:t>
            </a:r>
            <a:endParaRPr lang="en-US" altLang="en-US" sz="2200" b="1" baseline="-25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886200"/>
            <a:ext cx="123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3200" b="1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3200" b="1" baseline="-2500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930275" y="228600"/>
            <a:ext cx="752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Calculating Molecular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 compound has an experimental molar mass of 78 g/mol.  Its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% composition is found to be 92.24% carbon and 7.76% hydrogen. 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What is its molecular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formula of this compound?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7535" y="3983525"/>
            <a:ext cx="24080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C = 12.01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H </a:t>
            </a:r>
            <a:r>
              <a:rPr lang="en-US" altLang="en-US" sz="2400" u="sng" dirty="0">
                <a:solidFill>
                  <a:srgbClr val="000000"/>
                </a:solidFill>
                <a:latin typeface="Comic Sans MS" pitchFamily="66" charset="0"/>
              </a:rPr>
              <a:t>=  1.01 </a:t>
            </a:r>
            <a:r>
              <a:rPr lang="en-US" altLang="en-US" sz="2400" u="sng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2400" u="sng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    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13.02 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1295400" y="4114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1547" y="5401111"/>
            <a:ext cx="145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78 g/</a:t>
            </a:r>
            <a:r>
              <a:rPr lang="en-US" altLang="en-US" sz="2400" dirty="0" err="1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62319" y="5867400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5533" y="5867400"/>
            <a:ext cx="1859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13.02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2400" dirty="0" err="1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18132" y="5600995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 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9800" y="3963558"/>
            <a:ext cx="1339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(CH)</a:t>
            </a:r>
            <a:r>
              <a:rPr lang="en-US" altLang="en-US" sz="2800" baseline="-25000" dirty="0">
                <a:solidFill>
                  <a:srgbClr val="000000"/>
                </a:solidFill>
                <a:latin typeface="Comic Sans MS" pitchFamily="66" charset="0"/>
              </a:rPr>
              <a:t>6 </a:t>
            </a: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  <a:endParaRPr lang="en-US" altLang="en-US" sz="28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2200" y="4583690"/>
            <a:ext cx="108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40786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First, determine the empirical formula using the % composition.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450" y="2809147"/>
            <a:ext cx="6642027" cy="38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Empirical formula of this compound is CH.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2618" y="3191262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multiple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1" grpId="0"/>
      <p:bldP spid="12" grpId="0"/>
      <p:bldP spid="2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Homework:</a:t>
            </a:r>
          </a:p>
          <a:p>
            <a:pPr algn="ctr"/>
            <a:r>
              <a:rPr lang="en-US" sz="4800" dirty="0" smtClean="0"/>
              <a:t>Page 298 #1</a:t>
            </a:r>
          </a:p>
          <a:p>
            <a:pPr algn="ctr"/>
            <a:r>
              <a:rPr lang="en-US" sz="4800" dirty="0" smtClean="0"/>
              <a:t>Page 300 #2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 Design</vt:lpstr>
      <vt:lpstr>Percent Composition, Empirical Formulas, Molecular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Composition, Empirical Formulas, Molecular Formulas</dc:title>
  <dc:creator>J. Seguin</dc:creator>
  <cp:lastModifiedBy>James Seguin</cp:lastModifiedBy>
  <cp:revision>10</cp:revision>
  <dcterms:created xsi:type="dcterms:W3CDTF">2012-05-28T17:21:11Z</dcterms:created>
  <dcterms:modified xsi:type="dcterms:W3CDTF">2014-11-07T16:14:26Z</dcterms:modified>
</cp:coreProperties>
</file>