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338" name="Group 2"/>
          <p:cNvGrpSpPr>
            <a:grpSpLocks/>
          </p:cNvGrpSpPr>
          <p:nvPr/>
        </p:nvGrpSpPr>
        <p:grpSpPr bwMode="auto">
          <a:xfrm>
            <a:off x="0" y="0"/>
            <a:ext cx="8458200" cy="5943600"/>
            <a:chOff x="0" y="0"/>
            <a:chExt cx="5328" cy="3744"/>
          </a:xfrm>
        </p:grpSpPr>
        <p:sp>
          <p:nvSpPr>
            <p:cNvPr id="14339" name="Freeform 3"/>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0"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Lst>
              <a:ahLst/>
              <a:cxnLst>
                <a:cxn ang="0">
                  <a:pos x="T0" y="T1"/>
                </a:cxn>
                <a:cxn ang="0">
                  <a:pos x="T2" y="T3"/>
                </a:cxn>
                <a:cxn ang="0">
                  <a:pos x="T4" y="T5"/>
                </a:cxn>
                <a:cxn ang="0">
                  <a:pos x="T6" y="T7"/>
                </a:cxn>
                <a:cxn ang="0">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4341"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14342" name="Rectangle 6"/>
          <p:cNvSpPr>
            <a:spLocks noGrp="1" noChangeArrowheads="1"/>
          </p:cNvSpPr>
          <p:nvPr>
            <p:ph type="dt" sz="quarter" idx="2"/>
          </p:nvPr>
        </p:nvSpPr>
        <p:spPr/>
        <p:txBody>
          <a:bodyPr/>
          <a:lstStyle>
            <a:lvl1pPr>
              <a:defRPr/>
            </a:lvl1pPr>
          </a:lstStyle>
          <a:p>
            <a:endParaRPr lang="en-US" altLang="en-US"/>
          </a:p>
        </p:txBody>
      </p:sp>
      <p:sp>
        <p:nvSpPr>
          <p:cNvPr id="14343" name="Rectangle 7"/>
          <p:cNvSpPr>
            <a:spLocks noGrp="1" noChangeArrowheads="1"/>
          </p:cNvSpPr>
          <p:nvPr>
            <p:ph type="ftr" sz="quarter" idx="3"/>
          </p:nvPr>
        </p:nvSpPr>
        <p:spPr/>
        <p:txBody>
          <a:bodyPr/>
          <a:lstStyle>
            <a:lvl1pPr>
              <a:defRPr/>
            </a:lvl1pPr>
          </a:lstStyle>
          <a:p>
            <a:endParaRPr lang="en-US" altLang="en-US"/>
          </a:p>
        </p:txBody>
      </p:sp>
      <p:sp>
        <p:nvSpPr>
          <p:cNvPr id="14344" name="Rectangle 8"/>
          <p:cNvSpPr>
            <a:spLocks noGrp="1" noChangeArrowheads="1"/>
          </p:cNvSpPr>
          <p:nvPr>
            <p:ph type="sldNum" sz="quarter" idx="4"/>
          </p:nvPr>
        </p:nvSpPr>
        <p:spPr/>
        <p:txBody>
          <a:bodyPr/>
          <a:lstStyle>
            <a:lvl1pPr>
              <a:defRPr/>
            </a:lvl1pPr>
          </a:lstStyle>
          <a:p>
            <a:fld id="{E0415D49-4BE3-47F0-9E22-72EF5F0099B1}" type="slidenum">
              <a:rPr lang="en-US" altLang="en-US"/>
              <a:pPr/>
              <a:t>‹#›</a:t>
            </a:fld>
            <a:endParaRPr lang="en-US" altLang="en-US"/>
          </a:p>
        </p:txBody>
      </p:sp>
      <p:sp>
        <p:nvSpPr>
          <p:cNvPr id="14345"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altLang="en-US" noProof="0" smtClean="0"/>
              <a:t>Click to edit Master 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157D6-EEB6-4BE6-B104-D047550B7F9F}" type="slidenum">
              <a:rPr lang="en-US" altLang="en-US"/>
              <a:pPr/>
              <a:t>‹#›</a:t>
            </a:fld>
            <a:endParaRPr lang="en-US" altLang="en-US"/>
          </a:p>
        </p:txBody>
      </p:sp>
    </p:spTree>
    <p:extLst>
      <p:ext uri="{BB962C8B-B14F-4D97-AF65-F5344CB8AC3E}">
        <p14:creationId xmlns:p14="http://schemas.microsoft.com/office/powerpoint/2010/main" val="146652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7F43086-4D56-4DA4-AB0D-2751195D2517}" type="slidenum">
              <a:rPr lang="en-US" altLang="en-US"/>
              <a:pPr/>
              <a:t>‹#›</a:t>
            </a:fld>
            <a:endParaRPr lang="en-US" altLang="en-US"/>
          </a:p>
        </p:txBody>
      </p:sp>
    </p:spTree>
    <p:extLst>
      <p:ext uri="{BB962C8B-B14F-4D97-AF65-F5344CB8AC3E}">
        <p14:creationId xmlns:p14="http://schemas.microsoft.com/office/powerpoint/2010/main" val="1302233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F69D4D-EED4-428A-AB2F-4EAD9AFE1FD2}" type="slidenum">
              <a:rPr lang="en-US" altLang="en-US"/>
              <a:pPr/>
              <a:t>‹#›</a:t>
            </a:fld>
            <a:endParaRPr lang="en-US" altLang="en-US"/>
          </a:p>
        </p:txBody>
      </p:sp>
    </p:spTree>
    <p:extLst>
      <p:ext uri="{BB962C8B-B14F-4D97-AF65-F5344CB8AC3E}">
        <p14:creationId xmlns:p14="http://schemas.microsoft.com/office/powerpoint/2010/main" val="1919424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4C1D0D2-9498-4112-9C52-F91F8E7F54BE}" type="slidenum">
              <a:rPr lang="en-US" altLang="en-US"/>
              <a:pPr/>
              <a:t>‹#›</a:t>
            </a:fld>
            <a:endParaRPr lang="en-US" altLang="en-US"/>
          </a:p>
        </p:txBody>
      </p:sp>
    </p:spTree>
    <p:extLst>
      <p:ext uri="{BB962C8B-B14F-4D97-AF65-F5344CB8AC3E}">
        <p14:creationId xmlns:p14="http://schemas.microsoft.com/office/powerpoint/2010/main" val="4234218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562A728-0587-48B4-9688-73B7F4EFF572}" type="slidenum">
              <a:rPr lang="en-US" altLang="en-US"/>
              <a:pPr/>
              <a:t>‹#›</a:t>
            </a:fld>
            <a:endParaRPr lang="en-US" altLang="en-US"/>
          </a:p>
        </p:txBody>
      </p:sp>
    </p:spTree>
    <p:extLst>
      <p:ext uri="{BB962C8B-B14F-4D97-AF65-F5344CB8AC3E}">
        <p14:creationId xmlns:p14="http://schemas.microsoft.com/office/powerpoint/2010/main" val="2502606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D568DC4-942D-4C3E-93BC-2C2C5117EDF0}" type="slidenum">
              <a:rPr lang="en-US" altLang="en-US"/>
              <a:pPr/>
              <a:t>‹#›</a:t>
            </a:fld>
            <a:endParaRPr lang="en-US" altLang="en-US"/>
          </a:p>
        </p:txBody>
      </p:sp>
    </p:spTree>
    <p:extLst>
      <p:ext uri="{BB962C8B-B14F-4D97-AF65-F5344CB8AC3E}">
        <p14:creationId xmlns:p14="http://schemas.microsoft.com/office/powerpoint/2010/main" val="168134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76E7B0F-4541-44D6-8658-1E24DB882225}" type="slidenum">
              <a:rPr lang="en-US" altLang="en-US"/>
              <a:pPr/>
              <a:t>‹#›</a:t>
            </a:fld>
            <a:endParaRPr lang="en-US" altLang="en-US"/>
          </a:p>
        </p:txBody>
      </p:sp>
    </p:spTree>
    <p:extLst>
      <p:ext uri="{BB962C8B-B14F-4D97-AF65-F5344CB8AC3E}">
        <p14:creationId xmlns:p14="http://schemas.microsoft.com/office/powerpoint/2010/main" val="372495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9C83AC3-5A06-45BD-B1DB-6EDD284E9946}" type="slidenum">
              <a:rPr lang="en-US" altLang="en-US"/>
              <a:pPr/>
              <a:t>‹#›</a:t>
            </a:fld>
            <a:endParaRPr lang="en-US" altLang="en-US"/>
          </a:p>
        </p:txBody>
      </p:sp>
    </p:spTree>
    <p:extLst>
      <p:ext uri="{BB962C8B-B14F-4D97-AF65-F5344CB8AC3E}">
        <p14:creationId xmlns:p14="http://schemas.microsoft.com/office/powerpoint/2010/main" val="2668568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EF8CE1B-88C4-408A-B7C9-E0D7B5E53C24}" type="slidenum">
              <a:rPr lang="en-US" altLang="en-US"/>
              <a:pPr/>
              <a:t>‹#›</a:t>
            </a:fld>
            <a:endParaRPr lang="en-US" altLang="en-US"/>
          </a:p>
        </p:txBody>
      </p:sp>
    </p:spTree>
    <p:extLst>
      <p:ext uri="{BB962C8B-B14F-4D97-AF65-F5344CB8AC3E}">
        <p14:creationId xmlns:p14="http://schemas.microsoft.com/office/powerpoint/2010/main" val="2217798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DCD238E-40B2-4B8C-AC4A-18580F6BDE83}" type="slidenum">
              <a:rPr lang="en-US" altLang="en-US"/>
              <a:pPr/>
              <a:t>‹#›</a:t>
            </a:fld>
            <a:endParaRPr lang="en-US" altLang="en-US"/>
          </a:p>
        </p:txBody>
      </p:sp>
    </p:spTree>
    <p:extLst>
      <p:ext uri="{BB962C8B-B14F-4D97-AF65-F5344CB8AC3E}">
        <p14:creationId xmlns:p14="http://schemas.microsoft.com/office/powerpoint/2010/main" val="403966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7242175" cy="1981200"/>
            <a:chOff x="0" y="0"/>
            <a:chExt cx="4562" cy="1248"/>
          </a:xfrm>
        </p:grpSpPr>
        <p:sp>
          <p:nvSpPr>
            <p:cNvPr id="13315"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sp>
          <p:nvSpPr>
            <p:cNvPr id="13316"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Lst>
              <a:ahLst/>
              <a:cxnLst>
                <a:cxn ang="0">
                  <a:pos x="T0" y="T1"/>
                </a:cxn>
                <a:cxn ang="0">
                  <a:pos x="T2" y="T3"/>
                </a:cxn>
                <a:cxn ang="0">
                  <a:pos x="T4" y="T5"/>
                </a:cxn>
                <a:cxn ang="0">
                  <a:pos x="T6" y="T7"/>
                </a:cxn>
                <a:cxn ang="0">
                  <a:pos x="T8" y="T9"/>
                </a:cxn>
                <a:cxn ang="0">
                  <a:pos x="T10" y="T11"/>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13317" name="Rectangle 5"/>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8" name="Rectangle 6"/>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9" name="Rectangle 7"/>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ltLang="en-US"/>
          </a:p>
        </p:txBody>
      </p:sp>
      <p:sp>
        <p:nvSpPr>
          <p:cNvPr id="13320"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ltLang="en-US"/>
          </a:p>
        </p:txBody>
      </p:sp>
      <p:sp>
        <p:nvSpPr>
          <p:cNvPr id="13321" name="Rectangle 9"/>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34F1575E-5141-41C9-9085-5B882859295A}"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a:t>Percent Yield and Stoichiometry</a:t>
            </a:r>
          </a:p>
        </p:txBody>
      </p:sp>
      <p:sp>
        <p:nvSpPr>
          <p:cNvPr id="2051" name="Rectangle 3"/>
          <p:cNvSpPr>
            <a:spLocks noGrp="1" noChangeArrowheads="1"/>
          </p:cNvSpPr>
          <p:nvPr>
            <p:ph type="subTitle" idx="1"/>
          </p:nvPr>
        </p:nvSpPr>
        <p:spPr>
          <a:xfrm>
            <a:off x="1371600" y="3886200"/>
            <a:ext cx="6400800" cy="990600"/>
          </a:xfrm>
        </p:spPr>
        <p:txBody>
          <a:bodyPr/>
          <a:lstStyle/>
          <a:p>
            <a:endParaRPr lang="en-US"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04800" y="533400"/>
            <a:ext cx="8229600" cy="6096000"/>
          </a:xfrm>
        </p:spPr>
        <p:txBody>
          <a:bodyPr/>
          <a:lstStyle/>
          <a:p>
            <a:r>
              <a:rPr lang="en-US" altLang="en-US" sz="2800" b="1" u="sng"/>
              <a:t>Percent Yield</a:t>
            </a:r>
            <a:r>
              <a:rPr lang="en-US" altLang="en-US" sz="2800" u="sng"/>
              <a:t> </a:t>
            </a:r>
            <a:r>
              <a:rPr lang="en-US" altLang="en-US" sz="2800"/>
              <a:t>describes how much product was actually made in the lab versus the amount that theoretically could be made.</a:t>
            </a:r>
            <a:endParaRPr lang="en-US" altLang="en-US" sz="2800" u="sng"/>
          </a:p>
          <a:p>
            <a:pPr>
              <a:buFont typeface="Wingdings" pitchFamily="2" charset="2"/>
              <a:buNone/>
            </a:pPr>
            <a:r>
              <a:rPr lang="en-US" altLang="en-US" sz="2800"/>
              <a:t>			</a:t>
            </a:r>
            <a:r>
              <a:rPr lang="en-US" altLang="en-US" sz="2800" u="sng"/>
              <a:t>  Actual Yield      </a:t>
            </a:r>
            <a:r>
              <a:rPr lang="en-US" altLang="en-US" sz="2800"/>
              <a:t> </a:t>
            </a:r>
            <a:r>
              <a:rPr lang="en-US" altLang="en-US" sz="2800">
                <a:sym typeface="Symbol" pitchFamily="18" charset="2"/>
              </a:rPr>
              <a:t></a:t>
            </a:r>
            <a:r>
              <a:rPr lang="en-US" altLang="en-US" sz="2800"/>
              <a:t> 100 = Percent Yield</a:t>
            </a:r>
          </a:p>
          <a:p>
            <a:pPr>
              <a:buFont typeface="Wingdings" pitchFamily="2" charset="2"/>
              <a:buNone/>
            </a:pPr>
            <a:r>
              <a:rPr lang="en-US" altLang="en-US" sz="2800"/>
              <a:t>			 Theoretical Yield</a:t>
            </a:r>
          </a:p>
          <a:p>
            <a:r>
              <a:rPr lang="en-US" altLang="en-US" sz="2800"/>
              <a:t>Percent yield tells you how close you were to the 100% mark.</a:t>
            </a:r>
            <a:endParaRPr lang="en-US" altLang="en-US" sz="2800">
              <a:sym typeface="Wingdings" pitchFamily="2" charset="2"/>
            </a:endParaRPr>
          </a:p>
          <a:p>
            <a:pPr>
              <a:buFont typeface="Wingdings" pitchFamily="2" charset="2"/>
              <a:buNone/>
            </a:pPr>
            <a:endParaRPr lang="en-US" altLang="en-US" sz="2800">
              <a:sym typeface="Wingdings" pitchFamily="2" charset="2"/>
            </a:endParaRPr>
          </a:p>
          <a:p>
            <a:r>
              <a:rPr lang="en-US" altLang="en-US" sz="2800"/>
              <a:t>Reactions do not always work perfectly.  Experimental error (spills, contamination) often means that the amount of product made in the lab does not match the ideal amount that could have been made.</a:t>
            </a:r>
          </a:p>
        </p:txBody>
      </p:sp>
      <p:grpSp>
        <p:nvGrpSpPr>
          <p:cNvPr id="3076" name="Group 4"/>
          <p:cNvGrpSpPr>
            <a:grpSpLocks/>
          </p:cNvGrpSpPr>
          <p:nvPr/>
        </p:nvGrpSpPr>
        <p:grpSpPr bwMode="auto">
          <a:xfrm>
            <a:off x="7010400" y="3352800"/>
            <a:ext cx="1371600" cy="1371600"/>
            <a:chOff x="9801" y="2344"/>
            <a:chExt cx="1440" cy="1440"/>
          </a:xfrm>
        </p:grpSpPr>
        <p:sp>
          <p:nvSpPr>
            <p:cNvPr id="3077" name="Oval 5"/>
            <p:cNvSpPr>
              <a:spLocks noChangeArrowheads="1"/>
            </p:cNvSpPr>
            <p:nvPr/>
          </p:nvSpPr>
          <p:spPr bwMode="auto">
            <a:xfrm>
              <a:off x="9801" y="2344"/>
              <a:ext cx="1440" cy="1440"/>
            </a:xfrm>
            <a:prstGeom prst="ellipse">
              <a:avLst/>
            </a:prstGeom>
            <a:solidFill>
              <a:srgbClr val="FFFFFF"/>
            </a:solidFill>
            <a:ln w="9525">
              <a:solidFill>
                <a:srgbClr val="000000"/>
              </a:solidFill>
              <a:round/>
              <a:headEnd/>
              <a:tailEnd/>
            </a:ln>
          </p:spPr>
          <p:txBody>
            <a:bodyPr/>
            <a:lstStyle/>
            <a:p>
              <a:endParaRPr lang="en-US"/>
            </a:p>
          </p:txBody>
        </p:sp>
        <p:sp>
          <p:nvSpPr>
            <p:cNvPr id="3078" name="Oval 6"/>
            <p:cNvSpPr>
              <a:spLocks noChangeArrowheads="1"/>
            </p:cNvSpPr>
            <p:nvPr/>
          </p:nvSpPr>
          <p:spPr bwMode="auto">
            <a:xfrm>
              <a:off x="9981" y="2524"/>
              <a:ext cx="1080" cy="1080"/>
            </a:xfrm>
            <a:prstGeom prst="ellipse">
              <a:avLst/>
            </a:prstGeom>
            <a:solidFill>
              <a:srgbClr val="C0C0C0"/>
            </a:solidFill>
            <a:ln w="9525">
              <a:solidFill>
                <a:srgbClr val="000000"/>
              </a:solidFill>
              <a:round/>
              <a:headEnd/>
              <a:tailEnd/>
            </a:ln>
          </p:spPr>
          <p:txBody>
            <a:bodyPr/>
            <a:lstStyle/>
            <a:p>
              <a:endParaRPr lang="en-US"/>
            </a:p>
          </p:txBody>
        </p:sp>
        <p:sp>
          <p:nvSpPr>
            <p:cNvPr id="3079" name="Oval 7"/>
            <p:cNvSpPr>
              <a:spLocks noChangeArrowheads="1"/>
            </p:cNvSpPr>
            <p:nvPr/>
          </p:nvSpPr>
          <p:spPr bwMode="auto">
            <a:xfrm>
              <a:off x="10161" y="2704"/>
              <a:ext cx="720" cy="720"/>
            </a:xfrm>
            <a:prstGeom prst="ellipse">
              <a:avLst/>
            </a:prstGeom>
            <a:solidFill>
              <a:srgbClr val="FFFFFF"/>
            </a:solidFill>
            <a:ln w="9525">
              <a:solidFill>
                <a:srgbClr val="000000"/>
              </a:solidFill>
              <a:round/>
              <a:headEnd/>
              <a:tailEnd/>
            </a:ln>
          </p:spPr>
          <p:txBody>
            <a:bodyPr/>
            <a:lstStyle/>
            <a:p>
              <a:endParaRPr lang="en-US"/>
            </a:p>
          </p:txBody>
        </p:sp>
        <p:sp>
          <p:nvSpPr>
            <p:cNvPr id="3080" name="AutoShape 8"/>
            <p:cNvSpPr>
              <a:spLocks noChangeArrowheads="1"/>
            </p:cNvSpPr>
            <p:nvPr/>
          </p:nvSpPr>
          <p:spPr bwMode="auto">
            <a:xfrm>
              <a:off x="10341" y="2884"/>
              <a:ext cx="360" cy="360"/>
            </a:xfrm>
            <a:prstGeom prst="star5">
              <a:avLst/>
            </a:prstGeom>
            <a:solidFill>
              <a:srgbClr val="FF0000"/>
            </a:solidFill>
            <a:ln w="9525">
              <a:solidFill>
                <a:srgbClr val="000000"/>
              </a:solidFill>
              <a:miter lim="800000"/>
              <a:headEnd/>
              <a:tailEnd/>
            </a:ln>
          </p:spPr>
          <p:txBody>
            <a:bodyPr/>
            <a:lstStyle/>
            <a:p>
              <a:endParaRPr lang="en-U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endParaRPr lang="en-US" altLang="en-US"/>
          </a:p>
        </p:txBody>
      </p:sp>
      <p:sp>
        <p:nvSpPr>
          <p:cNvPr id="4099" name="Rectangle 3"/>
          <p:cNvSpPr>
            <a:spLocks noGrp="1" noChangeArrowheads="1"/>
          </p:cNvSpPr>
          <p:nvPr>
            <p:ph type="body" idx="1"/>
          </p:nvPr>
        </p:nvSpPr>
        <p:spPr>
          <a:xfrm>
            <a:off x="533400" y="1295400"/>
            <a:ext cx="8229600" cy="4724400"/>
          </a:xfrm>
        </p:spPr>
        <p:txBody>
          <a:bodyPr/>
          <a:lstStyle/>
          <a:p>
            <a:r>
              <a:rPr lang="en-US" altLang="en-US" b="1" u="sng" dirty="0"/>
              <a:t>Theoretical Yield</a:t>
            </a:r>
            <a:r>
              <a:rPr lang="en-US" altLang="en-US" dirty="0"/>
              <a:t> = The maximum amount of product that could be formed from given amounts of reactants</a:t>
            </a:r>
            <a:r>
              <a:rPr lang="en-US" altLang="en-US" dirty="0" smtClean="0"/>
              <a:t>. Calculated using STOICHIOMETRY. </a:t>
            </a:r>
            <a:endParaRPr lang="en-US" altLang="en-US" dirty="0"/>
          </a:p>
          <a:p>
            <a:endParaRPr lang="en-US" altLang="en-US" dirty="0"/>
          </a:p>
          <a:p>
            <a:r>
              <a:rPr lang="en-US" altLang="en-US" dirty="0"/>
              <a:t> </a:t>
            </a:r>
            <a:r>
              <a:rPr lang="en-US" altLang="en-US" b="1" u="sng" dirty="0"/>
              <a:t>Actual Yield</a:t>
            </a:r>
            <a:r>
              <a:rPr lang="en-US" altLang="en-US" dirty="0"/>
              <a:t> = The amount of product actually formed or recovered when the reaction is carried out in the laboratory</a:t>
            </a:r>
            <a:r>
              <a:rPr lang="en-US" altLang="en-US" dirty="0" smtClean="0"/>
              <a:t>. Measured EXPERIMENTAL value.</a:t>
            </a: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Example:</a:t>
            </a:r>
          </a:p>
        </p:txBody>
      </p:sp>
      <p:sp>
        <p:nvSpPr>
          <p:cNvPr id="5123" name="Rectangle 3"/>
          <p:cNvSpPr>
            <a:spLocks noGrp="1" noChangeArrowheads="1"/>
          </p:cNvSpPr>
          <p:nvPr>
            <p:ph type="body" idx="1"/>
          </p:nvPr>
        </p:nvSpPr>
        <p:spPr>
          <a:xfrm>
            <a:off x="304800" y="1600200"/>
            <a:ext cx="8382000" cy="4495800"/>
          </a:xfrm>
        </p:spPr>
        <p:txBody>
          <a:bodyPr/>
          <a:lstStyle/>
          <a:p>
            <a:r>
              <a:rPr lang="en-US" altLang="en-US" dirty="0"/>
              <a:t>A chemist was supposed to produce 75.0 g of aspirin.  However, he squandered some of the reactants for his own personal use (he was later fired), and so only actually made 50.0 g.  What was his percent yield?</a:t>
            </a:r>
          </a:p>
        </p:txBody>
      </p:sp>
      <p:sp>
        <p:nvSpPr>
          <p:cNvPr id="5124" name="Text Box 4"/>
          <p:cNvSpPr txBox="1">
            <a:spLocks noChangeArrowheads="1"/>
          </p:cNvSpPr>
          <p:nvPr/>
        </p:nvSpPr>
        <p:spPr bwMode="auto">
          <a:xfrm>
            <a:off x="3733800" y="4572000"/>
            <a:ext cx="1295400"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2800" b="1" u="sng">
                <a:latin typeface="Arial" charset="0"/>
              </a:rPr>
              <a:t>50.0 g</a:t>
            </a:r>
            <a:r>
              <a:rPr lang="en-US" altLang="en-US">
                <a:latin typeface="Arial" charset="0"/>
              </a:rPr>
              <a:t> 	</a:t>
            </a:r>
          </a:p>
        </p:txBody>
      </p:sp>
      <p:sp>
        <p:nvSpPr>
          <p:cNvPr id="5125" name="Text Box 5"/>
          <p:cNvSpPr txBox="1">
            <a:spLocks noChangeArrowheads="1"/>
          </p:cNvSpPr>
          <p:nvPr/>
        </p:nvSpPr>
        <p:spPr bwMode="auto">
          <a:xfrm>
            <a:off x="3733800" y="5105400"/>
            <a:ext cx="1676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a:latin typeface="Arial" charset="0"/>
              </a:rPr>
              <a:t>75.0 g</a:t>
            </a:r>
          </a:p>
        </p:txBody>
      </p:sp>
      <p:sp>
        <p:nvSpPr>
          <p:cNvPr id="5126" name="Text Box 6"/>
          <p:cNvSpPr txBox="1">
            <a:spLocks noChangeArrowheads="1"/>
          </p:cNvSpPr>
          <p:nvPr/>
        </p:nvSpPr>
        <p:spPr bwMode="auto">
          <a:xfrm>
            <a:off x="5029200" y="4800600"/>
            <a:ext cx="1143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a:latin typeface="Arial" charset="0"/>
              </a:rPr>
              <a:t>X 100</a:t>
            </a:r>
          </a:p>
        </p:txBody>
      </p:sp>
      <p:sp>
        <p:nvSpPr>
          <p:cNvPr id="5127" name="Text Box 7"/>
          <p:cNvSpPr txBox="1">
            <a:spLocks noChangeArrowheads="1"/>
          </p:cNvSpPr>
          <p:nvPr/>
        </p:nvSpPr>
        <p:spPr bwMode="auto">
          <a:xfrm>
            <a:off x="6705600" y="4724400"/>
            <a:ext cx="2133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3200" b="1">
                <a:latin typeface="Arial" charset="0"/>
              </a:rPr>
              <a:t>=  66.7 %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blinds(horizontal)">
                                      <p:cBhvr>
                                        <p:cTn id="7" dur="500"/>
                                        <p:tgtEl>
                                          <p:spTgt spid="5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5"/>
                                        </p:tgtEl>
                                        <p:attrNameLst>
                                          <p:attrName>style.visibility</p:attrName>
                                        </p:attrNameLst>
                                      </p:cBhvr>
                                      <p:to>
                                        <p:strVal val="visible"/>
                                      </p:to>
                                    </p:set>
                                    <p:animEffect transition="in" filter="blinds(horizontal)">
                                      <p:cBhvr>
                                        <p:cTn id="12" dur="500"/>
                                        <p:tgtEl>
                                          <p:spTgt spid="51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26"/>
                                        </p:tgtEl>
                                        <p:attrNameLst>
                                          <p:attrName>style.visibility</p:attrName>
                                        </p:attrNameLst>
                                      </p:cBhvr>
                                      <p:to>
                                        <p:strVal val="visible"/>
                                      </p:to>
                                    </p:set>
                                    <p:animEffect transition="in" filter="blinds(horizontal)">
                                      <p:cBhvr>
                                        <p:cTn id="17" dur="500"/>
                                        <p:tgtEl>
                                          <p:spTgt spid="51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27"/>
                                        </p:tgtEl>
                                        <p:attrNameLst>
                                          <p:attrName>style.visibility</p:attrName>
                                        </p:attrNameLst>
                                      </p:cBhvr>
                                      <p:to>
                                        <p:strVal val="visible"/>
                                      </p:to>
                                    </p:set>
                                    <p:animEffect transition="in" filter="blinds(horizontal)">
                                      <p:cBhvr>
                                        <p:cTn id="22" dur="5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5" grpId="0"/>
      <p:bldP spid="5126" grpId="0"/>
      <p:bldP spid="51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u="sng"/>
              <a:t>More Examples!</a:t>
            </a:r>
          </a:p>
        </p:txBody>
      </p:sp>
      <p:sp>
        <p:nvSpPr>
          <p:cNvPr id="6147" name="Rectangle 3"/>
          <p:cNvSpPr>
            <a:spLocks noGrp="1" noChangeArrowheads="1"/>
          </p:cNvSpPr>
          <p:nvPr>
            <p:ph type="body" idx="1"/>
          </p:nvPr>
        </p:nvSpPr>
        <p:spPr>
          <a:xfrm>
            <a:off x="457200" y="1295400"/>
            <a:ext cx="8229600" cy="2438400"/>
          </a:xfrm>
        </p:spPr>
        <p:txBody>
          <a:bodyPr/>
          <a:lstStyle/>
          <a:p>
            <a:r>
              <a:rPr lang="en-US" altLang="en-US" sz="2400" dirty="0"/>
              <a:t>When I was </a:t>
            </a:r>
            <a:r>
              <a:rPr lang="en-US" altLang="en-US" sz="2400" dirty="0" smtClean="0"/>
              <a:t>in second year at university, </a:t>
            </a:r>
            <a:r>
              <a:rPr lang="en-US" altLang="en-US" sz="2400" dirty="0"/>
              <a:t>we had a lab where we were supposed to isolate caffeine from tea leaves.  Most of my caffeine was washed down the drain in a freak accident.  Although I should have had 5.0 g of caffeine, I only ended up with 0.040 g of caffeine and a bad grade on the lab.  What was my percent yield?</a:t>
            </a:r>
          </a:p>
        </p:txBody>
      </p:sp>
      <p:sp>
        <p:nvSpPr>
          <p:cNvPr id="6148" name="Text Box 4"/>
          <p:cNvSpPr txBox="1">
            <a:spLocks noChangeArrowheads="1"/>
          </p:cNvSpPr>
          <p:nvPr/>
        </p:nvSpPr>
        <p:spPr bwMode="auto">
          <a:xfrm>
            <a:off x="2514600" y="4114800"/>
            <a:ext cx="2286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u="sng">
                <a:latin typeface="Arial" charset="0"/>
              </a:rPr>
              <a:t>0.040 g</a:t>
            </a:r>
          </a:p>
        </p:txBody>
      </p:sp>
      <p:sp>
        <p:nvSpPr>
          <p:cNvPr id="6149" name="Text Box 5"/>
          <p:cNvSpPr txBox="1">
            <a:spLocks noChangeArrowheads="1"/>
          </p:cNvSpPr>
          <p:nvPr/>
        </p:nvSpPr>
        <p:spPr bwMode="auto">
          <a:xfrm>
            <a:off x="2590800" y="4648200"/>
            <a:ext cx="1981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a:latin typeface="Arial" charset="0"/>
              </a:rPr>
              <a:t>5.0 g</a:t>
            </a:r>
          </a:p>
        </p:txBody>
      </p:sp>
      <p:sp>
        <p:nvSpPr>
          <p:cNvPr id="6150" name="Text Box 6"/>
          <p:cNvSpPr txBox="1">
            <a:spLocks noChangeArrowheads="1"/>
          </p:cNvSpPr>
          <p:nvPr/>
        </p:nvSpPr>
        <p:spPr bwMode="auto">
          <a:xfrm>
            <a:off x="4038600" y="4343400"/>
            <a:ext cx="1600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a:latin typeface="Arial" charset="0"/>
              </a:rPr>
              <a:t>X 100</a:t>
            </a:r>
          </a:p>
        </p:txBody>
      </p:sp>
      <p:sp>
        <p:nvSpPr>
          <p:cNvPr id="6151" name="Text Box 7"/>
          <p:cNvSpPr txBox="1">
            <a:spLocks noChangeArrowheads="1"/>
          </p:cNvSpPr>
          <p:nvPr/>
        </p:nvSpPr>
        <p:spPr bwMode="auto">
          <a:xfrm>
            <a:off x="5410200" y="4343400"/>
            <a:ext cx="1981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a:latin typeface="Arial" charset="0"/>
              </a:rPr>
              <a:t>=  0.80 %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linds(horizontal)">
                                      <p:cBhvr>
                                        <p:cTn id="7" dur="500"/>
                                        <p:tgtEl>
                                          <p:spTgt spid="6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9"/>
                                        </p:tgtEl>
                                        <p:attrNameLst>
                                          <p:attrName>style.visibility</p:attrName>
                                        </p:attrNameLst>
                                      </p:cBhvr>
                                      <p:to>
                                        <p:strVal val="visible"/>
                                      </p:to>
                                    </p:set>
                                    <p:animEffect transition="in" filter="blinds(horizontal)">
                                      <p:cBhvr>
                                        <p:cTn id="12" dur="500"/>
                                        <p:tgtEl>
                                          <p:spTgt spid="61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50"/>
                                        </p:tgtEl>
                                        <p:attrNameLst>
                                          <p:attrName>style.visibility</p:attrName>
                                        </p:attrNameLst>
                                      </p:cBhvr>
                                      <p:to>
                                        <p:strVal val="visible"/>
                                      </p:to>
                                    </p:set>
                                    <p:animEffect transition="in" filter="blinds(horizontal)">
                                      <p:cBhvr>
                                        <p:cTn id="17" dur="500"/>
                                        <p:tgtEl>
                                          <p:spTgt spid="615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51"/>
                                        </p:tgtEl>
                                        <p:attrNameLst>
                                          <p:attrName>style.visibility</p:attrName>
                                        </p:attrNameLst>
                                      </p:cBhvr>
                                      <p:to>
                                        <p:strVal val="visible"/>
                                      </p:to>
                                    </p:set>
                                    <p:animEffect transition="in" filter="blinds(horizontal)">
                                      <p:cBhvr>
                                        <p:cTn id="22"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p:bldP spid="6150" grpId="0"/>
      <p:bldP spid="61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381000" y="381000"/>
            <a:ext cx="8229600" cy="2590800"/>
          </a:xfrm>
        </p:spPr>
        <p:txBody>
          <a:bodyPr/>
          <a:lstStyle/>
          <a:p>
            <a:pPr marL="609600" indent="-609600">
              <a:buFont typeface="Wingdings" pitchFamily="2" charset="2"/>
              <a:buNone/>
            </a:pPr>
            <a:r>
              <a:rPr lang="en-US" altLang="en-US" dirty="0"/>
              <a:t>2.  A very sloppy student did not wait until </a:t>
            </a:r>
            <a:r>
              <a:rPr lang="en-US" altLang="en-US"/>
              <a:t>his </a:t>
            </a:r>
            <a:r>
              <a:rPr lang="en-US" altLang="en-US" smtClean="0"/>
              <a:t>Pb</a:t>
            </a:r>
            <a:r>
              <a:rPr lang="en-US" altLang="en-US"/>
              <a:t>I</a:t>
            </a:r>
            <a:r>
              <a:rPr lang="en-US" altLang="en-US" sz="1600" smtClean="0"/>
              <a:t>2</a:t>
            </a:r>
            <a:r>
              <a:rPr lang="en-US" altLang="en-US" smtClean="0"/>
              <a:t> </a:t>
            </a:r>
            <a:r>
              <a:rPr lang="en-US" altLang="en-US" dirty="0"/>
              <a:t>was dry before he weighed it.  As a result, his product weighed 2.25 g when it should have been 1.75 g.  What was his percent yield?</a:t>
            </a:r>
          </a:p>
        </p:txBody>
      </p:sp>
      <p:sp>
        <p:nvSpPr>
          <p:cNvPr id="7172" name="Text Box 4"/>
          <p:cNvSpPr txBox="1">
            <a:spLocks noChangeArrowheads="1"/>
          </p:cNvSpPr>
          <p:nvPr/>
        </p:nvSpPr>
        <p:spPr bwMode="auto">
          <a:xfrm>
            <a:off x="2514600" y="3581400"/>
            <a:ext cx="2438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3200" b="1" u="sng">
                <a:latin typeface="Arial" charset="0"/>
              </a:rPr>
              <a:t>2.25 g</a:t>
            </a:r>
          </a:p>
        </p:txBody>
      </p:sp>
      <p:sp>
        <p:nvSpPr>
          <p:cNvPr id="7173" name="Text Box 5"/>
          <p:cNvSpPr txBox="1">
            <a:spLocks noChangeArrowheads="1"/>
          </p:cNvSpPr>
          <p:nvPr/>
        </p:nvSpPr>
        <p:spPr bwMode="auto">
          <a:xfrm>
            <a:off x="2514600" y="4114800"/>
            <a:ext cx="152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3200" b="1">
                <a:latin typeface="Arial" charset="0"/>
              </a:rPr>
              <a:t>1.75 g</a:t>
            </a:r>
          </a:p>
        </p:txBody>
      </p:sp>
      <p:sp>
        <p:nvSpPr>
          <p:cNvPr id="7174" name="Text Box 6"/>
          <p:cNvSpPr txBox="1">
            <a:spLocks noChangeArrowheads="1"/>
          </p:cNvSpPr>
          <p:nvPr/>
        </p:nvSpPr>
        <p:spPr bwMode="auto">
          <a:xfrm>
            <a:off x="3962400" y="3810000"/>
            <a:ext cx="1752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3200" b="1">
                <a:latin typeface="Arial" charset="0"/>
              </a:rPr>
              <a:t>X  100</a:t>
            </a:r>
          </a:p>
        </p:txBody>
      </p:sp>
      <p:sp>
        <p:nvSpPr>
          <p:cNvPr id="7175" name="Text Box 7"/>
          <p:cNvSpPr txBox="1">
            <a:spLocks noChangeArrowheads="1"/>
          </p:cNvSpPr>
          <p:nvPr/>
        </p:nvSpPr>
        <p:spPr bwMode="auto">
          <a:xfrm>
            <a:off x="5486400" y="3733800"/>
            <a:ext cx="2362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3200" b="1">
                <a:latin typeface="Arial" charset="0"/>
              </a:rPr>
              <a:t>=  129%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blinds(horizontal)">
                                      <p:cBhvr>
                                        <p:cTn id="7" dur="500"/>
                                        <p:tgtEl>
                                          <p:spTgt spid="71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3"/>
                                        </p:tgtEl>
                                        <p:attrNameLst>
                                          <p:attrName>style.visibility</p:attrName>
                                        </p:attrNameLst>
                                      </p:cBhvr>
                                      <p:to>
                                        <p:strVal val="visible"/>
                                      </p:to>
                                    </p:set>
                                    <p:animEffect transition="in" filter="blinds(horizontal)">
                                      <p:cBhvr>
                                        <p:cTn id="12" dur="500"/>
                                        <p:tgtEl>
                                          <p:spTgt spid="71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4"/>
                                        </p:tgtEl>
                                        <p:attrNameLst>
                                          <p:attrName>style.visibility</p:attrName>
                                        </p:attrNameLst>
                                      </p:cBhvr>
                                      <p:to>
                                        <p:strVal val="visible"/>
                                      </p:to>
                                    </p:set>
                                    <p:animEffect transition="in" filter="blinds(horizontal)">
                                      <p:cBhvr>
                                        <p:cTn id="17" dur="500"/>
                                        <p:tgtEl>
                                          <p:spTgt spid="71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175"/>
                                        </p:tgtEl>
                                        <p:attrNameLst>
                                          <p:attrName>style.visibility</p:attrName>
                                        </p:attrNameLst>
                                      </p:cBhvr>
                                      <p:to>
                                        <p:strVal val="visible"/>
                                      </p:to>
                                    </p:set>
                                    <p:animEffect transition="in" filter="blinds(horizontal)">
                                      <p:cBhvr>
                                        <p:cTn id="22"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p:bldP spid="7174" grpId="0"/>
      <p:bldP spid="717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381000" y="381000"/>
            <a:ext cx="8229600" cy="4525963"/>
          </a:xfrm>
        </p:spPr>
        <p:txBody>
          <a:bodyPr/>
          <a:lstStyle/>
          <a:p>
            <a:pPr marL="609600" indent="-609600">
              <a:buFont typeface="Wingdings" pitchFamily="2" charset="2"/>
              <a:buNone/>
            </a:pPr>
            <a:r>
              <a:rPr lang="en-US" altLang="en-US"/>
              <a:t>3.  What is the theoretical yield if 5.50 grams of hydrogen react with nitrogen to form ammonia?  </a:t>
            </a:r>
          </a:p>
          <a:p>
            <a:pPr marL="609600" indent="-609600">
              <a:buFont typeface="Wingdings" pitchFamily="2" charset="2"/>
              <a:buNone/>
            </a:pPr>
            <a:r>
              <a:rPr lang="en-US" altLang="en-US"/>
              <a:t>			H</a:t>
            </a:r>
            <a:r>
              <a:rPr lang="en-US" altLang="en-US" baseline="-25000"/>
              <a:t>2</a:t>
            </a:r>
            <a:r>
              <a:rPr lang="en-US" altLang="en-US"/>
              <a:t>   +    N</a:t>
            </a:r>
            <a:r>
              <a:rPr lang="en-US" altLang="en-US" baseline="-25000"/>
              <a:t>2</a:t>
            </a:r>
            <a:r>
              <a:rPr lang="en-US" altLang="en-US"/>
              <a:t> </a:t>
            </a:r>
            <a:r>
              <a:rPr lang="en-US" altLang="en-US">
                <a:sym typeface="Wingdings" pitchFamily="2" charset="2"/>
              </a:rPr>
              <a:t></a:t>
            </a:r>
            <a:r>
              <a:rPr lang="en-US" altLang="en-US"/>
              <a:t>    NH</a:t>
            </a:r>
            <a:r>
              <a:rPr lang="en-US" altLang="en-US" baseline="-25000"/>
              <a:t>3</a:t>
            </a:r>
          </a:p>
        </p:txBody>
      </p:sp>
      <p:sp>
        <p:nvSpPr>
          <p:cNvPr id="8196" name="Text Box 4"/>
          <p:cNvSpPr txBox="1">
            <a:spLocks noChangeArrowheads="1"/>
          </p:cNvSpPr>
          <p:nvPr/>
        </p:nvSpPr>
        <p:spPr bwMode="auto">
          <a:xfrm>
            <a:off x="1905000" y="19812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a:latin typeface="Arial" charset="0"/>
              </a:rPr>
              <a:t>3</a:t>
            </a:r>
          </a:p>
        </p:txBody>
      </p:sp>
      <p:sp>
        <p:nvSpPr>
          <p:cNvPr id="8197" name="Text Box 5"/>
          <p:cNvSpPr txBox="1">
            <a:spLocks noChangeArrowheads="1"/>
          </p:cNvSpPr>
          <p:nvPr/>
        </p:nvSpPr>
        <p:spPr bwMode="auto">
          <a:xfrm>
            <a:off x="4876800" y="19812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a:latin typeface="Arial" charset="0"/>
              </a:rPr>
              <a:t>2</a:t>
            </a:r>
          </a:p>
        </p:txBody>
      </p:sp>
      <p:sp>
        <p:nvSpPr>
          <p:cNvPr id="8209" name="Text Box 17"/>
          <p:cNvSpPr txBox="1">
            <a:spLocks noChangeArrowheads="1"/>
          </p:cNvSpPr>
          <p:nvPr/>
        </p:nvSpPr>
        <p:spPr bwMode="auto">
          <a:xfrm>
            <a:off x="762000" y="4419600"/>
            <a:ext cx="7239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b="1" dirty="0">
                <a:latin typeface="Arial" charset="0"/>
              </a:rPr>
              <a:t>=  </a:t>
            </a:r>
            <a:r>
              <a:rPr lang="en-US" altLang="en-US" sz="2800" b="1" dirty="0" smtClean="0">
                <a:latin typeface="Arial" charset="0"/>
              </a:rPr>
              <a:t>30.9 </a:t>
            </a:r>
            <a:r>
              <a:rPr lang="en-US" altLang="en-US" sz="2800" b="1" dirty="0">
                <a:latin typeface="Arial" charset="0"/>
              </a:rPr>
              <a:t>grams NH</a:t>
            </a:r>
            <a:r>
              <a:rPr lang="en-US" altLang="en-US" sz="2800" b="1" baseline="-25000" dirty="0">
                <a:latin typeface="Arial" charset="0"/>
              </a:rPr>
              <a:t>3</a:t>
            </a:r>
            <a:r>
              <a:rPr lang="en-US" altLang="en-US" sz="2800" b="1" dirty="0">
                <a:latin typeface="Arial" charset="0"/>
              </a:rPr>
              <a:t> = Theoretical Yield!!!!</a:t>
            </a:r>
          </a:p>
        </p:txBody>
      </p:sp>
      <p:sp>
        <p:nvSpPr>
          <p:cNvPr id="8210" name="Text Box 18"/>
          <p:cNvSpPr txBox="1">
            <a:spLocks noChangeArrowheads="1"/>
          </p:cNvSpPr>
          <p:nvPr/>
        </p:nvSpPr>
        <p:spPr bwMode="auto">
          <a:xfrm>
            <a:off x="457200" y="5105400"/>
            <a:ext cx="8686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400">
                <a:latin typeface="Arial" charset="0"/>
              </a:rPr>
              <a:t>Only 20.4 grams of ammonia is actually produced in the lab.  What is the percent yield?</a:t>
            </a:r>
          </a:p>
        </p:txBody>
      </p:sp>
      <p:sp>
        <p:nvSpPr>
          <p:cNvPr id="8211" name="Text Box 19"/>
          <p:cNvSpPr txBox="1">
            <a:spLocks noChangeArrowheads="1"/>
          </p:cNvSpPr>
          <p:nvPr/>
        </p:nvSpPr>
        <p:spPr bwMode="auto">
          <a:xfrm>
            <a:off x="4419600" y="56388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400" b="1" u="sng">
                <a:latin typeface="Arial" charset="0"/>
              </a:rPr>
              <a:t>20.4 g</a:t>
            </a:r>
          </a:p>
        </p:txBody>
      </p:sp>
      <p:sp>
        <p:nvSpPr>
          <p:cNvPr id="8212" name="Text Box 20"/>
          <p:cNvSpPr txBox="1">
            <a:spLocks noChangeArrowheads="1"/>
          </p:cNvSpPr>
          <p:nvPr/>
        </p:nvSpPr>
        <p:spPr bwMode="auto">
          <a:xfrm>
            <a:off x="4419600" y="6019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400" b="1" dirty="0" smtClean="0">
                <a:latin typeface="Arial" charset="0"/>
              </a:rPr>
              <a:t>30.9 </a:t>
            </a:r>
            <a:r>
              <a:rPr lang="en-US" altLang="en-US" sz="2400" b="1" dirty="0">
                <a:latin typeface="Arial" charset="0"/>
              </a:rPr>
              <a:t>g</a:t>
            </a:r>
          </a:p>
        </p:txBody>
      </p:sp>
      <p:sp>
        <p:nvSpPr>
          <p:cNvPr id="8213" name="Text Box 21"/>
          <p:cNvSpPr txBox="1">
            <a:spLocks noChangeArrowheads="1"/>
          </p:cNvSpPr>
          <p:nvPr/>
        </p:nvSpPr>
        <p:spPr bwMode="auto">
          <a:xfrm>
            <a:off x="5715000" y="58674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b="1">
                <a:latin typeface="Arial" charset="0"/>
              </a:rPr>
              <a:t>X 100</a:t>
            </a:r>
          </a:p>
        </p:txBody>
      </p:sp>
      <p:sp>
        <p:nvSpPr>
          <p:cNvPr id="8214" name="Text Box 22"/>
          <p:cNvSpPr txBox="1">
            <a:spLocks noChangeArrowheads="1"/>
          </p:cNvSpPr>
          <p:nvPr/>
        </p:nvSpPr>
        <p:spPr bwMode="auto">
          <a:xfrm>
            <a:off x="6629400" y="5715000"/>
            <a:ext cx="190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2800" dirty="0">
                <a:latin typeface="Arial" charset="0"/>
              </a:rPr>
              <a:t>= </a:t>
            </a:r>
            <a:r>
              <a:rPr lang="en-US" altLang="en-US" sz="2800" dirty="0" smtClean="0">
                <a:latin typeface="Arial" charset="0"/>
              </a:rPr>
              <a:t>66.0 </a:t>
            </a:r>
            <a:r>
              <a:rPr lang="en-US" altLang="en-US" sz="2800" dirty="0">
                <a:latin typeface="Arial" charset="0"/>
              </a:rPr>
              <a:t>% yield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blinds(horizontal)">
                                      <p:cBhvr>
                                        <p:cTn id="7" dur="5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7"/>
                                        </p:tgtEl>
                                        <p:attrNameLst>
                                          <p:attrName>style.visibility</p:attrName>
                                        </p:attrNameLst>
                                      </p:cBhvr>
                                      <p:to>
                                        <p:strVal val="visible"/>
                                      </p:to>
                                    </p:set>
                                    <p:animEffect transition="in" filter="blinds(horizontal)">
                                      <p:cBhvr>
                                        <p:cTn id="12" dur="500"/>
                                        <p:tgtEl>
                                          <p:spTgt spid="81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209"/>
                                        </p:tgtEl>
                                        <p:attrNameLst>
                                          <p:attrName>style.visibility</p:attrName>
                                        </p:attrNameLst>
                                      </p:cBhvr>
                                      <p:to>
                                        <p:strVal val="visible"/>
                                      </p:to>
                                    </p:set>
                                    <p:animEffect transition="in" filter="blinds(horizontal)">
                                      <p:cBhvr>
                                        <p:cTn id="17" dur="500"/>
                                        <p:tgtEl>
                                          <p:spTgt spid="820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210"/>
                                        </p:tgtEl>
                                        <p:attrNameLst>
                                          <p:attrName>style.visibility</p:attrName>
                                        </p:attrNameLst>
                                      </p:cBhvr>
                                      <p:to>
                                        <p:strVal val="visible"/>
                                      </p:to>
                                    </p:set>
                                    <p:animEffect transition="in" filter="blinds(horizontal)">
                                      <p:cBhvr>
                                        <p:cTn id="22" dur="500"/>
                                        <p:tgtEl>
                                          <p:spTgt spid="82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211"/>
                                        </p:tgtEl>
                                        <p:attrNameLst>
                                          <p:attrName>style.visibility</p:attrName>
                                        </p:attrNameLst>
                                      </p:cBhvr>
                                      <p:to>
                                        <p:strVal val="visible"/>
                                      </p:to>
                                    </p:set>
                                    <p:animEffect transition="in" filter="blinds(horizontal)">
                                      <p:cBhvr>
                                        <p:cTn id="27" dur="500"/>
                                        <p:tgtEl>
                                          <p:spTgt spid="821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212"/>
                                        </p:tgtEl>
                                        <p:attrNameLst>
                                          <p:attrName>style.visibility</p:attrName>
                                        </p:attrNameLst>
                                      </p:cBhvr>
                                      <p:to>
                                        <p:strVal val="visible"/>
                                      </p:to>
                                    </p:set>
                                    <p:animEffect transition="in" filter="blinds(horizontal)">
                                      <p:cBhvr>
                                        <p:cTn id="32" dur="500"/>
                                        <p:tgtEl>
                                          <p:spTgt spid="82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213"/>
                                        </p:tgtEl>
                                        <p:attrNameLst>
                                          <p:attrName>style.visibility</p:attrName>
                                        </p:attrNameLst>
                                      </p:cBhvr>
                                      <p:to>
                                        <p:strVal val="visible"/>
                                      </p:to>
                                    </p:set>
                                    <p:animEffect transition="in" filter="blinds(horizontal)">
                                      <p:cBhvr>
                                        <p:cTn id="37" dur="500"/>
                                        <p:tgtEl>
                                          <p:spTgt spid="821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214"/>
                                        </p:tgtEl>
                                        <p:attrNameLst>
                                          <p:attrName>style.visibility</p:attrName>
                                        </p:attrNameLst>
                                      </p:cBhvr>
                                      <p:to>
                                        <p:strVal val="visible"/>
                                      </p:to>
                                    </p:set>
                                    <p:animEffect transition="in" filter="blinds(horizontal)">
                                      <p:cBhvr>
                                        <p:cTn id="42" dur="500"/>
                                        <p:tgtEl>
                                          <p:spTgt spid="8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p:bldP spid="8209" grpId="0"/>
      <p:bldP spid="8210" grpId="0"/>
      <p:bldP spid="8211" grpId="0"/>
      <p:bldP spid="8212" grpId="0"/>
      <p:bldP spid="8213" grpId="0"/>
      <p:bldP spid="82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Page 338 #1,2</a:t>
            </a:r>
          </a:p>
          <a:p>
            <a:r>
              <a:rPr lang="en-US" dirty="0" smtClean="0"/>
              <a:t>Page 339 #7,12</a:t>
            </a:r>
            <a:endParaRPr lang="en-US" dirty="0"/>
          </a:p>
        </p:txBody>
      </p:sp>
    </p:spTree>
    <p:extLst>
      <p:ext uri="{BB962C8B-B14F-4D97-AF65-F5344CB8AC3E}">
        <p14:creationId xmlns:p14="http://schemas.microsoft.com/office/powerpoint/2010/main" val="4010245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Slit</Template>
  <TotalTime>56</TotalTime>
  <Words>328</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Slit</vt:lpstr>
      <vt:lpstr>Percent Yield and Stoichiometry</vt:lpstr>
      <vt:lpstr>PowerPoint Presentation</vt:lpstr>
      <vt:lpstr>PowerPoint Presentation</vt:lpstr>
      <vt:lpstr>Example:</vt:lpstr>
      <vt:lpstr>More Examples!</vt:lpstr>
      <vt:lpstr>PowerPoint Presentation</vt:lpstr>
      <vt:lpstr>PowerPoint Presentation</vt:lpstr>
      <vt:lpstr>Homework</vt:lpstr>
    </vt:vector>
  </TitlesOfParts>
  <Company>WUSHD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Percent Yield and Stoichiometry</dc:title>
  <dc:creator>J. Seguin</dc:creator>
  <cp:lastModifiedBy>James Seguin</cp:lastModifiedBy>
  <cp:revision>19</cp:revision>
  <dcterms:created xsi:type="dcterms:W3CDTF">2011-01-11T22:32:24Z</dcterms:created>
  <dcterms:modified xsi:type="dcterms:W3CDTF">2016-04-28T14:12:51Z</dcterms:modified>
</cp:coreProperties>
</file>