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0BF84E8-ED7C-4CAE-90CC-0E42B9890214}" type="datetimeFigureOut">
              <a:rPr lang="en-US" smtClean="0"/>
              <a:t>2014/02/06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14B6-538A-4026-9783-5A38C02E21A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F84E8-ED7C-4CAE-90CC-0E42B9890214}" type="datetimeFigureOut">
              <a:rPr lang="en-US" smtClean="0"/>
              <a:t>2014/02/06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F84E8-ED7C-4CAE-90CC-0E42B9890214}" type="datetimeFigureOut">
              <a:rPr lang="en-US" smtClean="0"/>
              <a:t>2014/02/06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F84E8-ED7C-4CAE-90CC-0E42B9890214}" type="datetimeFigureOut">
              <a:rPr lang="en-US" smtClean="0"/>
              <a:t>2014/02/06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BF84E8-ED7C-4CAE-90CC-0E42B9890214}" type="datetimeFigureOut">
              <a:rPr lang="en-US" smtClean="0"/>
              <a:t>2014/02/06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14B6-538A-4026-9783-5A38C02E21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BF84E8-ED7C-4CAE-90CC-0E42B9890214}" type="datetimeFigureOut">
              <a:rPr lang="en-US" smtClean="0"/>
              <a:t>2014/02/06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BF84E8-ED7C-4CAE-90CC-0E42B9890214}" type="datetimeFigureOut">
              <a:rPr lang="en-US" smtClean="0"/>
              <a:t>2014/02/06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BF84E8-ED7C-4CAE-90CC-0E42B9890214}" type="datetimeFigureOut">
              <a:rPr lang="en-US" smtClean="0"/>
              <a:t>2014/02/06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F84E8-ED7C-4CAE-90CC-0E42B9890214}" type="datetimeFigureOut">
              <a:rPr lang="en-US" smtClean="0"/>
              <a:t>2014/02/06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714B6-538A-4026-9783-5A38C02E21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BF84E8-ED7C-4CAE-90CC-0E42B9890214}" type="datetimeFigureOut">
              <a:rPr lang="en-US" smtClean="0"/>
              <a:t>2014/02/06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714B6-538A-4026-9783-5A38C02E21A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0BF84E8-ED7C-4CAE-90CC-0E42B9890214}" type="datetimeFigureOut">
              <a:rPr lang="en-US" smtClean="0"/>
              <a:t>2014/02/06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1A714B6-538A-4026-9783-5A38C02E21A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0BF84E8-ED7C-4CAE-90CC-0E42B9890214}" type="datetimeFigureOut">
              <a:rPr lang="en-US" smtClean="0"/>
              <a:t>2014/02/06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1A714B6-538A-4026-9783-5A38C02E21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Periodic Trends</a:t>
            </a:r>
            <a:endParaRPr lang="en-US" dirty="0"/>
          </a:p>
        </p:txBody>
      </p:sp>
      <p:sp>
        <p:nvSpPr>
          <p:cNvPr id="3" name="Subtitle 2"/>
          <p:cNvSpPr>
            <a:spLocks noGrp="1"/>
          </p:cNvSpPr>
          <p:nvPr>
            <p:ph type="subTitle" idx="1"/>
          </p:nvPr>
        </p:nvSpPr>
        <p:spPr/>
        <p:txBody>
          <a:bodyPr/>
          <a:lstStyle/>
          <a:p>
            <a:r>
              <a:rPr lang="en-US" dirty="0" smtClean="0"/>
              <a:t>Ionic Radius</a:t>
            </a:r>
          </a:p>
          <a:p>
            <a:r>
              <a:rPr lang="en-US" dirty="0" smtClean="0"/>
              <a:t>Ionization Energy</a:t>
            </a:r>
          </a:p>
          <a:p>
            <a:r>
              <a:rPr lang="en-US" dirty="0" smtClean="0"/>
              <a:t>Electron Affinity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Second and Higher Ionization Energies</a:t>
            </a:r>
            <a:endParaRPr lang="en-US" dirty="0"/>
          </a:p>
        </p:txBody>
      </p:sp>
      <p:sp>
        <p:nvSpPr>
          <p:cNvPr id="3" name="Content Placeholder 2"/>
          <p:cNvSpPr>
            <a:spLocks noGrp="1"/>
          </p:cNvSpPr>
          <p:nvPr>
            <p:ph idx="1"/>
          </p:nvPr>
        </p:nvSpPr>
        <p:spPr>
          <a:xfrm>
            <a:off x="457200" y="1524001"/>
            <a:ext cx="8229600" cy="4876800"/>
          </a:xfrm>
        </p:spPr>
        <p:txBody>
          <a:bodyPr>
            <a:normAutofit fontScale="92500" lnSpcReduction="10000"/>
          </a:bodyPr>
          <a:lstStyle/>
          <a:p>
            <a:r>
              <a:rPr lang="en-US" dirty="0" smtClean="0"/>
              <a:t>Definition</a:t>
            </a:r>
            <a:r>
              <a:rPr lang="en-US" dirty="0"/>
              <a:t>:  Second Ionization Energy is the energy required to remove a second outermost electron from a ground state atom. </a:t>
            </a:r>
            <a:br>
              <a:rPr lang="en-US" dirty="0"/>
            </a:br>
            <a:r>
              <a:rPr lang="en-US" dirty="0"/>
              <a:t/>
            </a:r>
            <a:br>
              <a:rPr lang="en-US" dirty="0"/>
            </a:br>
            <a:r>
              <a:rPr lang="en-US" dirty="0"/>
              <a:t>Subsequent ionization energies </a:t>
            </a:r>
            <a:r>
              <a:rPr lang="en-US" dirty="0" smtClean="0"/>
              <a:t>increase and become a maximum </a:t>
            </a:r>
            <a:r>
              <a:rPr lang="en-US" dirty="0"/>
              <a:t>once an ion has reached the state like that of a noble gas.  </a:t>
            </a:r>
            <a:r>
              <a:rPr lang="en-US" dirty="0" smtClean="0"/>
              <a:t>It </a:t>
            </a:r>
            <a:r>
              <a:rPr lang="en-US" dirty="0"/>
              <a:t>becomes extremely difficult to remove an electron from an atom once it loses enough electrons to lose an entire energy level so that its valence shell is filled.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Affinity</a:t>
            </a:r>
            <a:endParaRPr lang="en-US" dirty="0"/>
          </a:p>
        </p:txBody>
      </p:sp>
      <p:sp>
        <p:nvSpPr>
          <p:cNvPr id="3" name="Content Placeholder 2"/>
          <p:cNvSpPr>
            <a:spLocks noGrp="1"/>
          </p:cNvSpPr>
          <p:nvPr>
            <p:ph idx="1"/>
          </p:nvPr>
        </p:nvSpPr>
        <p:spPr>
          <a:xfrm>
            <a:off x="457200" y="1524001"/>
            <a:ext cx="8229600" cy="4876800"/>
          </a:xfrm>
        </p:spPr>
        <p:txBody>
          <a:bodyPr/>
          <a:lstStyle/>
          <a:p>
            <a:r>
              <a:rPr lang="en-US" dirty="0" smtClean="0"/>
              <a:t>The energy change (energy released) that occurs when an electron is ADDED to a neutral atom in the gaseous state to form an anion.</a:t>
            </a:r>
            <a:endParaRPr lang="en-US" dirty="0"/>
          </a:p>
        </p:txBody>
      </p:sp>
      <p:pic>
        <p:nvPicPr>
          <p:cNvPr id="5" name="Picture 4" descr="PT-ElectronAffinities.png"/>
          <p:cNvPicPr>
            <a:picLocks noChangeAspect="1"/>
          </p:cNvPicPr>
          <p:nvPr/>
        </p:nvPicPr>
        <p:blipFill>
          <a:blip r:embed="rId2" cstate="print"/>
          <a:stretch>
            <a:fillRect/>
          </a:stretch>
        </p:blipFill>
        <p:spPr>
          <a:xfrm>
            <a:off x="914400" y="3581400"/>
            <a:ext cx="7391400" cy="273205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 Trend</a:t>
            </a:r>
            <a:endParaRPr lang="en-US" dirty="0"/>
          </a:p>
        </p:txBody>
      </p:sp>
      <p:sp>
        <p:nvSpPr>
          <p:cNvPr id="3" name="Content Placeholder 2"/>
          <p:cNvSpPr>
            <a:spLocks noGrp="1"/>
          </p:cNvSpPr>
          <p:nvPr>
            <p:ph idx="1"/>
          </p:nvPr>
        </p:nvSpPr>
        <p:spPr/>
        <p:txBody>
          <a:bodyPr/>
          <a:lstStyle/>
          <a:p>
            <a:r>
              <a:rPr lang="en-US" dirty="0" smtClean="0"/>
              <a:t>Across a period the EA generally increases up to the Halogens and drops off significantly with the Noble Gases.</a:t>
            </a:r>
          </a:p>
          <a:p>
            <a:r>
              <a:rPr lang="en-US" dirty="0" smtClean="0"/>
              <a:t>Down a group the EA generally decreases.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Increasing Trends</a:t>
            </a:r>
            <a:endParaRPr lang="en-US" dirty="0"/>
          </a:p>
        </p:txBody>
      </p:sp>
      <p:pic>
        <p:nvPicPr>
          <p:cNvPr id="6" name="Content Placeholder 5" descr="trend summary.jpg"/>
          <p:cNvPicPr>
            <a:picLocks noGrp="1" noChangeAspect="1"/>
          </p:cNvPicPr>
          <p:nvPr>
            <p:ph idx="1"/>
          </p:nvPr>
        </p:nvPicPr>
        <p:blipFill>
          <a:blip r:embed="rId2" cstate="print"/>
          <a:stretch>
            <a:fillRect/>
          </a:stretch>
        </p:blipFill>
        <p:spPr>
          <a:xfrm>
            <a:off x="854960" y="1676400"/>
            <a:ext cx="7450840" cy="48336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Read pages </a:t>
            </a:r>
            <a:r>
              <a:rPr lang="en-US" dirty="0" smtClean="0"/>
              <a:t>36-41</a:t>
            </a:r>
            <a:endParaRPr lang="en-US" dirty="0" smtClean="0"/>
          </a:p>
          <a:p>
            <a:r>
              <a:rPr lang="en-US" dirty="0" smtClean="0"/>
              <a:t>Questions:</a:t>
            </a:r>
          </a:p>
          <a:p>
            <a:pPr>
              <a:buNone/>
            </a:pPr>
            <a:r>
              <a:rPr lang="en-US" dirty="0" smtClean="0"/>
              <a:t> page </a:t>
            </a:r>
            <a:r>
              <a:rPr lang="en-US" dirty="0" smtClean="0"/>
              <a:t>41 </a:t>
            </a:r>
            <a:r>
              <a:rPr lang="en-US" smtClean="0"/>
              <a:t>#</a:t>
            </a:r>
            <a:r>
              <a:rPr lang="en-US" smtClean="0"/>
              <a:t>1-6,8</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Ionic Radius</a:t>
            </a:r>
            <a:endParaRPr lang="en-US" dirty="0"/>
          </a:p>
        </p:txBody>
      </p:sp>
      <p:sp>
        <p:nvSpPr>
          <p:cNvPr id="3" name="Content Placeholder 2"/>
          <p:cNvSpPr>
            <a:spLocks noGrp="1"/>
          </p:cNvSpPr>
          <p:nvPr>
            <p:ph idx="1"/>
          </p:nvPr>
        </p:nvSpPr>
        <p:spPr/>
        <p:txBody>
          <a:bodyPr/>
          <a:lstStyle/>
          <a:p>
            <a:r>
              <a:rPr lang="en-US" dirty="0" smtClean="0"/>
              <a:t>The average distance from the centre of the nucleus to the outer edge where electrons may be found for an ION (charged atom)</a:t>
            </a:r>
          </a:p>
          <a:p>
            <a:r>
              <a:rPr lang="en-US" dirty="0" err="1" smtClean="0"/>
              <a:t>Cation</a:t>
            </a:r>
            <a:r>
              <a:rPr lang="en-US" dirty="0" smtClean="0"/>
              <a:t> – a positive charged ion formed by the loss of one or more electrons</a:t>
            </a:r>
          </a:p>
          <a:p>
            <a:r>
              <a:rPr lang="en-US" dirty="0" smtClean="0"/>
              <a:t>Anion – a negative charged ion formed by the addition of one or more electrons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Trend</a:t>
            </a:r>
            <a:endParaRPr lang="en-US" dirty="0"/>
          </a:p>
        </p:txBody>
      </p:sp>
      <p:sp>
        <p:nvSpPr>
          <p:cNvPr id="3" name="Content Placeholder 2"/>
          <p:cNvSpPr>
            <a:spLocks noGrp="1"/>
          </p:cNvSpPr>
          <p:nvPr>
            <p:ph idx="1"/>
          </p:nvPr>
        </p:nvSpPr>
        <p:spPr/>
        <p:txBody>
          <a:bodyPr/>
          <a:lstStyle/>
          <a:p>
            <a:r>
              <a:rPr lang="en-US" dirty="0" smtClean="0"/>
              <a:t>In general all </a:t>
            </a:r>
            <a:r>
              <a:rPr lang="en-US" dirty="0" err="1" smtClean="0"/>
              <a:t>cations</a:t>
            </a:r>
            <a:r>
              <a:rPr lang="en-US" dirty="0" smtClean="0"/>
              <a:t> become smaller than their corresponding atom</a:t>
            </a:r>
          </a:p>
          <a:p>
            <a:r>
              <a:rPr lang="en-US" dirty="0" smtClean="0"/>
              <a:t>In general all anions become larger than their corresponding atom.</a:t>
            </a:r>
          </a:p>
          <a:p>
            <a:endParaRPr lang="en-US" dirty="0"/>
          </a:p>
          <a:p>
            <a:r>
              <a:rPr lang="en-US" dirty="0" smtClean="0"/>
              <a:t>Explain WHY using what we talked about yesterday.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Cation</a:t>
            </a:r>
            <a:endParaRPr lang="en-US" dirty="0"/>
          </a:p>
        </p:txBody>
      </p:sp>
      <p:sp>
        <p:nvSpPr>
          <p:cNvPr id="3" name="Content Placeholder 2"/>
          <p:cNvSpPr>
            <a:spLocks noGrp="1"/>
          </p:cNvSpPr>
          <p:nvPr>
            <p:ph idx="1"/>
          </p:nvPr>
        </p:nvSpPr>
        <p:spPr>
          <a:xfrm>
            <a:off x="457200" y="1371599"/>
            <a:ext cx="8229600" cy="3124201"/>
          </a:xfrm>
        </p:spPr>
        <p:txBody>
          <a:bodyPr>
            <a:normAutofit fontScale="92500" lnSpcReduction="10000"/>
          </a:bodyPr>
          <a:lstStyle/>
          <a:p>
            <a:r>
              <a:rPr lang="en-US" dirty="0"/>
              <a:t>W</a:t>
            </a:r>
            <a:r>
              <a:rPr lang="en-US" dirty="0" smtClean="0"/>
              <a:t>hen an atom forms a positive ion, electrons are lost so that the atom has the same number of electrons as the closest Noble Gas. In doing so, an entire energy level is lost.</a:t>
            </a:r>
          </a:p>
          <a:p>
            <a:r>
              <a:rPr lang="en-US" dirty="0" smtClean="0"/>
              <a:t>The force of attraction of the nucleus is now shared among fewer electrons and therefore stronger, resulting in a smaller radius.</a:t>
            </a:r>
            <a:endParaRPr lang="en-US" dirty="0"/>
          </a:p>
        </p:txBody>
      </p:sp>
      <p:pic>
        <p:nvPicPr>
          <p:cNvPr id="4" name="Picture 3" descr="metal ions.jpg"/>
          <p:cNvPicPr>
            <a:picLocks noChangeAspect="1"/>
          </p:cNvPicPr>
          <p:nvPr/>
        </p:nvPicPr>
        <p:blipFill>
          <a:blip r:embed="rId2" cstate="print"/>
          <a:stretch>
            <a:fillRect/>
          </a:stretch>
        </p:blipFill>
        <p:spPr>
          <a:xfrm>
            <a:off x="3352800" y="4343400"/>
            <a:ext cx="2000250" cy="22764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Anion</a:t>
            </a:r>
            <a:endParaRPr lang="en-US" dirty="0"/>
          </a:p>
        </p:txBody>
      </p:sp>
      <p:sp>
        <p:nvSpPr>
          <p:cNvPr id="3" name="Content Placeholder 2"/>
          <p:cNvSpPr>
            <a:spLocks noGrp="1"/>
          </p:cNvSpPr>
          <p:nvPr>
            <p:ph idx="1"/>
          </p:nvPr>
        </p:nvSpPr>
        <p:spPr>
          <a:xfrm>
            <a:off x="457200" y="1447801"/>
            <a:ext cx="8229600" cy="3428999"/>
          </a:xfrm>
        </p:spPr>
        <p:txBody>
          <a:bodyPr>
            <a:normAutofit lnSpcReduction="10000"/>
          </a:bodyPr>
          <a:lstStyle/>
          <a:p>
            <a:r>
              <a:rPr lang="en-US" dirty="0" smtClean="0"/>
              <a:t>When an atom forms a negative ion, electrons are gained so that the atom has the same number of electrons as the closest Noble Gas. </a:t>
            </a:r>
          </a:p>
          <a:p>
            <a:r>
              <a:rPr lang="en-US" dirty="0" smtClean="0"/>
              <a:t>The force of attraction of the nucleus is now shared among more electrons and therefore weaker, resulting in a larger radius.</a:t>
            </a:r>
          </a:p>
          <a:p>
            <a:endParaRPr lang="en-US" dirty="0"/>
          </a:p>
        </p:txBody>
      </p:sp>
      <p:pic>
        <p:nvPicPr>
          <p:cNvPr id="4" name="Picture 3" descr="halogen ions.jpg"/>
          <p:cNvPicPr>
            <a:picLocks noChangeAspect="1"/>
          </p:cNvPicPr>
          <p:nvPr/>
        </p:nvPicPr>
        <p:blipFill>
          <a:blip r:embed="rId2" cstate="print"/>
          <a:stretch>
            <a:fillRect/>
          </a:stretch>
        </p:blipFill>
        <p:spPr>
          <a:xfrm>
            <a:off x="3352800" y="4648200"/>
            <a:ext cx="2188384" cy="1981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Ionization Energy</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The quantity of energy required to remove an electron from an atom or ion in the gaseous state. (form a </a:t>
            </a:r>
            <a:r>
              <a:rPr lang="en-US" dirty="0" err="1" smtClean="0"/>
              <a:t>cation</a:t>
            </a:r>
            <a:r>
              <a:rPr lang="en-US" dirty="0" smtClean="0"/>
              <a:t>).</a:t>
            </a:r>
          </a:p>
          <a:p>
            <a:r>
              <a:rPr lang="en-US" dirty="0" smtClean="0"/>
              <a:t>There may be more than one electron that can be removed so it is usually specified which electron is being removed. 1</a:t>
            </a:r>
            <a:r>
              <a:rPr lang="en-US" baseline="30000" dirty="0" smtClean="0"/>
              <a:t>st</a:t>
            </a:r>
            <a:r>
              <a:rPr lang="en-US" dirty="0" smtClean="0"/>
              <a:t> IE is the energy required to remove the most loosely held electron. Etc.</a:t>
            </a:r>
          </a:p>
          <a:p>
            <a:endParaRPr lang="en-US" dirty="0"/>
          </a:p>
        </p:txBody>
      </p:sp>
      <p:pic>
        <p:nvPicPr>
          <p:cNvPr id="5" name="Picture 4" descr="ie.jpg"/>
          <p:cNvPicPr>
            <a:picLocks noChangeAspect="1"/>
          </p:cNvPicPr>
          <p:nvPr/>
        </p:nvPicPr>
        <p:blipFill>
          <a:blip r:embed="rId2" cstate="print"/>
          <a:stretch>
            <a:fillRect/>
          </a:stretch>
        </p:blipFill>
        <p:spPr>
          <a:xfrm>
            <a:off x="762000" y="5257800"/>
            <a:ext cx="7467600" cy="1295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in Ionization Energy</a:t>
            </a:r>
            <a:endParaRPr lang="en-US" dirty="0"/>
          </a:p>
        </p:txBody>
      </p:sp>
      <p:pic>
        <p:nvPicPr>
          <p:cNvPr id="4" name="Content Placeholder 3" descr="ie graph.jpg"/>
          <p:cNvPicPr>
            <a:picLocks noGrp="1" noChangeAspect="1"/>
          </p:cNvPicPr>
          <p:nvPr>
            <p:ph idx="1"/>
          </p:nvPr>
        </p:nvPicPr>
        <p:blipFill>
          <a:blip r:embed="rId2" cstate="print"/>
          <a:stretch>
            <a:fillRect/>
          </a:stretch>
        </p:blipFill>
        <p:spPr>
          <a:xfrm>
            <a:off x="1479426" y="2590800"/>
            <a:ext cx="5607174" cy="4020238"/>
          </a:xfrm>
        </p:spPr>
      </p:pic>
      <p:sp>
        <p:nvSpPr>
          <p:cNvPr id="5" name="TextBox 4"/>
          <p:cNvSpPr txBox="1"/>
          <p:nvPr/>
        </p:nvSpPr>
        <p:spPr>
          <a:xfrm>
            <a:off x="762000" y="1371600"/>
            <a:ext cx="7924800" cy="1569660"/>
          </a:xfrm>
          <a:prstGeom prst="rect">
            <a:avLst/>
          </a:prstGeom>
          <a:noFill/>
        </p:spPr>
        <p:txBody>
          <a:bodyPr wrap="square" rtlCol="0">
            <a:spAutoFit/>
          </a:bodyPr>
          <a:lstStyle/>
          <a:p>
            <a:r>
              <a:rPr lang="en-US" sz="3200" dirty="0" smtClean="0"/>
              <a:t>Using the graph, determine the trend for IE across a period as well as in a group. Explain why.</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 Trend Explained</a:t>
            </a:r>
            <a:endParaRPr lang="en-US" dirty="0"/>
          </a:p>
        </p:txBody>
      </p:sp>
      <p:sp>
        <p:nvSpPr>
          <p:cNvPr id="3" name="Content Placeholder 2"/>
          <p:cNvSpPr>
            <a:spLocks noGrp="1"/>
          </p:cNvSpPr>
          <p:nvPr>
            <p:ph idx="1"/>
          </p:nvPr>
        </p:nvSpPr>
        <p:spPr>
          <a:xfrm>
            <a:off x="457200" y="1524001"/>
            <a:ext cx="8229600" cy="4876800"/>
          </a:xfrm>
        </p:spPr>
        <p:txBody>
          <a:bodyPr>
            <a:normAutofit fontScale="92500"/>
          </a:bodyPr>
          <a:lstStyle/>
          <a:p>
            <a:r>
              <a:rPr lang="en-US" b="1" dirty="0"/>
              <a:t>As you move down a group, first ionization energy decreases.</a:t>
            </a:r>
            <a:r>
              <a:rPr lang="en-US" dirty="0" smtClean="0"/>
              <a:t/>
            </a:r>
            <a:br>
              <a:rPr lang="en-US" dirty="0" smtClean="0"/>
            </a:br>
            <a:r>
              <a:rPr lang="en-US" dirty="0" smtClean="0"/>
              <a:t/>
            </a:r>
            <a:br>
              <a:rPr lang="en-US" dirty="0" smtClean="0"/>
            </a:br>
            <a:r>
              <a:rPr lang="en-US" b="1" dirty="0"/>
              <a:t>WHY</a:t>
            </a:r>
            <a:r>
              <a:rPr lang="en-US" b="1" dirty="0" smtClean="0"/>
              <a:t>? </a:t>
            </a:r>
            <a:r>
              <a:rPr lang="en-US" dirty="0" smtClean="0"/>
              <a:t>Electrons </a:t>
            </a:r>
            <a:r>
              <a:rPr lang="en-US" dirty="0"/>
              <a:t>are further from the nucleus and thus easier to remove the outermost one. "</a:t>
            </a:r>
            <a:r>
              <a:rPr lang="en-US" b="1" dirty="0"/>
              <a:t>SHIELDING</a:t>
            </a:r>
            <a:r>
              <a:rPr lang="en-US" dirty="0"/>
              <a:t>" - Inner electrons at lower energy levels essentially block the protons' force of attraction toward the nucleus.  It therefore becomes easier to remove the outer electron</a:t>
            </a:r>
            <a:r>
              <a:rPr lang="en-US" b="1" dirty="0"/>
              <a:t/>
            </a:r>
            <a:br>
              <a:rPr lang="en-US"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 Trend Explained</a:t>
            </a:r>
            <a:endParaRPr lang="en-US" dirty="0"/>
          </a:p>
        </p:txBody>
      </p:sp>
      <p:sp>
        <p:nvSpPr>
          <p:cNvPr id="3" name="Content Placeholder 2"/>
          <p:cNvSpPr>
            <a:spLocks noGrp="1"/>
          </p:cNvSpPr>
          <p:nvPr>
            <p:ph idx="1"/>
          </p:nvPr>
        </p:nvSpPr>
        <p:spPr>
          <a:xfrm>
            <a:off x="457200" y="1524001"/>
            <a:ext cx="8229600" cy="4876800"/>
          </a:xfrm>
        </p:spPr>
        <p:txBody>
          <a:bodyPr/>
          <a:lstStyle/>
          <a:p>
            <a:r>
              <a:rPr lang="en-US" b="1" dirty="0"/>
              <a:t>As you move across a period, first ionization energy increases.</a:t>
            </a:r>
            <a:r>
              <a:rPr lang="en-US" dirty="0" smtClean="0"/>
              <a:t/>
            </a:r>
            <a:br>
              <a:rPr lang="en-US" dirty="0" smtClean="0"/>
            </a:br>
            <a:r>
              <a:rPr lang="en-US" dirty="0" smtClean="0"/>
              <a:t/>
            </a:r>
            <a:br>
              <a:rPr lang="en-US" dirty="0" smtClean="0"/>
            </a:br>
            <a:r>
              <a:rPr lang="en-US" b="1" dirty="0"/>
              <a:t>WHY?</a:t>
            </a:r>
            <a:r>
              <a:rPr lang="en-US" dirty="0"/>
              <a:t> - As you move across a period, the atomic radius decreases, that is, the atom is smaller.  The outer electrons are closer to the nucleus and more strongly attracted to the center.  Therefore, it becomes more difficult to remove the outermost electron.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TotalTime>
  <Words>410</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Periodic Trends</vt:lpstr>
      <vt:lpstr>Ionic Radius</vt:lpstr>
      <vt:lpstr>Trend</vt:lpstr>
      <vt:lpstr>Cation</vt:lpstr>
      <vt:lpstr>Anion</vt:lpstr>
      <vt:lpstr>Ionization Energy</vt:lpstr>
      <vt:lpstr>Trend in Ionization Energy</vt:lpstr>
      <vt:lpstr>IE Trend Explained</vt:lpstr>
      <vt:lpstr>IE Trend Explained</vt:lpstr>
      <vt:lpstr>Second and Higher Ionization Energies</vt:lpstr>
      <vt:lpstr>Electron Affinity</vt:lpstr>
      <vt:lpstr>EA Trend</vt:lpstr>
      <vt:lpstr>Summary of Increasing Trends</vt:lpstr>
      <vt:lpstr>Homework</vt:lpstr>
    </vt:vector>
  </TitlesOfParts>
  <Company>WCDSB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Trends</dc:title>
  <dc:creator>jseguin</dc:creator>
  <cp:lastModifiedBy>James Seguin</cp:lastModifiedBy>
  <cp:revision>9</cp:revision>
  <dcterms:created xsi:type="dcterms:W3CDTF">2012-02-09T15:18:49Z</dcterms:created>
  <dcterms:modified xsi:type="dcterms:W3CDTF">2014-02-06T14:02:29Z</dcterms:modified>
</cp:coreProperties>
</file>