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4EBD4-71DF-44EF-B8D1-E236509A0511}" type="datetimeFigureOut">
              <a:rPr lang="en-US" smtClean="0"/>
              <a:t>2014/04/04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A25DB-044F-4BA9-B329-779A909E672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4EBD4-71DF-44EF-B8D1-E236509A0511}" type="datetimeFigureOut">
              <a:rPr lang="en-US" smtClean="0"/>
              <a:t>2014/04/04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A25DB-044F-4BA9-B329-779A909E67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4EBD4-71DF-44EF-B8D1-E236509A0511}" type="datetimeFigureOut">
              <a:rPr lang="en-US" smtClean="0"/>
              <a:t>2014/04/04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A25DB-044F-4BA9-B329-779A909E67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4EBD4-71DF-44EF-B8D1-E236509A0511}" type="datetimeFigureOut">
              <a:rPr lang="en-US" smtClean="0"/>
              <a:t>2014/04/04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A25DB-044F-4BA9-B329-779A909E67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4EBD4-71DF-44EF-B8D1-E236509A0511}" type="datetimeFigureOut">
              <a:rPr lang="en-US" smtClean="0"/>
              <a:t>2014/04/04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A25DB-044F-4BA9-B329-779A909E672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4EBD4-71DF-44EF-B8D1-E236509A0511}" type="datetimeFigureOut">
              <a:rPr lang="en-US" smtClean="0"/>
              <a:t>2014/04/04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A25DB-044F-4BA9-B329-779A909E67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4EBD4-71DF-44EF-B8D1-E236509A0511}" type="datetimeFigureOut">
              <a:rPr lang="en-US" smtClean="0"/>
              <a:t>2014/04/04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A25DB-044F-4BA9-B329-779A909E67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4EBD4-71DF-44EF-B8D1-E236509A0511}" type="datetimeFigureOut">
              <a:rPr lang="en-US" smtClean="0"/>
              <a:t>2014/04/04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ECA25DB-044F-4BA9-B329-779A909E672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4EBD4-71DF-44EF-B8D1-E236509A0511}" type="datetimeFigureOut">
              <a:rPr lang="en-US" smtClean="0"/>
              <a:t>2014/04/04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A25DB-044F-4BA9-B329-779A909E67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4EBD4-71DF-44EF-B8D1-E236509A0511}" type="datetimeFigureOut">
              <a:rPr lang="en-US" smtClean="0"/>
              <a:t>2014/04/04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3ECA25DB-044F-4BA9-B329-779A909E67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1E84EBD4-71DF-44EF-B8D1-E236509A0511}" type="datetimeFigureOut">
              <a:rPr lang="en-US" smtClean="0"/>
              <a:t>2014/04/04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A25DB-044F-4BA9-B329-779A909E67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1E84EBD4-71DF-44EF-B8D1-E236509A0511}" type="datetimeFigureOut">
              <a:rPr lang="en-US" smtClean="0"/>
              <a:t>2014/04/04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3ECA25DB-044F-4BA9-B329-779A909E672B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Representing Enthalpy Changes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Reaction Equation with Energy Term Included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746760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The energy term can be included into a balanced chemical equation.</a:t>
            </a:r>
          </a:p>
          <a:p>
            <a:endParaRPr lang="en-US" dirty="0" smtClean="0"/>
          </a:p>
          <a:p>
            <a:r>
              <a:rPr lang="en-US" dirty="0" smtClean="0"/>
              <a:t>Reactants + Energy → Products (Endothermic)</a:t>
            </a:r>
          </a:p>
          <a:p>
            <a:r>
              <a:rPr lang="en-US" dirty="0" smtClean="0"/>
              <a:t>Reactants → Products + Energy (Exothermic)</a:t>
            </a:r>
          </a:p>
          <a:p>
            <a:endParaRPr lang="en-US" dirty="0"/>
          </a:p>
          <a:p>
            <a:r>
              <a:rPr lang="en-US" dirty="0" smtClean="0"/>
              <a:t>When included into the equation, energy is dealt with like any other substance (mole ratio).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Reaction Equation with </a:t>
            </a:r>
            <a:r>
              <a:rPr lang="el-GR" dirty="0" smtClean="0"/>
              <a:t>Δ</a:t>
            </a:r>
            <a:r>
              <a:rPr lang="en-US" dirty="0" smtClean="0"/>
              <a:t>H Value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The energy term is listed without reference to any one substance or process, after the reaction equation.</a:t>
            </a:r>
          </a:p>
          <a:p>
            <a:endParaRPr lang="en-US" dirty="0"/>
          </a:p>
          <a:p>
            <a:r>
              <a:rPr lang="en-US" dirty="0" smtClean="0"/>
              <a:t>Reactants → Products	</a:t>
            </a:r>
            <a:r>
              <a:rPr lang="el-GR" dirty="0" smtClean="0"/>
              <a:t>Δ</a:t>
            </a:r>
            <a:r>
              <a:rPr lang="en-US" dirty="0" smtClean="0"/>
              <a:t>H = (energy) kJ</a:t>
            </a:r>
          </a:p>
          <a:p>
            <a:endParaRPr lang="en-US" dirty="0"/>
          </a:p>
          <a:p>
            <a:r>
              <a:rPr lang="en-US" dirty="0" smtClean="0"/>
              <a:t>Energy is not kJ/mol since it relates to the reaction as written.</a:t>
            </a:r>
          </a:p>
          <a:p>
            <a:r>
              <a:rPr lang="en-US" dirty="0" smtClean="0"/>
              <a:t>ΔH = neg. for exothermic reactions</a:t>
            </a:r>
          </a:p>
          <a:p>
            <a:r>
              <a:rPr lang="en-US" dirty="0" smtClean="0"/>
              <a:t>ΔH = pos. for endothermic reactions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Molar Enthalpy of Reaction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energy is related to one mole of a substance undergoing a specific change.</a:t>
            </a:r>
          </a:p>
          <a:p>
            <a:r>
              <a:rPr lang="en-US" dirty="0" smtClean="0"/>
              <a:t>The reaction equation is implied.</a:t>
            </a:r>
          </a:p>
          <a:p>
            <a:endParaRPr lang="en-US" dirty="0"/>
          </a:p>
          <a:p>
            <a:r>
              <a:rPr lang="en-US" dirty="0" err="1" smtClean="0"/>
              <a:t>ΔH</a:t>
            </a:r>
            <a:r>
              <a:rPr lang="en-US" baseline="-25000" dirty="0" err="1" smtClean="0"/>
              <a:t>com</a:t>
            </a:r>
            <a:r>
              <a:rPr lang="en-US" baseline="-25000" dirty="0" smtClean="0"/>
              <a:t> pentane</a:t>
            </a:r>
            <a:r>
              <a:rPr lang="en-US" dirty="0" smtClean="0"/>
              <a:t> = -2018 kJ/mol</a:t>
            </a:r>
          </a:p>
          <a:p>
            <a:pPr algn="ctr"/>
            <a:r>
              <a:rPr lang="en-US" dirty="0" smtClean="0"/>
              <a:t>C</a:t>
            </a:r>
            <a:r>
              <a:rPr lang="en-US" baseline="-25000" dirty="0" smtClean="0"/>
              <a:t>5</a:t>
            </a:r>
            <a:r>
              <a:rPr lang="en-US" dirty="0" smtClean="0"/>
              <a:t>H</a:t>
            </a:r>
            <a:r>
              <a:rPr lang="en-US" baseline="-25000" dirty="0" smtClean="0"/>
              <a:t>12</a:t>
            </a:r>
            <a:r>
              <a:rPr lang="en-US" dirty="0" smtClean="0"/>
              <a:t> + 8O</a:t>
            </a:r>
            <a:r>
              <a:rPr lang="en-US" baseline="-25000" dirty="0" smtClean="0"/>
              <a:t>2</a:t>
            </a:r>
            <a:r>
              <a:rPr lang="en-US" dirty="0" smtClean="0"/>
              <a:t> → 5CO</a:t>
            </a:r>
            <a:r>
              <a:rPr lang="en-US" baseline="-25000" dirty="0" smtClean="0"/>
              <a:t>2</a:t>
            </a:r>
            <a:r>
              <a:rPr lang="en-US" dirty="0" smtClean="0"/>
              <a:t> + 6H</a:t>
            </a:r>
            <a:r>
              <a:rPr lang="en-US" baseline="-25000" dirty="0" smtClean="0"/>
              <a:t>2</a:t>
            </a:r>
            <a:r>
              <a:rPr lang="en-US" dirty="0" smtClean="0"/>
              <a:t>O </a:t>
            </a:r>
          </a:p>
          <a:p>
            <a:pPr algn="ctr">
              <a:buNone/>
            </a:pPr>
            <a:r>
              <a:rPr lang="en-US" sz="2400" dirty="0" smtClean="0"/>
              <a:t>(note only one mole of pentane)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Potential Energy Diagrams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reaction can be written in graphical form with energy plotted against the progress of the reaction.</a:t>
            </a:r>
          </a:p>
          <a:p>
            <a:endParaRPr lang="en-US" dirty="0"/>
          </a:p>
        </p:txBody>
      </p:sp>
      <p:pic>
        <p:nvPicPr>
          <p:cNvPr id="6" name="Picture 5" descr="C12-P318-F06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19200" y="3048000"/>
            <a:ext cx="3361314" cy="3200400"/>
          </a:xfrm>
          <a:prstGeom prst="rect">
            <a:avLst/>
          </a:prstGeom>
        </p:spPr>
      </p:pic>
      <p:pic>
        <p:nvPicPr>
          <p:cNvPr id="7" name="Picture 6" descr="C12-P318-F06B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24400" y="3048000"/>
            <a:ext cx="3288323" cy="3200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Read section </a:t>
            </a:r>
            <a:r>
              <a:rPr lang="en-US" dirty="0" smtClean="0"/>
              <a:t>5.2 (pages 301-306)</a:t>
            </a:r>
            <a:endParaRPr lang="en-US" dirty="0" smtClean="0"/>
          </a:p>
          <a:p>
            <a:r>
              <a:rPr lang="en-US" dirty="0" smtClean="0"/>
              <a:t>Page </a:t>
            </a:r>
            <a:r>
              <a:rPr lang="en-US" dirty="0" smtClean="0"/>
              <a:t>304 </a:t>
            </a:r>
            <a:r>
              <a:rPr lang="en-US" dirty="0" smtClean="0"/>
              <a:t>#</a:t>
            </a:r>
            <a:r>
              <a:rPr lang="en-US" dirty="0" smtClean="0"/>
              <a:t>1-4</a:t>
            </a:r>
          </a:p>
          <a:p>
            <a:r>
              <a:rPr lang="en-US" dirty="0" smtClean="0"/>
              <a:t>Page 306 #1-7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94</TotalTime>
  <Words>166</Words>
  <Application>Microsoft Office PowerPoint</Application>
  <PresentationFormat>On-screen Show (4:3)</PresentationFormat>
  <Paragraphs>29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Technic</vt:lpstr>
      <vt:lpstr>Representing Enthalpy Changes</vt:lpstr>
      <vt:lpstr>Reaction Equation with Energy Term Included</vt:lpstr>
      <vt:lpstr>Reaction Equation with ΔH Value</vt:lpstr>
      <vt:lpstr>Molar Enthalpy of Reaction</vt:lpstr>
      <vt:lpstr>Potential Energy Diagrams</vt:lpstr>
      <vt:lpstr>Homework</vt:lpstr>
    </vt:vector>
  </TitlesOfParts>
  <Company>Wellington Catholic District School Board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Representing Enthalpy Changes</dc:title>
  <dc:creator>jseguin</dc:creator>
  <cp:lastModifiedBy>James Seguin</cp:lastModifiedBy>
  <cp:revision>6</cp:revision>
  <dcterms:created xsi:type="dcterms:W3CDTF">2011-04-06T12:12:12Z</dcterms:created>
  <dcterms:modified xsi:type="dcterms:W3CDTF">2014-04-04T15:08:25Z</dcterms:modified>
</cp:coreProperties>
</file>