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307" r:id="rId3"/>
    <p:sldId id="259" r:id="rId4"/>
    <p:sldId id="260" r:id="rId5"/>
    <p:sldId id="262" r:id="rId6"/>
    <p:sldId id="355" r:id="rId7"/>
    <p:sldId id="343" r:id="rId8"/>
    <p:sldId id="344" r:id="rId9"/>
    <p:sldId id="345" r:id="rId10"/>
    <p:sldId id="309" r:id="rId11"/>
    <p:sldId id="311" r:id="rId12"/>
    <p:sldId id="354" r:id="rId13"/>
    <p:sldId id="314" r:id="rId14"/>
    <p:sldId id="352" r:id="rId15"/>
    <p:sldId id="356" r:id="rId16"/>
    <p:sldId id="357" r:id="rId17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618FFD"/>
    <a:srgbClr val="FF9999"/>
    <a:srgbClr val="001661"/>
    <a:srgbClr val="767F7B"/>
    <a:srgbClr val="00FF00"/>
    <a:srgbClr val="063DE8"/>
    <a:srgbClr val="FAFD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8" autoAdjust="0"/>
    <p:restoredTop sz="94660"/>
  </p:normalViewPr>
  <p:slideViewPr>
    <p:cSldViewPr>
      <p:cViewPr>
        <p:scale>
          <a:sx n="76" d="100"/>
          <a:sy n="76" d="100"/>
        </p:scale>
        <p:origin x="-2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b="0">
                <a:latin typeface="Arial" charset="0"/>
              </a:rPr>
              <a:t>Page </a:t>
            </a:r>
            <a:fld id="{62C1BA9A-81DC-44D3-9A11-3A3B38EA366D}" type="slidenum">
              <a:rPr lang="en-US" altLang="en-US" sz="1200" b="0">
                <a:latin typeface="Arial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943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b="0">
                <a:latin typeface="Arial" charset="0"/>
              </a:rPr>
              <a:t>Page </a:t>
            </a:r>
            <a:fld id="{7E3EE06B-3575-4896-9A7D-6D6DE78EDEA9}" type="slidenum">
              <a:rPr lang="en-US" altLang="en-US" sz="1200" b="0">
                <a:latin typeface="Arial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 b="0">
              <a:latin typeface="Arial" charset="0"/>
            </a:endParaRP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962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71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FF"/>
                </a:solidFill>
                <a:latin typeface="Tahoma" charset="0"/>
              </a:rPr>
              <a:t>To play the movies and simulations included, view the presentation in Slide Show Mode.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5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3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79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81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8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50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50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44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50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505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1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2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7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3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1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38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285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09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18FFD"/>
            </a:gs>
            <a:gs pos="100000">
              <a:srgbClr val="618FFD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672513" y="95250"/>
            <a:ext cx="4302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3946B569-D941-4641-B86F-186CEE9D3163}" type="slidenum">
              <a:rPr lang="en-US" altLang="en-US" sz="1600"/>
              <a:pPr/>
              <a:t>‹#›</a:t>
            </a:fld>
            <a:endParaRPr lang="en-US" altLang="en-US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\\sou001\lockers\faculty-staff\nrapp\My%20Documents\Chemistry%201%20Power%20Point\14M02VD1.av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\\sou001\lockers\faculty-staff\nrapp\My%20Documents\Chemistry%201%20Power%20Point\14M02VD3.av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\\sou001\lockers\faculty-staff\nrapp\My%20Documents\Chemistry%201%20Power%20Point\14M06AN1.av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7.png"/><Relationship Id="rId2" Type="http://schemas.openxmlformats.org/officeDocument/2006/relationships/video" Target="file:///\\sou001\lockers\faculty-staff\nrapp\My%20Documents\Chemistry%201%20Power%20Point\03M12VD1.avi" TargetMode="External"/><Relationship Id="rId1" Type="http://schemas.openxmlformats.org/officeDocument/2006/relationships/video" Target="file:///\\sou001\lockers\faculty-staff\nrapp\My%20Documents\Chemistry%201%20Power%20Point\03M12AN1.avi" TargetMode="Externa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1628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4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Some Definitions</a:t>
            </a:r>
            <a:endParaRPr lang="en-US" altLang="en-US" sz="48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4191000" cy="48768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solution is a 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_______________</a:t>
            </a:r>
            <a:r>
              <a:rPr lang="en-US" altLang="en-US" sz="32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mixture of 2 or more substances in a single phase.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One constituent is usually regarded as the 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SOLVENT</a:t>
            </a:r>
            <a:r>
              <a:rPr lang="en-US" altLang="en-US" sz="32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and the others as 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SOLUTES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2309813" cy="5334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CFEB9"/>
          </a:solidFill>
          <a:ln/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Laboratory Concentration </a:t>
            </a:r>
            <a:r>
              <a:rPr lang="en-US" altLang="en-US" sz="4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of </a:t>
            </a:r>
            <a:r>
              <a:rPr lang="en-US" alt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Solutions</a:t>
            </a:r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The amount of solute in a solution is given by its </a:t>
            </a:r>
            <a:r>
              <a:rPr lang="en-US" alt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concentration</a:t>
            </a:r>
            <a:r>
              <a:rPr lang="en-US" altLang="en-US" sz="3200"/>
              <a:t>.</a:t>
            </a:r>
          </a:p>
        </p:txBody>
      </p:sp>
      <p:grpSp>
        <p:nvGrpSpPr>
          <p:cNvPr id="81924" name="Group 4"/>
          <p:cNvGrpSpPr>
            <a:grpSpLocks/>
          </p:cNvGrpSpPr>
          <p:nvPr/>
        </p:nvGrpSpPr>
        <p:grpSpPr bwMode="auto">
          <a:xfrm>
            <a:off x="314325" y="3408363"/>
            <a:ext cx="8789988" cy="1577975"/>
            <a:chOff x="390" y="2147"/>
            <a:chExt cx="5537" cy="994"/>
          </a:xfrm>
        </p:grpSpPr>
        <p:sp>
          <p:nvSpPr>
            <p:cNvPr id="81925" name="Rectangle 5"/>
            <p:cNvSpPr>
              <a:spLocks noChangeArrowheads="1"/>
            </p:cNvSpPr>
            <p:nvPr/>
          </p:nvSpPr>
          <p:spPr bwMode="auto">
            <a:xfrm>
              <a:off x="390" y="2147"/>
              <a:ext cx="5502" cy="994"/>
            </a:xfrm>
            <a:prstGeom prst="rect">
              <a:avLst/>
            </a:prstGeom>
            <a:solidFill>
              <a:srgbClr val="FCFEB9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390" y="2400"/>
              <a:ext cx="2138" cy="509"/>
              <a:chOff x="390" y="2400"/>
              <a:chExt cx="2138" cy="509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390" y="2400"/>
                <a:ext cx="1626" cy="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5300" dirty="0">
                    <a:solidFill>
                      <a:srgbClr val="000000"/>
                    </a:solidFill>
                    <a:latin typeface="Helvetica" charset="0"/>
                  </a:rPr>
                  <a:t>Molarity</a:t>
                </a:r>
                <a:endParaRPr lang="en-US" altLang="en-US" sz="2400" dirty="0">
                  <a:latin typeface="Helvetica" charset="0"/>
                </a:endParaRPr>
              </a:p>
            </p:txBody>
          </p:sp>
          <p:grpSp>
            <p:nvGrpSpPr>
              <p:cNvPr id="81928" name="Group 8"/>
              <p:cNvGrpSpPr>
                <a:grpSpLocks/>
              </p:cNvGrpSpPr>
              <p:nvPr/>
            </p:nvGrpSpPr>
            <p:grpSpPr bwMode="auto">
              <a:xfrm>
                <a:off x="2064" y="2448"/>
                <a:ext cx="464" cy="388"/>
                <a:chOff x="1947" y="2387"/>
                <a:chExt cx="464" cy="388"/>
              </a:xfrm>
            </p:grpSpPr>
            <p:grpSp>
              <p:nvGrpSpPr>
                <p:cNvPr id="81929" name="Group 9"/>
                <p:cNvGrpSpPr>
                  <a:grpSpLocks/>
                </p:cNvGrpSpPr>
                <p:nvPr/>
              </p:nvGrpSpPr>
              <p:grpSpPr bwMode="auto">
                <a:xfrm>
                  <a:off x="1947" y="2387"/>
                  <a:ext cx="323" cy="388"/>
                  <a:chOff x="1957" y="2387"/>
                  <a:chExt cx="323" cy="388"/>
                </a:xfrm>
              </p:grpSpPr>
              <p:sp>
                <p:nvSpPr>
                  <p:cNvPr id="8193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957" y="2387"/>
                    <a:ext cx="107" cy="38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en-US" sz="4000">
                        <a:solidFill>
                          <a:srgbClr val="000000"/>
                        </a:solidFill>
                        <a:latin typeface="Helvetica" charset="0"/>
                      </a:rPr>
                      <a:t>(</a:t>
                    </a:r>
                    <a:endParaRPr lang="en-US" altLang="en-US" sz="4000">
                      <a:latin typeface="Helvetica" charset="0"/>
                    </a:endParaRPr>
                  </a:p>
                </p:txBody>
              </p:sp>
              <p:sp>
                <p:nvSpPr>
                  <p:cNvPr id="8193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047" y="2387"/>
                    <a:ext cx="233" cy="3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en-US" sz="4000" dirty="0">
                        <a:solidFill>
                          <a:srgbClr val="000000"/>
                        </a:solidFill>
                        <a:latin typeface="Helvetica" charset="0"/>
                      </a:rPr>
                      <a:t>C</a:t>
                    </a:r>
                    <a:endParaRPr lang="en-US" altLang="en-US" sz="4000" dirty="0">
                      <a:latin typeface="Helvetica" charset="0"/>
                    </a:endParaRPr>
                  </a:p>
                </p:txBody>
              </p:sp>
            </p:grpSp>
            <p:sp>
              <p:nvSpPr>
                <p:cNvPr id="81932" name="Rectangle 12"/>
                <p:cNvSpPr>
                  <a:spLocks noChangeArrowheads="1"/>
                </p:cNvSpPr>
                <p:nvPr/>
              </p:nvSpPr>
              <p:spPr bwMode="auto">
                <a:xfrm>
                  <a:off x="2304" y="2387"/>
                  <a:ext cx="107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4000">
                      <a:solidFill>
                        <a:srgbClr val="000000"/>
                      </a:solidFill>
                      <a:latin typeface="Helvetica" charset="0"/>
                    </a:rPr>
                    <a:t>)</a:t>
                  </a:r>
                  <a:endParaRPr lang="en-US" altLang="en-US" sz="4000">
                    <a:latin typeface="Helvetica" charset="0"/>
                  </a:endParaRPr>
                </a:p>
              </p:txBody>
            </p:sp>
          </p:grpSp>
        </p:grpSp>
        <p:sp>
          <p:nvSpPr>
            <p:cNvPr id="81933" name="Rectangle 13"/>
            <p:cNvSpPr>
              <a:spLocks noChangeArrowheads="1"/>
            </p:cNvSpPr>
            <p:nvPr/>
          </p:nvSpPr>
          <p:spPr bwMode="auto">
            <a:xfrm>
              <a:off x="2632" y="2387"/>
              <a:ext cx="248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5300">
                  <a:solidFill>
                    <a:srgbClr val="000000"/>
                  </a:solidFill>
                  <a:latin typeface="Helvetica" charset="0"/>
                </a:rPr>
                <a:t>=</a:t>
              </a:r>
              <a:endParaRPr lang="en-US" altLang="en-US" sz="2400">
                <a:latin typeface="Helvetica" charset="0"/>
              </a:endParaRPr>
            </a:p>
          </p:txBody>
        </p:sp>
        <p:sp>
          <p:nvSpPr>
            <p:cNvPr id="81934" name="Rectangle 14"/>
            <p:cNvSpPr>
              <a:spLocks noChangeArrowheads="1"/>
            </p:cNvSpPr>
            <p:nvPr/>
          </p:nvSpPr>
          <p:spPr bwMode="auto">
            <a:xfrm>
              <a:off x="3228" y="2304"/>
              <a:ext cx="23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4000" dirty="0">
                  <a:solidFill>
                    <a:srgbClr val="000000"/>
                  </a:solidFill>
                  <a:latin typeface="Helvetica" charset="0"/>
                </a:rPr>
                <a:t>moles </a:t>
              </a:r>
              <a:r>
                <a:rPr lang="en-US" altLang="en-US" sz="4000" dirty="0" smtClean="0">
                  <a:solidFill>
                    <a:srgbClr val="000000"/>
                  </a:solidFill>
                  <a:latin typeface="Helvetica" charset="0"/>
                </a:rPr>
                <a:t>solute(n)</a:t>
              </a:r>
              <a:endParaRPr lang="en-US" altLang="en-US" sz="4000" dirty="0">
                <a:latin typeface="Helvetica" charset="0"/>
              </a:endParaRPr>
            </a:p>
          </p:txBody>
        </p:sp>
        <p:sp>
          <p:nvSpPr>
            <p:cNvPr id="81935" name="Rectangle 15"/>
            <p:cNvSpPr>
              <a:spLocks noChangeArrowheads="1"/>
            </p:cNvSpPr>
            <p:nvPr/>
          </p:nvSpPr>
          <p:spPr bwMode="auto">
            <a:xfrm>
              <a:off x="2983" y="2592"/>
              <a:ext cx="294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4000" dirty="0" err="1" smtClean="0">
                  <a:solidFill>
                    <a:srgbClr val="000000"/>
                  </a:solidFill>
                  <a:latin typeface="Helvetica" charset="0"/>
                </a:rPr>
                <a:t>litres</a:t>
              </a:r>
              <a:r>
                <a:rPr lang="en-US" altLang="en-US" sz="4000" dirty="0" smtClean="0">
                  <a:solidFill>
                    <a:srgbClr val="000000"/>
                  </a:solidFill>
                  <a:latin typeface="Helvetica" charset="0"/>
                </a:rPr>
                <a:t> </a:t>
              </a:r>
              <a:r>
                <a:rPr lang="en-US" altLang="en-US" sz="4000" dirty="0">
                  <a:solidFill>
                    <a:srgbClr val="000000"/>
                  </a:solidFill>
                  <a:latin typeface="Helvetica" charset="0"/>
                </a:rPr>
                <a:t>of </a:t>
              </a:r>
              <a:r>
                <a:rPr lang="en-US" altLang="en-US" sz="4000" dirty="0" smtClean="0">
                  <a:solidFill>
                    <a:srgbClr val="000000"/>
                  </a:solidFill>
                  <a:latin typeface="Helvetica" charset="0"/>
                </a:rPr>
                <a:t>solution(V)</a:t>
              </a:r>
              <a:endParaRPr lang="en-US" altLang="en-US" sz="4000" dirty="0">
                <a:latin typeface="Helvetica" charset="0"/>
              </a:endParaRPr>
            </a:p>
          </p:txBody>
        </p:sp>
        <p:sp>
          <p:nvSpPr>
            <p:cNvPr id="81936" name="Line 16"/>
            <p:cNvSpPr>
              <a:spLocks noChangeShapeType="1"/>
            </p:cNvSpPr>
            <p:nvPr/>
          </p:nvSpPr>
          <p:spPr bwMode="auto">
            <a:xfrm>
              <a:off x="3333" y="2643"/>
              <a:ext cx="1899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1937" name="Picture 1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572000"/>
            <a:ext cx="1096963" cy="21336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52578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Units for molarity are </a:t>
            </a:r>
            <a:r>
              <a:rPr lang="en-US" sz="3200" dirty="0" err="1" smtClean="0">
                <a:solidFill>
                  <a:srgbClr val="FF0000"/>
                </a:solidFill>
              </a:rPr>
              <a:t>mol</a:t>
            </a:r>
            <a:r>
              <a:rPr lang="en-US" sz="3200" dirty="0" smtClean="0">
                <a:solidFill>
                  <a:srgbClr val="FF0000"/>
                </a:solidFill>
              </a:rPr>
              <a:t>/L</a:t>
            </a:r>
            <a:r>
              <a:rPr lang="en-US" sz="3200" dirty="0" smtClean="0"/>
              <a:t> also written as </a:t>
            </a:r>
            <a:r>
              <a:rPr lang="en-US" sz="3200" dirty="0" err="1" smtClean="0">
                <a:solidFill>
                  <a:srgbClr val="FF0000"/>
                </a:solidFill>
              </a:rPr>
              <a:t>mol</a:t>
            </a:r>
            <a:r>
              <a:rPr lang="en-US" sz="3200" dirty="0" smtClean="0">
                <a:solidFill>
                  <a:srgbClr val="FF0000"/>
                </a:solidFill>
              </a:rPr>
              <a:t> L</a:t>
            </a:r>
            <a:r>
              <a:rPr lang="en-US" sz="3200" baseline="30000" dirty="0" smtClean="0">
                <a:solidFill>
                  <a:srgbClr val="FF0000"/>
                </a:solidFill>
              </a:rPr>
              <a:t>-1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FF0000"/>
                </a:solidFill>
              </a:rPr>
              <a:t>M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5CF"/>
          </a:solidFill>
          <a:ln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l"/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PROBLEM: Dissolve 5.00g </a:t>
            </a:r>
            <a:r>
              <a:rPr lang="en-US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of NiCl</a:t>
            </a:r>
            <a:r>
              <a:rPr lang="en-US" altLang="en-US" sz="2400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</a:t>
            </a:r>
            <a:r>
              <a:rPr lang="en-US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•6 H</a:t>
            </a:r>
            <a:r>
              <a:rPr lang="en-US" altLang="en-US" sz="2400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</a:t>
            </a:r>
            <a:r>
              <a:rPr lang="en-US" altLang="en-US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 in enough water to make 250 mL of solution.  Calculate the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molar concentration</a:t>
            </a:r>
            <a:r>
              <a:rPr lang="en-US" alt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.</a:t>
            </a:r>
            <a:endParaRPr lang="en-US" altLang="en-US" sz="2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685800" y="2163763"/>
            <a:ext cx="4572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1:  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Calculate moles of NiCl</a:t>
            </a:r>
            <a:r>
              <a:rPr lang="en-US" altLang="en-US" sz="2800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•6H</a:t>
            </a:r>
            <a:r>
              <a:rPr lang="en-US" altLang="en-US" sz="2800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</a:p>
        </p:txBody>
      </p:sp>
      <p:graphicFrame>
        <p:nvGraphicFramePr>
          <p:cNvPr id="83972" name="Object 4"/>
          <p:cNvGraphicFramePr>
            <a:graphicFrameLocks/>
          </p:cNvGraphicFramePr>
          <p:nvPr/>
        </p:nvGraphicFramePr>
        <p:xfrm>
          <a:off x="762000" y="3200400"/>
          <a:ext cx="4470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8" name="Equation" r:id="rId3" imgW="4483100" imgH="749300" progId="Equation.3">
                  <p:embed/>
                </p:oleObj>
              </mc:Choice>
              <mc:Fallback>
                <p:oleObj name="Equation" r:id="rId3" imgW="4483100" imgH="7493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00400"/>
                        <a:ext cx="4470400" cy="736600"/>
                      </a:xfrm>
                      <a:prstGeom prst="rect">
                        <a:avLst/>
                      </a:prstGeom>
                      <a:solidFill>
                        <a:srgbClr val="FCFEB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3" name="Object 5"/>
          <p:cNvGraphicFramePr>
            <a:graphicFrameLocks/>
          </p:cNvGraphicFramePr>
          <p:nvPr/>
        </p:nvGraphicFramePr>
        <p:xfrm>
          <a:off x="914400" y="4813300"/>
          <a:ext cx="3403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9" name="Equation" r:id="rId5" imgW="3416300" imgH="685800" progId="Equation.3">
                  <p:embed/>
                </p:oleObj>
              </mc:Choice>
              <mc:Fallback>
                <p:oleObj name="Equation" r:id="rId5" imgW="3416300" imgH="6858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13300"/>
                        <a:ext cx="3403600" cy="673100"/>
                      </a:xfrm>
                      <a:prstGeom prst="rect">
                        <a:avLst/>
                      </a:prstGeom>
                      <a:solidFill>
                        <a:srgbClr val="FCFEB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669925" y="4038600"/>
            <a:ext cx="4616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2:  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Calculate Molarity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822325" y="5815013"/>
            <a:ext cx="4371975" cy="544512"/>
          </a:xfrm>
          <a:prstGeom prst="rect">
            <a:avLst/>
          </a:prstGeom>
          <a:solidFill>
            <a:srgbClr val="FFCCCC"/>
          </a:solidFill>
          <a:ln w="25400">
            <a:solidFill>
              <a:srgbClr val="FF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[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NiCl</a:t>
            </a:r>
            <a:r>
              <a:rPr lang="en-US" altLang="en-US" sz="2800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•6 H</a:t>
            </a:r>
            <a:r>
              <a:rPr lang="en-US" altLang="en-US" sz="2800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altLang="en-US" sz="2800" b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/>
              <a:t>] = 0.0841 M</a:t>
            </a:r>
          </a:p>
        </p:txBody>
      </p:sp>
      <p:graphicFrame>
        <p:nvGraphicFramePr>
          <p:cNvPr id="83980" name="Object 12">
            <a:hlinkClick r:id="" action="ppaction://ole?verb=0"/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019800" y="2057400"/>
          <a:ext cx="264636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0" name="QuickTime Movie" r:id="rId7" imgW="1987261" imgH="3052464" progId="PlayerFrameClass">
                  <p:embed/>
                </p:oleObj>
              </mc:Choice>
              <mc:Fallback>
                <p:oleObj name="QuickTime Movie" r:id="rId7" imgW="1987261" imgH="3052464" progId="PlayerFrameClass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057400"/>
                        <a:ext cx="2646363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  <p:bldP spid="83974" grpId="0" autoUpdateAnimBg="0"/>
      <p:bldP spid="8397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  <a:solidFill>
            <a:srgbClr val="FFFF66"/>
          </a:solidFill>
        </p:spPr>
        <p:txBody>
          <a:bodyPr/>
          <a:lstStyle/>
          <a:p>
            <a:r>
              <a:rPr lang="en-US" altLang="en-US" sz="4000" dirty="0">
                <a:solidFill>
                  <a:srgbClr val="FF0000"/>
                </a:solidFill>
                <a:latin typeface="Comic Sans MS" pitchFamily="66" charset="0"/>
              </a:rPr>
              <a:t>Try </a:t>
            </a:r>
            <a:r>
              <a:rPr lang="en-US" altLang="en-US" sz="4000" dirty="0" smtClean="0">
                <a:solidFill>
                  <a:srgbClr val="FF0000"/>
                </a:solidFill>
                <a:latin typeface="Comic Sans MS" pitchFamily="66" charset="0"/>
              </a:rPr>
              <a:t>this </a:t>
            </a:r>
            <a:r>
              <a:rPr lang="en-US" altLang="en-US" sz="4000" dirty="0">
                <a:solidFill>
                  <a:srgbClr val="FF0000"/>
                </a:solidFill>
                <a:latin typeface="Comic Sans MS" pitchFamily="66" charset="0"/>
              </a:rPr>
              <a:t>problem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162800" cy="1143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/>
              <a:t>25.0 g of </a:t>
            </a:r>
            <a:r>
              <a:rPr lang="en-US" altLang="en-US" sz="2800" dirty="0" err="1"/>
              <a:t>NaCl</a:t>
            </a:r>
            <a:r>
              <a:rPr lang="en-US" altLang="en-US" sz="2800" dirty="0"/>
              <a:t> is dissolved in </a:t>
            </a:r>
            <a:r>
              <a:rPr lang="en-US" altLang="en-US" sz="2800" dirty="0" smtClean="0"/>
              <a:t>5000.0 </a:t>
            </a:r>
            <a:r>
              <a:rPr lang="en-US" altLang="en-US" sz="2800" dirty="0"/>
              <a:t>mL of water.  Find the </a:t>
            </a:r>
            <a:r>
              <a:rPr lang="en-US" altLang="en-US" sz="2800" dirty="0" smtClean="0"/>
              <a:t>molar concentration </a:t>
            </a:r>
            <a:r>
              <a:rPr lang="en-US" altLang="en-US" sz="2800" dirty="0"/>
              <a:t>of the resulting solution</a:t>
            </a:r>
            <a:r>
              <a:rPr lang="en-US" altLang="en-US" dirty="0"/>
              <a:t>.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838200" y="2487881"/>
            <a:ext cx="74676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C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= </a:t>
            </a:r>
            <a:r>
              <a:rPr lang="en-US" altLang="en-US" sz="2800" dirty="0" smtClean="0">
                <a:solidFill>
                  <a:srgbClr val="FF0000"/>
                </a:solidFill>
              </a:rPr>
              <a:t>n/V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1200" dirty="0" smtClean="0"/>
          </a:p>
          <a:p>
            <a:pPr>
              <a:spcBef>
                <a:spcPct val="50000"/>
              </a:spcBef>
            </a:pPr>
            <a:r>
              <a:rPr lang="en-US" altLang="en-US" dirty="0" smtClean="0"/>
              <a:t>25.0 </a:t>
            </a:r>
            <a:r>
              <a:rPr lang="en-US" altLang="en-US" dirty="0"/>
              <a:t>g </a:t>
            </a:r>
            <a:r>
              <a:rPr lang="en-US" altLang="en-US" dirty="0" err="1"/>
              <a:t>NaCl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>
              <a:spcBef>
                <a:spcPct val="50000"/>
              </a:spcBef>
            </a:pPr>
            <a:r>
              <a:rPr lang="en-US" altLang="en-US" dirty="0" smtClean="0"/>
              <a:t>58.5 g/</a:t>
            </a:r>
            <a:r>
              <a:rPr lang="en-US" altLang="en-US" dirty="0" err="1" smtClean="0"/>
              <a:t>mol</a:t>
            </a:r>
            <a:r>
              <a:rPr lang="en-US" altLang="en-US" dirty="0" smtClean="0"/>
              <a:t> </a:t>
            </a:r>
            <a:r>
              <a:rPr lang="en-US" altLang="en-US" dirty="0" err="1"/>
              <a:t>NaCl</a:t>
            </a:r>
            <a:endParaRPr lang="en-US" altLang="en-US" dirty="0"/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>
            <a:off x="838200" y="3734844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2818356" y="3550443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=   0.427 </a:t>
            </a:r>
            <a:r>
              <a:rPr lang="en-US" altLang="en-US" dirty="0" err="1"/>
              <a:t>mol</a:t>
            </a:r>
            <a:r>
              <a:rPr lang="en-US" altLang="en-US" dirty="0"/>
              <a:t> </a:t>
            </a:r>
            <a:r>
              <a:rPr lang="en-US" altLang="en-US" dirty="0" err="1"/>
              <a:t>NaCl</a:t>
            </a:r>
            <a:endParaRPr lang="en-US" altLang="en-US" dirty="0"/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838200" y="4741621"/>
            <a:ext cx="46482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C = n/V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0.427 </a:t>
            </a:r>
            <a:r>
              <a:rPr lang="en-US" altLang="en-US" dirty="0" err="1"/>
              <a:t>mol</a:t>
            </a:r>
            <a:r>
              <a:rPr lang="en-US" altLang="en-US" dirty="0"/>
              <a:t> </a:t>
            </a:r>
            <a:r>
              <a:rPr lang="en-US" altLang="en-US" dirty="0" err="1"/>
              <a:t>NaCl</a:t>
            </a: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/>
              <a:t>    </a:t>
            </a:r>
            <a:r>
              <a:rPr lang="en-US" altLang="en-US" dirty="0" smtClean="0"/>
              <a:t>5.000 L</a:t>
            </a:r>
            <a:endParaRPr lang="en-US" altLang="en-US" dirty="0"/>
          </a:p>
        </p:txBody>
      </p:sp>
      <p:sp>
        <p:nvSpPr>
          <p:cNvPr id="133130" name="Line 10"/>
          <p:cNvSpPr>
            <a:spLocks noChangeShapeType="1"/>
          </p:cNvSpPr>
          <p:nvPr/>
        </p:nvSpPr>
        <p:spPr bwMode="auto">
          <a:xfrm>
            <a:off x="838200" y="5562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2893512" y="5379243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= 0.0854 </a:t>
            </a:r>
            <a:r>
              <a:rPr lang="en-US" altLang="en-US" dirty="0" smtClean="0"/>
              <a:t>M </a:t>
            </a:r>
            <a:r>
              <a:rPr lang="en-US" altLang="en-US" dirty="0" err="1" smtClean="0"/>
              <a:t>NaCl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4292438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Convert volume to L	 </a:t>
            </a:r>
            <a:r>
              <a:rPr lang="en-US" sz="2400" dirty="0" err="1" smtClean="0"/>
              <a:t>ml</a:t>
            </a:r>
            <a:r>
              <a:rPr lang="en-US" sz="2400" dirty="0" err="1" smtClean="0">
                <a:sym typeface="Wingdings" pitchFamily="2" charset="2"/>
              </a:rPr>
              <a:t>L</a:t>
            </a:r>
            <a:r>
              <a:rPr lang="en-US" sz="2400" dirty="0" smtClean="0">
                <a:sym typeface="Wingdings" pitchFamily="2" charset="2"/>
              </a:rPr>
              <a:t> divide by 1000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13356" y="2819400"/>
            <a:ext cx="7392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Convert mass of solute to moles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48768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5000.0 mL = 5.000L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animBg="1"/>
      <p:bldP spid="133130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3352800"/>
            <a:ext cx="7010400" cy="3124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1:  </a:t>
            </a: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Change mL to L.</a:t>
            </a:r>
          </a:p>
          <a:p>
            <a:pPr>
              <a:buFontTx/>
              <a:buNone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250 mL </a:t>
            </a:r>
            <a:r>
              <a:rPr lang="en-US" alt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= 0.250 L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2:  </a:t>
            </a:r>
            <a:r>
              <a:rPr lang="en-US" alt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Calculate moles using n = CV.</a:t>
            </a:r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Moles = (0.0500 </a:t>
            </a:r>
            <a:r>
              <a:rPr lang="en-US" altLang="en-US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mol</a:t>
            </a: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/L) (0.250 L) = 0.0125 moles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3:  </a:t>
            </a: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Convert moles to </a:t>
            </a:r>
            <a:r>
              <a:rPr lang="en-US" alt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mass.</a:t>
            </a:r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(0.0125 </a:t>
            </a:r>
            <a:r>
              <a:rPr lang="en-US" altLang="en-US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mol</a:t>
            </a: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)(90.00 g/</a:t>
            </a:r>
            <a:r>
              <a:rPr lang="en-US" altLang="en-US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mol</a:t>
            </a:r>
            <a:r>
              <a:rPr lang="en-US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)  =  </a:t>
            </a:r>
            <a:r>
              <a:rPr lang="en-US" altLang="en-US" sz="3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1.13 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086600" cy="762000"/>
          </a:xfrm>
          <a:solidFill>
            <a:srgbClr val="FCFEB9"/>
          </a:solidFill>
          <a:ln/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USING MOLARITY</a:t>
            </a:r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119313" y="2438400"/>
            <a:ext cx="4340931" cy="766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Moles(n) </a:t>
            </a:r>
            <a:r>
              <a:rPr lang="en-US" altLang="en-US" sz="4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 </a:t>
            </a:r>
            <a:r>
              <a:rPr lang="en-US" altLang="en-US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C•V</a:t>
            </a:r>
            <a:endParaRPr lang="en-US" altLang="en-US" sz="44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823913" y="1190625"/>
            <a:ext cx="6789737" cy="143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What mass of oxalic acid, </a:t>
            </a:r>
            <a:r>
              <a:rPr lang="en-US" alt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altLang="en-US" sz="3200" baseline="-25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n-US" altLang="en-US" sz="3200" baseline="-25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altLang="en-US" sz="3200" baseline="-25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 is</a:t>
            </a:r>
          </a:p>
          <a:p>
            <a:r>
              <a:rPr lang="en-US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required to make 250. mL of a 0.0500 M</a:t>
            </a:r>
          </a:p>
          <a:p>
            <a:r>
              <a:rPr lang="en-US" alt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solution?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70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 autoUpdateAnimBg="0"/>
      <p:bldP spid="87044" grpId="0" autoUpdateAnimBg="0"/>
      <p:bldP spid="8704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66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 dirty="0">
                <a:solidFill>
                  <a:srgbClr val="FF0000"/>
                </a:solidFill>
                <a:latin typeface="Comic Sans MS" pitchFamily="66" charset="0"/>
              </a:rPr>
              <a:t>Learning Check</a:t>
            </a:r>
            <a:endParaRPr lang="en-US" alt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10600" cy="4876800"/>
          </a:xfrm>
        </p:spPr>
        <p:txBody>
          <a:bodyPr/>
          <a:lstStyle/>
          <a:p>
            <a:pPr marL="342900" indent="-342900">
              <a:buFontTx/>
              <a:buNone/>
            </a:pPr>
            <a:r>
              <a:rPr lang="en-US" altLang="en-US" sz="2100" b="0" dirty="0"/>
              <a:t>	</a:t>
            </a:r>
            <a:r>
              <a:rPr lang="en-US" altLang="en-US" sz="3600" b="0" dirty="0"/>
              <a:t>How many grams of </a:t>
            </a:r>
            <a:r>
              <a:rPr lang="en-US" altLang="en-US" sz="3600" b="0" dirty="0" err="1"/>
              <a:t>NaOH</a:t>
            </a:r>
            <a:r>
              <a:rPr lang="en-US" altLang="en-US" sz="3600" b="0" dirty="0"/>
              <a:t> are required to prepare 400. mL of 3.0 </a:t>
            </a:r>
            <a:r>
              <a:rPr lang="en-US" altLang="en-US" sz="3600" b="0" i="1" dirty="0"/>
              <a:t>M</a:t>
            </a:r>
            <a:r>
              <a:rPr lang="en-US" altLang="en-US" sz="3600" b="0" dirty="0"/>
              <a:t> </a:t>
            </a:r>
            <a:r>
              <a:rPr lang="en-US" altLang="en-US" sz="3600" b="0" dirty="0" err="1"/>
              <a:t>NaOH</a:t>
            </a:r>
            <a:r>
              <a:rPr lang="en-US" altLang="en-US" sz="3600" b="0" dirty="0"/>
              <a:t> solution?</a:t>
            </a:r>
          </a:p>
          <a:p>
            <a:pPr marL="342900" indent="-342900">
              <a:buFontTx/>
              <a:buNone/>
            </a:pPr>
            <a:endParaRPr lang="en-US" altLang="en-US" sz="3600" b="0" dirty="0"/>
          </a:p>
          <a:p>
            <a:pPr marL="342900" indent="-342900">
              <a:buFontTx/>
              <a:buNone/>
            </a:pPr>
            <a:r>
              <a:rPr lang="en-US" altLang="en-US" sz="3600" b="0" dirty="0">
                <a:solidFill>
                  <a:schemeClr val="accent1"/>
                </a:solidFill>
              </a:rPr>
              <a:t>	1)	12 g</a:t>
            </a:r>
          </a:p>
          <a:p>
            <a:pPr marL="342900" indent="-342900">
              <a:buFontTx/>
              <a:buNone/>
            </a:pPr>
            <a:r>
              <a:rPr lang="en-US" altLang="en-US" sz="3600" b="0" dirty="0">
                <a:solidFill>
                  <a:schemeClr val="accent1"/>
                </a:solidFill>
              </a:rPr>
              <a:t>	2)	48 g</a:t>
            </a:r>
          </a:p>
          <a:p>
            <a:pPr marL="342900" indent="-342900">
              <a:buFontTx/>
              <a:buNone/>
            </a:pPr>
            <a:r>
              <a:rPr lang="en-US" altLang="en-US" sz="3600" b="0" dirty="0">
                <a:solidFill>
                  <a:schemeClr val="accent1"/>
                </a:solidFill>
              </a:rPr>
              <a:t>	3)  300 g</a:t>
            </a:r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/>
        </p:nvGraphicFramePr>
        <p:xfrm>
          <a:off x="5715000" y="3276600"/>
          <a:ext cx="2070100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9" name="Clip" r:id="rId3" imgW="716760" imgH="892440" progId="MS_ClipArt_Gallery.2">
                  <p:embed/>
                </p:oleObj>
              </mc:Choice>
              <mc:Fallback>
                <p:oleObj name="Clip" r:id="rId3" imgW="716760" imgH="8924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276600"/>
                        <a:ext cx="2070100" cy="257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Using Molarity Cont.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162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volume of solution would contain 42.6g of sucrose with concentration of 0.525M?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= n/C</a:t>
            </a:r>
          </a:p>
          <a:p>
            <a:pPr marL="0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mass to moles</a:t>
            </a:r>
          </a:p>
          <a:p>
            <a:pPr marL="0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Moles = 42.6g /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g/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0.1246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= n/C</a:t>
            </a:r>
          </a:p>
          <a:p>
            <a:pPr marL="0" indent="0"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V=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0.1246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/0.525M =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0.237L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159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Practice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Page 400 #1-4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33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143000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Parts of a Solution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3581400" cy="4876800"/>
          </a:xfrm>
        </p:spPr>
        <p:txBody>
          <a:bodyPr/>
          <a:lstStyle/>
          <a:p>
            <a:r>
              <a:rPr lang="en-US" altLang="en-US" sz="2800">
                <a:solidFill>
                  <a:srgbClr val="FF0000"/>
                </a:solidFill>
              </a:rPr>
              <a:t>SOLUTE</a:t>
            </a:r>
            <a:r>
              <a:rPr lang="en-US" altLang="en-US" sz="2800"/>
              <a:t> – the part of a solution that is being dissolved (usually the lesser amount)</a:t>
            </a:r>
          </a:p>
          <a:p>
            <a:r>
              <a:rPr lang="en-US" altLang="en-US" sz="2800">
                <a:solidFill>
                  <a:srgbClr val="FF0000"/>
                </a:solidFill>
              </a:rPr>
              <a:t>SOLVENT</a:t>
            </a:r>
            <a:r>
              <a:rPr lang="en-US" altLang="en-US" sz="2800"/>
              <a:t> – the part of a solution that dissolves the solute (usually the greater amount)</a:t>
            </a:r>
          </a:p>
          <a:p>
            <a:r>
              <a:rPr lang="en-US" altLang="en-US" sz="2800">
                <a:solidFill>
                  <a:srgbClr val="FF0000"/>
                </a:solidFill>
              </a:rPr>
              <a:t>Solute + Solvent = Solution</a:t>
            </a:r>
          </a:p>
        </p:txBody>
      </p:sp>
      <p:graphicFrame>
        <p:nvGraphicFramePr>
          <p:cNvPr id="76848" name="Group 48"/>
          <p:cNvGraphicFramePr>
            <a:graphicFrameLocks noGrp="1"/>
          </p:cNvGraphicFramePr>
          <p:nvPr>
            <p:ph sz="half" idx="2"/>
          </p:nvPr>
        </p:nvGraphicFramePr>
        <p:xfrm>
          <a:off x="4114800" y="1447800"/>
          <a:ext cx="4724400" cy="4856165"/>
        </p:xfrm>
        <a:graphic>
          <a:graphicData uri="http://schemas.openxmlformats.org/drawingml/2006/table">
            <a:tbl>
              <a:tblPr/>
              <a:tblGrid>
                <a:gridCol w="974725"/>
                <a:gridCol w="1125538"/>
                <a:gridCol w="2624137"/>
              </a:tblGrid>
              <a:tr h="7191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2000" b="1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600" b="1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ct val="30000"/>
                        </a:spcBef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SzPct val="100000"/>
                        <a:defRPr sz="1200" b="1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4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Definitions</a:t>
            </a:r>
            <a:endParaRPr lang="en-US" altLang="en-US" sz="48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410200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Solutions can be classified as </a:t>
            </a:r>
            <a:r>
              <a:rPr lang="en-US" alt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saturated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or </a:t>
            </a:r>
            <a:r>
              <a:rPr lang="en-US" alt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</a:t>
            </a:r>
            <a:r>
              <a:rPr lang="en-US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saturated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A </a:t>
            </a: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saturated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solution contains the maximum quantity of solute that dissolves at that temperature.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An </a:t>
            </a: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unsaturated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solution contains less than the maximum amount of solute that can dissolve at a particular temperature</a:t>
            </a:r>
          </a:p>
          <a:p>
            <a:pPr>
              <a:lnSpc>
                <a:spcPct val="80000"/>
              </a:lnSpc>
            </a:pPr>
            <a:endParaRPr lang="en-US" alt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9228" name="14M02VD1.avi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3200400"/>
            <a:ext cx="3276600" cy="240188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92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  <p:vide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228"/>
                </p:tgtEl>
              </p:cMediaNode>
            </p:video>
          </p:childTnLst>
        </p:cTn>
      </p:par>
    </p:tnLst>
    <p:bldLst>
      <p:bldP spid="921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4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Definitions</a:t>
            </a:r>
            <a:endParaRPr lang="en-US" altLang="en-US" sz="48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5562600" cy="4800600"/>
          </a:xfrm>
          <a:noFill/>
          <a:ln/>
        </p:spPr>
        <p:txBody>
          <a:bodyPr/>
          <a:lstStyle/>
          <a:p>
            <a:pPr marL="457200" indent="-457200">
              <a:buFontTx/>
              <a:buNone/>
            </a:pPr>
            <a:r>
              <a:rPr lang="en-US" alt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SUPERSATURATED SOLUTIONS</a:t>
            </a: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contain more solute than is possible to be dissolved</a:t>
            </a:r>
          </a:p>
          <a:p>
            <a:pPr marL="457200" indent="-457200">
              <a:buFontTx/>
              <a:buNone/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Supersaturated solutions are unstable.  The supersaturation is only temporary, and usually accomplished in one of two ways:</a:t>
            </a:r>
          </a:p>
          <a:p>
            <a:pPr marL="457200" indent="-457200">
              <a:buFontTx/>
              <a:buAutoNum type="arabicPeriod"/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Warm the solvent so that it will dissolve more, then cool the solution 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Evaporate some of the solvent carefully so that the solute does not solidify and come out of solution.</a:t>
            </a:r>
          </a:p>
        </p:txBody>
      </p:sp>
      <p:pic>
        <p:nvPicPr>
          <p:cNvPr id="10252" name="14M02VD3.avi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1905000"/>
            <a:ext cx="3200400" cy="23463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102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2"/>
                  </p:tgtEl>
                </p:cond>
              </p:nextCondLst>
            </p:seq>
            <p:vide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252"/>
                </p:tgtEl>
              </p:cMediaNode>
            </p:video>
          </p:childTnLst>
        </p:cTn>
      </p:par>
    </p:tnLst>
    <p:bldLst>
      <p:bldP spid="1024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  </a:t>
            </a:r>
            <a:r>
              <a:rPr lang="en-US" altLang="en-US" sz="44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Supersaturated</a:t>
            </a:r>
            <a:r>
              <a:rPr lang="en-US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Sodium Acetate</a:t>
            </a:r>
            <a:endParaRPr lang="en-US" altLang="en-US" sz="4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One application of a supersaturated solution is the sodium acetate “heat pack.”</a:t>
            </a:r>
          </a:p>
        </p:txBody>
      </p:sp>
      <p:pic>
        <p:nvPicPr>
          <p:cNvPr id="12302" name="14M06AN1.avi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057400"/>
            <a:ext cx="4033838" cy="43434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23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30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Homework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7162800" cy="4114800"/>
          </a:xfrm>
        </p:spPr>
        <p:txBody>
          <a:bodyPr/>
          <a:lstStyle/>
          <a:p>
            <a:r>
              <a:rPr lang="en-US" sz="2800" dirty="0" smtClean="0"/>
              <a:t>Read section 8.5</a:t>
            </a:r>
          </a:p>
          <a:p>
            <a:r>
              <a:rPr lang="en-US" sz="2800" dirty="0" smtClean="0"/>
              <a:t>Pages 392-386</a:t>
            </a:r>
          </a:p>
          <a:p>
            <a:endParaRPr lang="en-US" sz="2800" dirty="0"/>
          </a:p>
          <a:p>
            <a:r>
              <a:rPr lang="en-US" sz="2800" dirty="0" smtClean="0"/>
              <a:t>Page 395 #1-3</a:t>
            </a:r>
          </a:p>
          <a:p>
            <a:r>
              <a:rPr lang="en-US" sz="2800" dirty="0" smtClean="0"/>
              <a:t>Page 397 #1-4,6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1924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4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IONIC COMPOUNDS</a:t>
            </a:r>
            <a:r>
              <a:rPr lang="en-US" alt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Compounds in Aqueous Solution</a:t>
            </a:r>
            <a:endParaRPr lang="en-US" altLang="en-US" sz="32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81200"/>
            <a:ext cx="6553200" cy="4114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Many reactions involve ionic compounds, especially reactions in water — </a:t>
            </a:r>
            <a:r>
              <a:rPr lang="en-US" alt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aqueous solutions.</a:t>
            </a:r>
            <a:endParaRPr lang="en-US" alt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17782" name="03M12AN1.avi">
            <a:hlinkClick r:id="" action="ppaction://media"/>
          </p:cNvPr>
          <p:cNvPicPr>
            <a:picLocks noGrp="1" noRot="1" noChangeAspect="1" noChangeArrowheads="1"/>
          </p:cNvPicPr>
          <p:nvPr>
            <p:ph sz="quarter" idx="3"/>
            <a:vide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962400"/>
            <a:ext cx="3181350" cy="23717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1143000" y="3429000"/>
            <a:ext cx="2425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4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KMnO</a:t>
            </a:r>
            <a:r>
              <a:rPr lang="en-US" altLang="en-US" sz="2400" baseline="-250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altLang="en-US" sz="24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 water</a:t>
            </a:r>
          </a:p>
        </p:txBody>
      </p:sp>
      <p:grpSp>
        <p:nvGrpSpPr>
          <p:cNvPr id="117765" name="Group 5"/>
          <p:cNvGrpSpPr>
            <a:grpSpLocks/>
          </p:cNvGrpSpPr>
          <p:nvPr/>
        </p:nvGrpSpPr>
        <p:grpSpPr bwMode="auto">
          <a:xfrm>
            <a:off x="4572000" y="3352800"/>
            <a:ext cx="4330700" cy="2273300"/>
            <a:chOff x="2880" y="2112"/>
            <a:chExt cx="2728" cy="1432"/>
          </a:xfrm>
        </p:grpSpPr>
        <p:pic>
          <p:nvPicPr>
            <p:cNvPr id="117766" name="Picture 6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2624"/>
              <a:ext cx="664" cy="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7767" name="Rectangle 7"/>
            <p:cNvSpPr>
              <a:spLocks noChangeArrowheads="1"/>
            </p:cNvSpPr>
            <p:nvPr/>
          </p:nvSpPr>
          <p:spPr bwMode="auto">
            <a:xfrm>
              <a:off x="2880" y="2112"/>
              <a:ext cx="189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40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</a:t>
              </a:r>
              <a:r>
                <a:rPr lang="en-US" altLang="en-US" sz="2400" baseline="3000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  <a:r>
                <a:rPr lang="en-US" altLang="en-US" sz="240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(aq)  +  MnO</a:t>
              </a:r>
              <a:r>
                <a:rPr lang="en-US" altLang="en-US" sz="2400" baseline="-2500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  <a:r>
                <a:rPr lang="en-US" altLang="en-US" sz="2400" baseline="3000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  <a:r>
                <a:rPr lang="en-US" altLang="en-US" sz="2400">
                  <a:solidFill>
                    <a:srgbClr val="6600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(aq)</a:t>
              </a:r>
              <a:endParaRPr lang="en-US" altLang="en-US" sz="2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117785" name="03M12VD1.avi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videoFile r:link="rId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3962400"/>
            <a:ext cx="3276600" cy="23241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77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1177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782"/>
                  </p:tgtEl>
                </p:cond>
              </p:nextCondLst>
            </p:seq>
            <p:vide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7782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77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1177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785"/>
                  </p:tgtEl>
                </p:cond>
              </p:nextCondLst>
            </p:seq>
            <p:vide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7785"/>
                </p:tgtEl>
              </p:cMediaNode>
            </p:video>
          </p:childTnLst>
        </p:cTn>
      </p:par>
    </p:tnLst>
    <p:bldLst>
      <p:bldP spid="117763" grpId="0" build="p" autoUpdateAnimBg="0"/>
      <p:bldP spid="11776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5029200" cy="5105400"/>
          </a:xfrm>
          <a:noFill/>
          <a:ln/>
        </p:spPr>
        <p:txBody>
          <a:bodyPr/>
          <a:lstStyle/>
          <a:p>
            <a:pPr>
              <a:lnSpc>
                <a:spcPct val="85000"/>
              </a:lnSpc>
              <a:buFontTx/>
              <a:buNone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How do we know ions are present in aqueous solutions?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The solutions </a:t>
            </a:r>
            <a:r>
              <a:rPr lang="en-US" altLang="en-US" sz="36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_________________________</a:t>
            </a:r>
            <a:endParaRPr lang="en-US" alt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5000"/>
              </a:lnSpc>
              <a:buFontTx/>
              <a:buNone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They are called 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ELECTROLYTES</a:t>
            </a:r>
            <a:endParaRPr lang="en-US" altLang="en-US" sz="28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85000"/>
              </a:lnSpc>
              <a:buFontTx/>
              <a:buNone/>
            </a:pP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HCl, MgCl</a:t>
            </a:r>
            <a:r>
              <a:rPr lang="en-US" alt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and NaCl are </a:t>
            </a:r>
            <a:r>
              <a:rPr lang="en-US" alt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strong electrolytes</a:t>
            </a:r>
            <a:r>
              <a:rPr lang="en-US" alt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They dissociate completely (or nearly so) into ions.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</a:pPr>
            <a:endParaRPr lang="en-US" altLang="en-US" sz="28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altLang="en-US" sz="28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09600"/>
            <a:ext cx="3594100" cy="59944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1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096000" cy="533400"/>
          </a:xfrm>
          <a:noFill/>
          <a:ln/>
        </p:spPr>
        <p:txBody>
          <a:bodyPr/>
          <a:lstStyle/>
          <a:p>
            <a:r>
              <a:rPr lang="en-US" altLang="en-US" sz="4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Aqueous Solutions</a:t>
            </a:r>
            <a:endParaRPr lang="en-US" altLang="en-US" sz="48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3810000" cy="457200"/>
          </a:xfrm>
          <a:noFill/>
          <a:ln/>
        </p:spPr>
        <p:txBody>
          <a:bodyPr/>
          <a:lstStyle/>
          <a:p>
            <a:r>
              <a:rPr lang="en-US" altLang="en-US" sz="4800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Aqueous Solutions</a:t>
            </a:r>
            <a:endParaRPr lang="en-US" altLang="en-US" sz="4800">
              <a:solidFill>
                <a:srgbClr val="00279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4419600" cy="2438400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Some compounds dissolve in water but do not conduct electricity.  They are called </a:t>
            </a:r>
            <a:r>
              <a:rPr lang="en-US" alt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nonelectrolytes.</a:t>
            </a:r>
            <a:endParaRPr lang="en-US" altLang="en-US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50850"/>
            <a:ext cx="3467100" cy="59563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233488" y="4038600"/>
            <a:ext cx="3344862" cy="18065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</a:rPr>
              <a:t>Examples include:</a:t>
            </a:r>
          </a:p>
          <a:p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</a:rPr>
              <a:t>	sugar</a:t>
            </a:r>
          </a:p>
          <a:p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</a:rPr>
              <a:t>	ethanol</a:t>
            </a:r>
          </a:p>
          <a:p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</a:rPr>
              <a:t>	ethylene glycol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2009</TotalTime>
  <Pages>46</Pages>
  <Words>591</Words>
  <Application>Microsoft Office PowerPoint</Application>
  <PresentationFormat>Letter Paper (8.5x11 in)</PresentationFormat>
  <Paragraphs>109</Paragraphs>
  <Slides>16</Slides>
  <Notes>2</Notes>
  <HiddenSlides>0</HiddenSlides>
  <MMClips>5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Microsoft Office 98</vt:lpstr>
      <vt:lpstr>Equation</vt:lpstr>
      <vt:lpstr>QuickTime Movie</vt:lpstr>
      <vt:lpstr>Clip</vt:lpstr>
      <vt:lpstr>Some Definitions</vt:lpstr>
      <vt:lpstr>Parts of a Solution</vt:lpstr>
      <vt:lpstr>Definitions</vt:lpstr>
      <vt:lpstr>Definitions</vt:lpstr>
      <vt:lpstr>   Supersaturated  Sodium Acetate</vt:lpstr>
      <vt:lpstr>Homework</vt:lpstr>
      <vt:lpstr>IONIC COMPOUNDS Compounds in Aqueous Solution</vt:lpstr>
      <vt:lpstr>Aqueous Solutions</vt:lpstr>
      <vt:lpstr>Aqueous Solutions</vt:lpstr>
      <vt:lpstr>Laboratory Concentration of Solutions</vt:lpstr>
      <vt:lpstr>PROBLEM: Dissolve 5.00g of NiCl2•6 H2O in enough water to make 250 mL of solution.  Calculate the molar concentration.</vt:lpstr>
      <vt:lpstr>Try this problem</vt:lpstr>
      <vt:lpstr>USING MOLARITY</vt:lpstr>
      <vt:lpstr>Learning Check</vt:lpstr>
      <vt:lpstr>Using Molarity Cont.</vt:lpstr>
      <vt:lpstr>Practice</vt:lpstr>
    </vt:vector>
  </TitlesOfParts>
  <LinksUpToDate>false</LinksUpToDate>
  <SharedDoc>false</SharedDoc>
  <HyperlinkBase>chemistrygeek.com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</dc:title>
  <dc:subject>Chemistry I (High School)</dc:subject>
  <dc:creator>J.Seguin</dc:creator>
  <cp:keywords>solute, solvent, solution, solubility, electrolyte, molarity, molality, freezing point depression, boiling point elevation</cp:keywords>
  <cp:lastModifiedBy>James Seguin</cp:lastModifiedBy>
  <cp:revision>195</cp:revision>
  <cp:lastPrinted>2002-09-07T17:47:57Z</cp:lastPrinted>
  <dcterms:created xsi:type="dcterms:W3CDTF">1996-06-19T17:35:58Z</dcterms:created>
  <dcterms:modified xsi:type="dcterms:W3CDTF">2015-12-03T16:33:03Z</dcterms:modified>
</cp:coreProperties>
</file>